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modernComment_100_B3D11B68.xml" ContentType="application/vnd.ms-powerpoint.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7FFFFA78_5CF08BA1.xml" ContentType="application/vnd.ms-powerpoint.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modernComment_7FFFFF96_371C13DC.xml" ContentType="application/vnd.ms-powerpoint.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modernComment_7FFFFF66_9D6BB405.xml" ContentType="application/vnd.ms-powerpoint.comments+xml"/>
  <Override PartName="/ppt/notesSlides/notesSlide28.xml" ContentType="application/vnd.openxmlformats-officedocument.presentationml.notesSlide+xml"/>
  <Override PartName="/ppt/comments/modernComment_7FFFFA68_DC6B5CB.xml" ContentType="application/vnd.ms-powerpoint.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551" r:id="rId4"/>
    <p:sldMasterId id="2147485675" r:id="rId5"/>
    <p:sldMasterId id="2147485603" r:id="rId6"/>
    <p:sldMasterId id="2147485680" r:id="rId7"/>
  </p:sldMasterIdLst>
  <p:notesMasterIdLst>
    <p:notesMasterId r:id="rId58"/>
  </p:notesMasterIdLst>
  <p:handoutMasterIdLst>
    <p:handoutMasterId r:id="rId59"/>
  </p:handoutMasterIdLst>
  <p:sldIdLst>
    <p:sldId id="259" r:id="rId8"/>
    <p:sldId id="2147482529" r:id="rId9"/>
    <p:sldId id="2147482199" r:id="rId10"/>
    <p:sldId id="2147482157" r:id="rId11"/>
    <p:sldId id="2147483647" r:id="rId12"/>
    <p:sldId id="264" r:id="rId13"/>
    <p:sldId id="265" r:id="rId14"/>
    <p:sldId id="266" r:id="rId15"/>
    <p:sldId id="2147482195" r:id="rId16"/>
    <p:sldId id="258" r:id="rId17"/>
    <p:sldId id="279" r:id="rId18"/>
    <p:sldId id="267" r:id="rId19"/>
    <p:sldId id="268" r:id="rId20"/>
    <p:sldId id="2147482224" r:id="rId21"/>
    <p:sldId id="272" r:id="rId22"/>
    <p:sldId id="273" r:id="rId23"/>
    <p:sldId id="2147482204" r:id="rId24"/>
    <p:sldId id="269" r:id="rId25"/>
    <p:sldId id="2147482207" r:id="rId26"/>
    <p:sldId id="256" r:id="rId27"/>
    <p:sldId id="270" r:id="rId28"/>
    <p:sldId id="271" r:id="rId29"/>
    <p:sldId id="2147482232" r:id="rId30"/>
    <p:sldId id="2147482208" r:id="rId31"/>
    <p:sldId id="2147482158" r:id="rId32"/>
    <p:sldId id="2147482159" r:id="rId33"/>
    <p:sldId id="2147483542" r:id="rId34"/>
    <p:sldId id="2147482210" r:id="rId35"/>
    <p:sldId id="2147483494" r:id="rId36"/>
    <p:sldId id="2147482216" r:id="rId37"/>
    <p:sldId id="2147482217" r:id="rId38"/>
    <p:sldId id="257" r:id="rId39"/>
    <p:sldId id="280" r:id="rId40"/>
    <p:sldId id="282" r:id="rId41"/>
    <p:sldId id="281" r:id="rId42"/>
    <p:sldId id="260" r:id="rId43"/>
    <p:sldId id="2147483455" r:id="rId44"/>
    <p:sldId id="2147483557" r:id="rId45"/>
    <p:sldId id="2147483446" r:id="rId46"/>
    <p:sldId id="2147483456" r:id="rId47"/>
    <p:sldId id="2147483451" r:id="rId48"/>
    <p:sldId id="2147483495" r:id="rId49"/>
    <p:sldId id="2147483496" r:id="rId50"/>
    <p:sldId id="2147483467" r:id="rId51"/>
    <p:sldId id="2147483468" r:id="rId52"/>
    <p:sldId id="2147483420" r:id="rId53"/>
    <p:sldId id="2147483497" r:id="rId54"/>
    <p:sldId id="2147483498" r:id="rId55"/>
    <p:sldId id="262" r:id="rId56"/>
    <p:sldId id="2147483476" r:id="rId5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S Ignite16:9 Template Light" id="{38B656EC-D568-4EF7-8842-9FA1AE1192C9}">
          <p14:sldIdLst>
            <p14:sldId id="259"/>
          </p14:sldIdLst>
        </p14:section>
        <p14:section name="Intro &amp; Overview" id="{BA0FFD70-74AC-CE4B-96EB-F3DBA93C2572}">
          <p14:sldIdLst>
            <p14:sldId id="2147482529"/>
            <p14:sldId id="2147482199"/>
            <p14:sldId id="2147482157"/>
          </p14:sldIdLst>
        </p14:section>
        <p14:section name="A Bit on Microsoft's Journey" id="{C8AEE296-5B39-6441-8CCD-03CDA5115776}">
          <p14:sldIdLst>
            <p14:sldId id="2147483647"/>
            <p14:sldId id="264"/>
            <p14:sldId id="265"/>
            <p14:sldId id="266"/>
            <p14:sldId id="2147482195"/>
            <p14:sldId id="258"/>
            <p14:sldId id="279"/>
            <p14:sldId id="267"/>
            <p14:sldId id="268"/>
          </p14:sldIdLst>
        </p14:section>
        <p14:section name="Platform Engineering Capability Model" id="{603E66D3-6DCE-1746-B23A-71AF476863B3}">
          <p14:sldIdLst>
            <p14:sldId id="2147482224"/>
            <p14:sldId id="272"/>
            <p14:sldId id="273"/>
            <p14:sldId id="2147482204"/>
          </p14:sldIdLst>
        </p14:section>
        <p14:section name="Three Motions of Platform Engineering" id="{46632483-BBBD-B04B-BC42-DE888D2079D9}">
          <p14:sldIdLst>
            <p14:sldId id="269"/>
            <p14:sldId id="2147482207"/>
            <p14:sldId id="256"/>
            <p14:sldId id="270"/>
            <p14:sldId id="271"/>
            <p14:sldId id="2147482232"/>
          </p14:sldIdLst>
        </p14:section>
        <p14:section name="Start Right Team Development" id="{1F678E74-7533-0640-B0AE-8D925FA01BBE}">
          <p14:sldIdLst>
            <p14:sldId id="2147482208"/>
            <p14:sldId id="2147482158"/>
            <p14:sldId id="2147482159"/>
            <p14:sldId id="2147483542"/>
            <p14:sldId id="2147482210"/>
          </p14:sldIdLst>
        </p14:section>
        <p14:section name="Start Right: Enabling self service of infrastructure with Azure Deployment Environments" id="{2C154640-C8C7-5545-89B6-C83032549768}">
          <p14:sldIdLst>
            <p14:sldId id="2147483494"/>
            <p14:sldId id="2147482216"/>
            <p14:sldId id="2147482217"/>
            <p14:sldId id="257"/>
            <p14:sldId id="280"/>
            <p14:sldId id="282"/>
            <p14:sldId id="281"/>
            <p14:sldId id="260"/>
          </p14:sldIdLst>
        </p14:section>
        <p14:section name="Stay Right: Use policies as your guardrails" id="{A0FB6243-00E2-5946-B49B-2E5AAE288BE8}">
          <p14:sldIdLst>
            <p14:sldId id="2147483455"/>
            <p14:sldId id="2147483557"/>
            <p14:sldId id="2147483446"/>
            <p14:sldId id="2147483456"/>
            <p14:sldId id="2147483451"/>
          </p14:sldIdLst>
        </p14:section>
        <p14:section name="Get Right: Working towards compliance" id="{51A5157D-D4DC-7048-9111-52FA754FD446}">
          <p14:sldIdLst>
            <p14:sldId id="2147483495"/>
            <p14:sldId id="2147483496"/>
            <p14:sldId id="2147483467"/>
            <p14:sldId id="2147483468"/>
            <p14:sldId id="2147483420"/>
            <p14:sldId id="2147483497"/>
            <p14:sldId id="2147483498"/>
            <p14:sldId id="262"/>
            <p14:sldId id="214748347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3F4A805-140D-FAE3-A67E-F360081D48B8}" name="Patrick Knight" initials="PK" userId="S::pknight@microsoft.com::f32c7cb7-0b38-4a94-b3b6-d6775f606ac8" providerId="AD"/>
  <p188:author id="{48DF071B-1F64-5878-19C6-C6341B145AAE}" name="Magnus Hedlund" initials="MH" userId="S::magnush@microsoft.com::39cf0c6e-b0d0-408c-876b-bf3c6bd614ad" providerId="AD"/>
  <p188:author id="{DCD64B2C-6B2F-0B7B-3027-71F4CAEECEB5}" name="Anthony Cangialosi" initials="AC" userId="S::anthc@microsoft.com::fb6a5f88-9a9a-4bf0-9ff0-d4f3aa41968f" providerId="AD"/>
  <p188:author id="{E180E957-DFB1-81C9-E218-A7DEFD240355}" name="Jack Kays" initials="JK" userId="S::jackkays@microsoft.com::512be39d-bab4-4834-9fb8-5ec311dcb4be" providerId="AD"/>
  <p188:author id="{750C625B-9411-CA12-7B0C-375AC80CFCF4}" name="Cody Kapocsi (Spur Reply LLC)" initials="" userId="S::v-cokapocsi@microsoft.com::4b88b6f0-6138-47bc-8c1d-a385f3163a21" providerId="AD"/>
  <p188:author id="{9604025F-D445-0E10-861A-3A42A5CEC8B0}" name="Graham Landies (Spur Reply LLC)" initials="GL(RL" userId="S::v-glandies@microsoft.com::d4a0f9c6-cf95-452c-9586-c133fc8c2c06" providerId="AD"/>
  <p188:author id="{E1FA6C69-3283-5627-D833-6657F8B6F566}" name="Sara Chizari" initials="SC" userId="S::sarachizari@microsoft.com::eb211ec2-36bf-46a3-84aa-7407915723e0" providerId="AD"/>
  <p188:author id="{9B93FA77-DA25-243D-F9CB-FCE396889BF5}" name="Kemley Nieva" initials="KN" userId="S::kenieva@microsoft.com::3e50fb19-c1e5-43e1-9e6b-8b8fbdabe84d" providerId="AD"/>
  <p188:author id="{0C696080-AADB-F1F2-72BF-AAEF977CB887}" name="Jason Cook" initials="JC" userId="S::jascoo@microsoft.com::6ebe3673-38a7-4e40-b49b-9fac593f6c12" providerId="AD"/>
  <p188:author id="{1EEFDC8E-9868-B8E4-5C22-773CCE0212E1}" name="Steven Clarke" initials="SC" userId="S::stevencl@microsoft.com::c45500d7-4e90-4459-9861-b8960372c97e" providerId="AD"/>
  <p188:author id="{4C528796-428A-D609-D20C-BC62C157CD6F}" name="Sagar Chandra Reddy Lankala" initials="SL" userId="S::salankal@microsoft.com::9ee7c977-5a60-4d9c-8608-9f061f9f7de0" providerId="AD"/>
  <p188:author id="{E2EDB09C-D3A8-EB32-953B-BC8DE22D5285}" name="Giorgia Paolini" initials="GP" userId="S::giorgiap@microsoft.com::1d1a9dfe-3f30-47e8-8daa-2f93ae4916f4" providerId="AD"/>
  <p188:author id="{2F4F2AA3-B901-FB99-5020-6953BD28A02A}" name="Mark Weitzel" initials="MW" userId="S::markweitzel@microsoft.com::468de9ca-dc45-4851-b241-6262acb69aa4" providerId="AD"/>
  <p188:author id="{FF45A2CB-EF3C-6606-181F-77C8C2084FFE}" name="Matt Luker" initials="ML" userId="S::mattluker@microsoft.com::83fcda32-7752-4dc0-b00f-4bcc523b0bf5" providerId="AD"/>
  <p188:author id="{B1F078D1-D7B9-60E0-7297-E8182A127CFF}" name="Emma Gabriel" initials="EG" userId="S::emmamakinson@microsoft.com::a5ba96fd-34c3-4885-9ccd-c46b8abfa516" providerId="AD"/>
  <p188:author id="{69C0F8D4-4168-3EAB-75E5-9CFF4FBE5909}" name="Eric Grenon" initials="EG" userId="S::ericg@microsoft.com::eec9f2f5-c707-45cf-b65c-41bc5d3c5db1" providerId="AD"/>
  <p188:author id="{40F76CD7-246D-5AEB-9CED-9E3DDB24E3D8}" name="Emily Eun" initials="" userId="S::emily.e@stinson.co::c5863c18-e94d-471d-86fa-4931cb6e5248" providerId="AD"/>
  <p188:author id="{6AFA61D8-796F-555E-A395-B33F90AAF99E}" name="Monica Lueder" initials="ML" userId="S::monical@microsoft.com::75969e72-ba9c-4e32-a4ac-c8f3aeff9ba2" providerId="AD"/>
  <p188:author id="{AD7260F0-EF63-31F3-BC0E-824DFE2F5ACE}" name="Neha Kulkarni" initials="NK" userId="S::nehakulkarni@microsoft.com::ad4771f6-2838-4f61-af6d-eb7c3a3820df" providerId="AD"/>
  <p188:author id="{97EAABF1-7851-ABB8-30FF-E5941EA4110C}" name="Daniel Sol" initials="DS" userId="S::danis@microsoft.com::e5da3383-3123-4629-b25f-52b02a9595ce"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46C7"/>
    <a:srgbClr val="FF4CCD"/>
    <a:srgbClr val="091F2C"/>
    <a:srgbClr val="7652CA"/>
    <a:srgbClr val="6857CB"/>
    <a:srgbClr val="4761CE"/>
    <a:srgbClr val="0078D4"/>
    <a:srgbClr val="4363CE"/>
    <a:srgbClr val="172744"/>
    <a:srgbClr val="C8EE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4EBDF1-A4F4-4333-9C92-681CAD7BC58D}" v="1213" dt="2025-03-10T21:45:34.475"/>
    <p1510:client id="{E34F818D-0C37-4C6E-B3A6-C6E24E969314}" v="30" dt="2025-03-10T20:15:57.9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notesMaster" Target="notesMasters/notesMaster1.xml"/><Relationship Id="rId66"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handoutMaster" Target="handoutMasters/handoutMaster1.xml"/><Relationship Id="rId67" Type="http://schemas.microsoft.com/office/2018/10/relationships/authors" Target="author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commentAuthors" Target="commentAuthors.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on Cook" userId="6ebe3673-38a7-4e40-b49b-9fac593f6c12" providerId="ADAL" clId="{744EBDF1-A4F4-4333-9C92-681CAD7BC58D}"/>
    <pc:docChg chg="undo custSel addSld delSld modSld sldOrd modSection modShowInfo">
      <pc:chgData name="Jason Cook" userId="6ebe3673-38a7-4e40-b49b-9fac593f6c12" providerId="ADAL" clId="{744EBDF1-A4F4-4333-9C92-681CAD7BC58D}" dt="2025-03-10T21:45:34.475" v="1218" actId="47"/>
      <pc:docMkLst>
        <pc:docMk/>
      </pc:docMkLst>
      <pc:sldChg chg="add ord modNotesTx">
        <pc:chgData name="Jason Cook" userId="6ebe3673-38a7-4e40-b49b-9fac593f6c12" providerId="ADAL" clId="{744EBDF1-A4F4-4333-9C92-681CAD7BC58D}" dt="2025-03-10T21:33:30.099" v="1209" actId="20577"/>
        <pc:sldMkLst>
          <pc:docMk/>
          <pc:sldMk cId="2141640348" sldId="257"/>
        </pc:sldMkLst>
      </pc:sldChg>
      <pc:sldChg chg="modNotesTx">
        <pc:chgData name="Jason Cook" userId="6ebe3673-38a7-4e40-b49b-9fac593f6c12" providerId="ADAL" clId="{744EBDF1-A4F4-4333-9C92-681CAD7BC58D}" dt="2025-03-10T21:05:39.145" v="826" actId="20577"/>
        <pc:sldMkLst>
          <pc:docMk/>
          <pc:sldMk cId="2961752866" sldId="258"/>
        </pc:sldMkLst>
      </pc:sldChg>
      <pc:sldChg chg="addSp delSp modSp add mod">
        <pc:chgData name="Jason Cook" userId="6ebe3673-38a7-4e40-b49b-9fac593f6c12" providerId="ADAL" clId="{744EBDF1-A4F4-4333-9C92-681CAD7BC58D}" dt="2025-03-10T20:31:43.109" v="117" actId="20577"/>
        <pc:sldMkLst>
          <pc:docMk/>
          <pc:sldMk cId="450238206" sldId="260"/>
        </pc:sldMkLst>
        <pc:spChg chg="mod">
          <ac:chgData name="Jason Cook" userId="6ebe3673-38a7-4e40-b49b-9fac593f6c12" providerId="ADAL" clId="{744EBDF1-A4F4-4333-9C92-681CAD7BC58D}" dt="2025-03-10T20:31:43.109" v="117" actId="20577"/>
          <ac:spMkLst>
            <pc:docMk/>
            <pc:sldMk cId="450238206" sldId="260"/>
            <ac:spMk id="8" creationId="{2451BE54-8765-F689-5834-AED93B5DADD0}"/>
          </ac:spMkLst>
        </pc:spChg>
        <pc:picChg chg="add del mod">
          <ac:chgData name="Jason Cook" userId="6ebe3673-38a7-4e40-b49b-9fac593f6c12" providerId="ADAL" clId="{744EBDF1-A4F4-4333-9C92-681CAD7BC58D}" dt="2025-03-10T20:31:06.374" v="74" actId="478"/>
          <ac:picMkLst>
            <pc:docMk/>
            <pc:sldMk cId="450238206" sldId="260"/>
            <ac:picMk id="3" creationId="{DFCEEBD3-B4CF-D5DE-9C26-855248D7E617}"/>
          </ac:picMkLst>
        </pc:picChg>
        <pc:picChg chg="add mod">
          <ac:chgData name="Jason Cook" userId="6ebe3673-38a7-4e40-b49b-9fac593f6c12" providerId="ADAL" clId="{744EBDF1-A4F4-4333-9C92-681CAD7BC58D}" dt="2025-03-10T20:31:19.971" v="78" actId="1076"/>
          <ac:picMkLst>
            <pc:docMk/>
            <pc:sldMk cId="450238206" sldId="260"/>
            <ac:picMk id="5" creationId="{8CB9938F-988A-B454-1C5A-6BDF50811FCE}"/>
          </ac:picMkLst>
        </pc:picChg>
        <pc:picChg chg="del">
          <ac:chgData name="Jason Cook" userId="6ebe3673-38a7-4e40-b49b-9fac593f6c12" providerId="ADAL" clId="{744EBDF1-A4F4-4333-9C92-681CAD7BC58D}" dt="2025-03-10T20:30:30.007" v="67" actId="478"/>
          <ac:picMkLst>
            <pc:docMk/>
            <pc:sldMk cId="450238206" sldId="260"/>
            <ac:picMk id="7" creationId="{D2EA43C9-9754-79AC-92E5-E2A28BC085DC}"/>
          </ac:picMkLst>
        </pc:picChg>
      </pc:sldChg>
      <pc:sldChg chg="del mod modShow">
        <pc:chgData name="Jason Cook" userId="6ebe3673-38a7-4e40-b49b-9fac593f6c12" providerId="ADAL" clId="{744EBDF1-A4F4-4333-9C92-681CAD7BC58D}" dt="2025-03-10T21:45:02.821" v="1211" actId="47"/>
        <pc:sldMkLst>
          <pc:docMk/>
          <pc:sldMk cId="3246265906" sldId="261"/>
        </pc:sldMkLst>
      </pc:sldChg>
      <pc:sldChg chg="addSp delSp modSp add mod ord modNotesTx">
        <pc:chgData name="Jason Cook" userId="6ebe3673-38a7-4e40-b49b-9fac593f6c12" providerId="ADAL" clId="{744EBDF1-A4F4-4333-9C92-681CAD7BC58D}" dt="2025-03-10T20:37:45.200" v="168" actId="20577"/>
        <pc:sldMkLst>
          <pc:docMk/>
          <pc:sldMk cId="4181382740" sldId="262"/>
        </pc:sldMkLst>
        <pc:spChg chg="mod">
          <ac:chgData name="Jason Cook" userId="6ebe3673-38a7-4e40-b49b-9fac593f6c12" providerId="ADAL" clId="{744EBDF1-A4F4-4333-9C92-681CAD7BC58D}" dt="2025-03-10T20:36:41.794" v="157" actId="20577"/>
          <ac:spMkLst>
            <pc:docMk/>
            <pc:sldMk cId="4181382740" sldId="262"/>
            <ac:spMk id="8" creationId="{004C9101-0DE0-F8ED-C259-9175EC696C13}"/>
          </ac:spMkLst>
        </pc:spChg>
        <pc:picChg chg="add mod">
          <ac:chgData name="Jason Cook" userId="6ebe3673-38a7-4e40-b49b-9fac593f6c12" providerId="ADAL" clId="{744EBDF1-A4F4-4333-9C92-681CAD7BC58D}" dt="2025-03-10T20:36:36.537" v="153" actId="1076"/>
          <ac:picMkLst>
            <pc:docMk/>
            <pc:sldMk cId="4181382740" sldId="262"/>
            <ac:picMk id="3" creationId="{CC46F8E2-EC05-B30C-B1A2-71A1742406A8}"/>
          </ac:picMkLst>
        </pc:picChg>
        <pc:picChg chg="del">
          <ac:chgData name="Jason Cook" userId="6ebe3673-38a7-4e40-b49b-9fac593f6c12" providerId="ADAL" clId="{744EBDF1-A4F4-4333-9C92-681CAD7BC58D}" dt="2025-03-10T20:36:32.198" v="150" actId="478"/>
          <ac:picMkLst>
            <pc:docMk/>
            <pc:sldMk cId="4181382740" sldId="262"/>
            <ac:picMk id="5" creationId="{12D5E736-7DD7-DACF-E696-B151EA76F7C3}"/>
          </ac:picMkLst>
        </pc:picChg>
      </pc:sldChg>
      <pc:sldChg chg="del">
        <pc:chgData name="Jason Cook" userId="6ebe3673-38a7-4e40-b49b-9fac593f6c12" providerId="ADAL" clId="{744EBDF1-A4F4-4333-9C92-681CAD7BC58D}" dt="2025-03-10T21:45:34.475" v="1218" actId="47"/>
        <pc:sldMkLst>
          <pc:docMk/>
          <pc:sldMk cId="67566495" sldId="263"/>
        </pc:sldMkLst>
      </pc:sldChg>
      <pc:sldChg chg="modNotesTx">
        <pc:chgData name="Jason Cook" userId="6ebe3673-38a7-4e40-b49b-9fac593f6c12" providerId="ADAL" clId="{744EBDF1-A4F4-4333-9C92-681CAD7BC58D}" dt="2025-03-10T20:59:48.454" v="392" actId="5793"/>
        <pc:sldMkLst>
          <pc:docMk/>
          <pc:sldMk cId="177287577" sldId="266"/>
        </pc:sldMkLst>
      </pc:sldChg>
      <pc:sldChg chg="modNotesTx">
        <pc:chgData name="Jason Cook" userId="6ebe3673-38a7-4e40-b49b-9fac593f6c12" providerId="ADAL" clId="{744EBDF1-A4F4-4333-9C92-681CAD7BC58D}" dt="2025-03-10T21:08:44.660" v="1082" actId="5793"/>
        <pc:sldMkLst>
          <pc:docMk/>
          <pc:sldMk cId="1094686874" sldId="268"/>
        </pc:sldMkLst>
      </pc:sldChg>
      <pc:sldChg chg="modNotesTx">
        <pc:chgData name="Jason Cook" userId="6ebe3673-38a7-4e40-b49b-9fac593f6c12" providerId="ADAL" clId="{744EBDF1-A4F4-4333-9C92-681CAD7BC58D}" dt="2025-03-10T21:09:44.010" v="1133" actId="5793"/>
        <pc:sldMkLst>
          <pc:docMk/>
          <pc:sldMk cId="4232050620" sldId="272"/>
        </pc:sldMkLst>
      </pc:sldChg>
      <pc:sldChg chg="del">
        <pc:chgData name="Jason Cook" userId="6ebe3673-38a7-4e40-b49b-9fac593f6c12" providerId="ADAL" clId="{744EBDF1-A4F4-4333-9C92-681CAD7BC58D}" dt="2025-03-10T20:24:58.303" v="47" actId="47"/>
        <pc:sldMkLst>
          <pc:docMk/>
          <pc:sldMk cId="1132988329" sldId="274"/>
        </pc:sldMkLst>
      </pc:sldChg>
      <pc:sldChg chg="new del">
        <pc:chgData name="Jason Cook" userId="6ebe3673-38a7-4e40-b49b-9fac593f6c12" providerId="ADAL" clId="{744EBDF1-A4F4-4333-9C92-681CAD7BC58D}" dt="2025-03-10T20:48:24.277" v="175" actId="680"/>
        <pc:sldMkLst>
          <pc:docMk/>
          <pc:sldMk cId="2955154094" sldId="274"/>
        </pc:sldMkLst>
      </pc:sldChg>
      <pc:sldChg chg="new del">
        <pc:chgData name="Jason Cook" userId="6ebe3673-38a7-4e40-b49b-9fac593f6c12" providerId="ADAL" clId="{744EBDF1-A4F4-4333-9C92-681CAD7BC58D}" dt="2025-03-10T20:48:23.685" v="174" actId="680"/>
        <pc:sldMkLst>
          <pc:docMk/>
          <pc:sldMk cId="30649698" sldId="275"/>
        </pc:sldMkLst>
      </pc:sldChg>
      <pc:sldChg chg="del">
        <pc:chgData name="Jason Cook" userId="6ebe3673-38a7-4e40-b49b-9fac593f6c12" providerId="ADAL" clId="{744EBDF1-A4F4-4333-9C92-681CAD7BC58D}" dt="2025-03-10T20:19:52.554" v="8" actId="47"/>
        <pc:sldMkLst>
          <pc:docMk/>
          <pc:sldMk cId="2174287684" sldId="275"/>
        </pc:sldMkLst>
      </pc:sldChg>
      <pc:sldChg chg="del modNotesTx">
        <pc:chgData name="Jason Cook" userId="6ebe3673-38a7-4e40-b49b-9fac593f6c12" providerId="ADAL" clId="{744EBDF1-A4F4-4333-9C92-681CAD7BC58D}" dt="2025-03-10T20:25:27.747" v="58" actId="47"/>
        <pc:sldMkLst>
          <pc:docMk/>
          <pc:sldMk cId="587727990" sldId="276"/>
        </pc:sldMkLst>
      </pc:sldChg>
      <pc:sldChg chg="new del">
        <pc:chgData name="Jason Cook" userId="6ebe3673-38a7-4e40-b49b-9fac593f6c12" providerId="ADAL" clId="{744EBDF1-A4F4-4333-9C92-681CAD7BC58D}" dt="2025-03-10T20:48:23.099" v="173" actId="680"/>
        <pc:sldMkLst>
          <pc:docMk/>
          <pc:sldMk cId="1533734986" sldId="276"/>
        </pc:sldMkLst>
      </pc:sldChg>
      <pc:sldChg chg="del">
        <pc:chgData name="Jason Cook" userId="6ebe3673-38a7-4e40-b49b-9fac593f6c12" providerId="ADAL" clId="{744EBDF1-A4F4-4333-9C92-681CAD7BC58D}" dt="2025-03-10T20:25:39.245" v="64" actId="47"/>
        <pc:sldMkLst>
          <pc:docMk/>
          <pc:sldMk cId="276355614" sldId="277"/>
        </pc:sldMkLst>
      </pc:sldChg>
      <pc:sldChg chg="del">
        <pc:chgData name="Jason Cook" userId="6ebe3673-38a7-4e40-b49b-9fac593f6c12" providerId="ADAL" clId="{744EBDF1-A4F4-4333-9C92-681CAD7BC58D}" dt="2025-03-10T20:31:47.636" v="118" actId="47"/>
        <pc:sldMkLst>
          <pc:docMk/>
          <pc:sldMk cId="854661581" sldId="278"/>
        </pc:sldMkLst>
      </pc:sldChg>
      <pc:sldChg chg="modNotesTx">
        <pc:chgData name="Jason Cook" userId="6ebe3673-38a7-4e40-b49b-9fac593f6c12" providerId="ADAL" clId="{744EBDF1-A4F4-4333-9C92-681CAD7BC58D}" dt="2025-03-10T21:06:06.114" v="888" actId="20577"/>
        <pc:sldMkLst>
          <pc:docMk/>
          <pc:sldMk cId="2217375748" sldId="279"/>
        </pc:sldMkLst>
      </pc:sldChg>
      <pc:sldChg chg="addSp delSp modSp mod">
        <pc:chgData name="Jason Cook" userId="6ebe3673-38a7-4e40-b49b-9fac593f6c12" providerId="ADAL" clId="{744EBDF1-A4F4-4333-9C92-681CAD7BC58D}" dt="2025-03-10T20:24:53.418" v="46" actId="20577"/>
        <pc:sldMkLst>
          <pc:docMk/>
          <pc:sldMk cId="607916185" sldId="280"/>
        </pc:sldMkLst>
        <pc:spChg chg="add del mod">
          <ac:chgData name="Jason Cook" userId="6ebe3673-38a7-4e40-b49b-9fac593f6c12" providerId="ADAL" clId="{744EBDF1-A4F4-4333-9C92-681CAD7BC58D}" dt="2025-03-10T20:24:35.049" v="23" actId="478"/>
          <ac:spMkLst>
            <pc:docMk/>
            <pc:sldMk cId="607916185" sldId="280"/>
            <ac:spMk id="3" creationId="{6EB556F3-AF5C-283A-9A40-C52666648E2C}"/>
          </ac:spMkLst>
        </pc:spChg>
        <pc:spChg chg="mod">
          <ac:chgData name="Jason Cook" userId="6ebe3673-38a7-4e40-b49b-9fac593f6c12" providerId="ADAL" clId="{744EBDF1-A4F4-4333-9C92-681CAD7BC58D}" dt="2025-03-10T20:24:53.418" v="46" actId="20577"/>
          <ac:spMkLst>
            <pc:docMk/>
            <pc:sldMk cId="607916185" sldId="280"/>
            <ac:spMk id="6" creationId="{0294CAB6-E1B1-04C0-6BD6-F2F9C6EA9285}"/>
          </ac:spMkLst>
        </pc:spChg>
        <pc:picChg chg="del">
          <ac:chgData name="Jason Cook" userId="6ebe3673-38a7-4e40-b49b-9fac593f6c12" providerId="ADAL" clId="{744EBDF1-A4F4-4333-9C92-681CAD7BC58D}" dt="2025-03-10T20:24:27.041" v="19" actId="478"/>
          <ac:picMkLst>
            <pc:docMk/>
            <pc:sldMk cId="607916185" sldId="280"/>
            <ac:picMk id="2" creationId="{78C808B1-35C8-3FB5-BC77-987326EB67F5}"/>
          </ac:picMkLst>
        </pc:picChg>
        <pc:picChg chg="add mod">
          <ac:chgData name="Jason Cook" userId="6ebe3673-38a7-4e40-b49b-9fac593f6c12" providerId="ADAL" clId="{744EBDF1-A4F4-4333-9C92-681CAD7BC58D}" dt="2025-03-10T20:24:37.363" v="24" actId="1076"/>
          <ac:picMkLst>
            <pc:docMk/>
            <pc:sldMk cId="607916185" sldId="280"/>
            <ac:picMk id="5" creationId="{C39DCB70-BF63-7252-8A76-025954943E68}"/>
          </ac:picMkLst>
        </pc:picChg>
      </pc:sldChg>
      <pc:sldChg chg="modSp mod">
        <pc:chgData name="Jason Cook" userId="6ebe3673-38a7-4e40-b49b-9fac593f6c12" providerId="ADAL" clId="{744EBDF1-A4F4-4333-9C92-681CAD7BC58D}" dt="2025-03-10T20:30:22.396" v="65" actId="1076"/>
        <pc:sldMkLst>
          <pc:docMk/>
          <pc:sldMk cId="25436185" sldId="281"/>
        </pc:sldMkLst>
        <pc:spChg chg="mod">
          <ac:chgData name="Jason Cook" userId="6ebe3673-38a7-4e40-b49b-9fac593f6c12" providerId="ADAL" clId="{744EBDF1-A4F4-4333-9C92-681CAD7BC58D}" dt="2025-03-10T20:25:36.804" v="63" actId="20577"/>
          <ac:spMkLst>
            <pc:docMk/>
            <pc:sldMk cId="25436185" sldId="281"/>
            <ac:spMk id="8" creationId="{B455B57D-DADE-E0D8-0054-8AE6AF2EB676}"/>
          </ac:spMkLst>
        </pc:spChg>
        <pc:picChg chg="mod">
          <ac:chgData name="Jason Cook" userId="6ebe3673-38a7-4e40-b49b-9fac593f6c12" providerId="ADAL" clId="{744EBDF1-A4F4-4333-9C92-681CAD7BC58D}" dt="2025-03-10T20:30:22.396" v="65" actId="1076"/>
          <ac:picMkLst>
            <pc:docMk/>
            <pc:sldMk cId="25436185" sldId="281"/>
            <ac:picMk id="7" creationId="{253481DC-CB76-5B80-C82A-55455FCF8918}"/>
          </ac:picMkLst>
        </pc:picChg>
      </pc:sldChg>
      <pc:sldChg chg="modSp mod modNotesTx">
        <pc:chgData name="Jason Cook" userId="6ebe3673-38a7-4e40-b49b-9fac593f6c12" providerId="ADAL" clId="{744EBDF1-A4F4-4333-9C92-681CAD7BC58D}" dt="2025-03-10T20:25:24.539" v="57" actId="20577"/>
        <pc:sldMkLst>
          <pc:docMk/>
          <pc:sldMk cId="1644873209" sldId="282"/>
        </pc:sldMkLst>
        <pc:spChg chg="mod">
          <ac:chgData name="Jason Cook" userId="6ebe3673-38a7-4e40-b49b-9fac593f6c12" providerId="ADAL" clId="{744EBDF1-A4F4-4333-9C92-681CAD7BC58D}" dt="2025-03-10T20:25:24.539" v="57" actId="20577"/>
          <ac:spMkLst>
            <pc:docMk/>
            <pc:sldMk cId="1644873209" sldId="282"/>
            <ac:spMk id="8" creationId="{93821E8B-995B-07FC-055F-17C00C02B8E8}"/>
          </ac:spMkLst>
        </pc:spChg>
      </pc:sldChg>
      <pc:sldChg chg="del mod modShow">
        <pc:chgData name="Jason Cook" userId="6ebe3673-38a7-4e40-b49b-9fac593f6c12" providerId="ADAL" clId="{744EBDF1-A4F4-4333-9C92-681CAD7BC58D}" dt="2025-03-10T20:37:05.834" v="161" actId="47"/>
        <pc:sldMkLst>
          <pc:docMk/>
          <pc:sldMk cId="1039832882" sldId="283"/>
        </pc:sldMkLst>
      </pc:sldChg>
      <pc:sldChg chg="add del">
        <pc:chgData name="Jason Cook" userId="6ebe3673-38a7-4e40-b49b-9fac593f6c12" providerId="ADAL" clId="{744EBDF1-A4F4-4333-9C92-681CAD7BC58D}" dt="2025-03-10T21:45:21.608" v="1215" actId="47"/>
        <pc:sldMkLst>
          <pc:docMk/>
          <pc:sldMk cId="3281459315" sldId="2147482157"/>
        </pc:sldMkLst>
      </pc:sldChg>
      <pc:sldChg chg="modNotesTx">
        <pc:chgData name="Jason Cook" userId="6ebe3673-38a7-4e40-b49b-9fac593f6c12" providerId="ADAL" clId="{744EBDF1-A4F4-4333-9C92-681CAD7BC58D}" dt="2025-03-10T21:00:18.867" v="473" actId="5793"/>
        <pc:sldMkLst>
          <pc:docMk/>
          <pc:sldMk cId="609802310" sldId="2147482195"/>
        </pc:sldMkLst>
      </pc:sldChg>
      <pc:sldChg chg="add del">
        <pc:chgData name="Jason Cook" userId="6ebe3673-38a7-4e40-b49b-9fac593f6c12" providerId="ADAL" clId="{744EBDF1-A4F4-4333-9C92-681CAD7BC58D}" dt="2025-03-10T21:45:31.131" v="1217" actId="47"/>
        <pc:sldMkLst>
          <pc:docMk/>
          <pc:sldMk cId="3032429855" sldId="2147482200"/>
        </pc:sldMkLst>
      </pc:sldChg>
      <pc:sldChg chg="mod modShow">
        <pc:chgData name="Jason Cook" userId="6ebe3673-38a7-4e40-b49b-9fac593f6c12" providerId="ADAL" clId="{744EBDF1-A4F4-4333-9C92-681CAD7BC58D}" dt="2025-03-10T20:34:34.249" v="121" actId="729"/>
        <pc:sldMkLst>
          <pc:docMk/>
          <pc:sldMk cId="88190698" sldId="2147483420"/>
        </pc:sldMkLst>
      </pc:sldChg>
      <pc:sldChg chg="del mod modShow">
        <pc:chgData name="Jason Cook" userId="6ebe3673-38a7-4e40-b49b-9fac593f6c12" providerId="ADAL" clId="{744EBDF1-A4F4-4333-9C92-681CAD7BC58D}" dt="2025-03-10T21:45:10.553" v="1212" actId="47"/>
        <pc:sldMkLst>
          <pc:docMk/>
          <pc:sldMk cId="3087235322" sldId="2147483431"/>
        </pc:sldMkLst>
      </pc:sldChg>
      <pc:sldChg chg="del">
        <pc:chgData name="Jason Cook" userId="6ebe3673-38a7-4e40-b49b-9fac593f6c12" providerId="ADAL" clId="{744EBDF1-A4F4-4333-9C92-681CAD7BC58D}" dt="2025-03-10T21:44:46.918" v="1210" actId="47"/>
        <pc:sldMkLst>
          <pc:docMk/>
          <pc:sldMk cId="1765213385" sldId="2147483457"/>
        </pc:sldMkLst>
      </pc:sldChg>
      <pc:sldChg chg="del">
        <pc:chgData name="Jason Cook" userId="6ebe3673-38a7-4e40-b49b-9fac593f6c12" providerId="ADAL" clId="{744EBDF1-A4F4-4333-9C92-681CAD7BC58D}" dt="2025-03-10T21:44:46.918" v="1210" actId="47"/>
        <pc:sldMkLst>
          <pc:docMk/>
          <pc:sldMk cId="1273246416" sldId="2147483458"/>
        </pc:sldMkLst>
      </pc:sldChg>
      <pc:sldChg chg="del">
        <pc:chgData name="Jason Cook" userId="6ebe3673-38a7-4e40-b49b-9fac593f6c12" providerId="ADAL" clId="{744EBDF1-A4F4-4333-9C92-681CAD7BC58D}" dt="2025-03-10T21:44:46.918" v="1210" actId="47"/>
        <pc:sldMkLst>
          <pc:docMk/>
          <pc:sldMk cId="1394229910" sldId="2147483459"/>
        </pc:sldMkLst>
      </pc:sldChg>
      <pc:sldChg chg="del">
        <pc:chgData name="Jason Cook" userId="6ebe3673-38a7-4e40-b49b-9fac593f6c12" providerId="ADAL" clId="{744EBDF1-A4F4-4333-9C92-681CAD7BC58D}" dt="2025-03-10T21:44:46.918" v="1210" actId="47"/>
        <pc:sldMkLst>
          <pc:docMk/>
          <pc:sldMk cId="1717983114" sldId="2147483460"/>
        </pc:sldMkLst>
      </pc:sldChg>
      <pc:sldChg chg="del">
        <pc:chgData name="Jason Cook" userId="6ebe3673-38a7-4e40-b49b-9fac593f6c12" providerId="ADAL" clId="{744EBDF1-A4F4-4333-9C92-681CAD7BC58D}" dt="2025-03-10T21:44:46.918" v="1210" actId="47"/>
        <pc:sldMkLst>
          <pc:docMk/>
          <pc:sldMk cId="102690083" sldId="2147483462"/>
        </pc:sldMkLst>
      </pc:sldChg>
      <pc:sldChg chg="del">
        <pc:chgData name="Jason Cook" userId="6ebe3673-38a7-4e40-b49b-9fac593f6c12" providerId="ADAL" clId="{744EBDF1-A4F4-4333-9C92-681CAD7BC58D}" dt="2025-03-10T21:44:46.918" v="1210" actId="47"/>
        <pc:sldMkLst>
          <pc:docMk/>
          <pc:sldMk cId="2063973871" sldId="2147483463"/>
        </pc:sldMkLst>
      </pc:sldChg>
      <pc:sldChg chg="mod modShow modNotesTx">
        <pc:chgData name="Jason Cook" userId="6ebe3673-38a7-4e40-b49b-9fac593f6c12" providerId="ADAL" clId="{744EBDF1-A4F4-4333-9C92-681CAD7BC58D}" dt="2025-03-10T20:35:12.110" v="148" actId="20577"/>
        <pc:sldMkLst>
          <pc:docMk/>
          <pc:sldMk cId="1215953017" sldId="2147483467"/>
        </pc:sldMkLst>
      </pc:sldChg>
      <pc:sldChg chg="mod modShow">
        <pc:chgData name="Jason Cook" userId="6ebe3673-38a7-4e40-b49b-9fac593f6c12" providerId="ADAL" clId="{744EBDF1-A4F4-4333-9C92-681CAD7BC58D}" dt="2025-03-10T20:34:34.249" v="121" actId="729"/>
        <pc:sldMkLst>
          <pc:docMk/>
          <pc:sldMk cId="1867288663" sldId="2147483468"/>
        </pc:sldMkLst>
      </pc:sldChg>
      <pc:sldChg chg="mod modShow modNotesTx">
        <pc:chgData name="Jason Cook" userId="6ebe3673-38a7-4e40-b49b-9fac593f6c12" providerId="ADAL" clId="{744EBDF1-A4F4-4333-9C92-681CAD7BC58D}" dt="2025-03-10T20:48:38.408" v="183"/>
        <pc:sldMkLst>
          <pc:docMk/>
          <pc:sldMk cId="2034510208" sldId="2147483476"/>
        </pc:sldMkLst>
      </pc:sldChg>
      <pc:sldChg chg="mod modShow">
        <pc:chgData name="Jason Cook" userId="6ebe3673-38a7-4e40-b49b-9fac593f6c12" providerId="ADAL" clId="{744EBDF1-A4F4-4333-9C92-681CAD7BC58D}" dt="2025-03-10T20:34:34.249" v="121" actId="729"/>
        <pc:sldMkLst>
          <pc:docMk/>
          <pc:sldMk cId="3359655181" sldId="2147483495"/>
        </pc:sldMkLst>
      </pc:sldChg>
      <pc:sldChg chg="mod modShow">
        <pc:chgData name="Jason Cook" userId="6ebe3673-38a7-4e40-b49b-9fac593f6c12" providerId="ADAL" clId="{744EBDF1-A4F4-4333-9C92-681CAD7BC58D}" dt="2025-03-10T20:34:34.249" v="121" actId="729"/>
        <pc:sldMkLst>
          <pc:docMk/>
          <pc:sldMk cId="896722550" sldId="2147483496"/>
        </pc:sldMkLst>
      </pc:sldChg>
      <pc:sldChg chg="mod modShow">
        <pc:chgData name="Jason Cook" userId="6ebe3673-38a7-4e40-b49b-9fac593f6c12" providerId="ADAL" clId="{744EBDF1-A4F4-4333-9C92-681CAD7BC58D}" dt="2025-03-10T20:34:34.249" v="121" actId="729"/>
        <pc:sldMkLst>
          <pc:docMk/>
          <pc:sldMk cId="0" sldId="2147483497"/>
        </pc:sldMkLst>
      </pc:sldChg>
      <pc:sldChg chg="mod modShow">
        <pc:chgData name="Jason Cook" userId="6ebe3673-38a7-4e40-b49b-9fac593f6c12" providerId="ADAL" clId="{744EBDF1-A4F4-4333-9C92-681CAD7BC58D}" dt="2025-03-10T20:34:34.249" v="121" actId="729"/>
        <pc:sldMkLst>
          <pc:docMk/>
          <pc:sldMk cId="0" sldId="2147483498"/>
        </pc:sldMkLst>
      </pc:sldChg>
      <pc:sldChg chg="mod modShow">
        <pc:chgData name="Jason Cook" userId="6ebe3673-38a7-4e40-b49b-9fac593f6c12" providerId="ADAL" clId="{744EBDF1-A4F4-4333-9C92-681CAD7BC58D}" dt="2025-03-10T20:32:41.979" v="119" actId="729"/>
        <pc:sldMkLst>
          <pc:docMk/>
          <pc:sldMk cId="2831305891" sldId="2147483643"/>
        </pc:sldMkLst>
      </pc:sldChg>
      <pc:sldChg chg="modNotesTx">
        <pc:chgData name="Jason Cook" userId="6ebe3673-38a7-4e40-b49b-9fac593f6c12" providerId="ADAL" clId="{744EBDF1-A4F4-4333-9C92-681CAD7BC58D}" dt="2025-03-10T20:58:02.462" v="309" actId="20577"/>
        <pc:sldMkLst>
          <pc:docMk/>
          <pc:sldMk cId="3958105933" sldId="2147483647"/>
        </pc:sldMkLst>
      </pc:sldChg>
    </pc:docChg>
  </pc:docChgLst>
  <pc:docChgLst>
    <pc:chgData name="Jason Cook" userId="6ebe3673-38a7-4e40-b49b-9fac593f6c12" providerId="ADAL" clId="{E34F818D-0C37-4C6E-B3A6-C6E24E969314}"/>
    <pc:docChg chg="undo custSel addSld delSld modSld sldOrd delSection modSection">
      <pc:chgData name="Jason Cook" userId="6ebe3673-38a7-4e40-b49b-9fac593f6c12" providerId="ADAL" clId="{E34F818D-0C37-4C6E-B3A6-C6E24E969314}" dt="2025-03-11T03:45:40.822" v="726" actId="47"/>
      <pc:docMkLst>
        <pc:docMk/>
      </pc:docMkLst>
      <pc:sldChg chg="addSp modSp mod modAnim">
        <pc:chgData name="Jason Cook" userId="6ebe3673-38a7-4e40-b49b-9fac593f6c12" providerId="ADAL" clId="{E34F818D-0C37-4C6E-B3A6-C6E24E969314}" dt="2025-03-04T18:44:57.115" v="124" actId="1076"/>
        <pc:sldMkLst>
          <pc:docMk/>
          <pc:sldMk cId="3016825704" sldId="256"/>
        </pc:sldMkLst>
        <pc:spChg chg="mod">
          <ac:chgData name="Jason Cook" userId="6ebe3673-38a7-4e40-b49b-9fac593f6c12" providerId="ADAL" clId="{E34F818D-0C37-4C6E-B3A6-C6E24E969314}" dt="2025-03-04T18:40:45.493" v="105" actId="1076"/>
          <ac:spMkLst>
            <pc:docMk/>
            <pc:sldMk cId="3016825704" sldId="256"/>
            <ac:spMk id="2" creationId="{310A4FB1-7EB9-4A43-5A56-9AFF2DAF2507}"/>
          </ac:spMkLst>
        </pc:spChg>
        <pc:spChg chg="mod">
          <ac:chgData name="Jason Cook" userId="6ebe3673-38a7-4e40-b49b-9fac593f6c12" providerId="ADAL" clId="{E34F818D-0C37-4C6E-B3A6-C6E24E969314}" dt="2025-03-04T18:44:57.115" v="124" actId="1076"/>
          <ac:spMkLst>
            <pc:docMk/>
            <pc:sldMk cId="3016825704" sldId="256"/>
            <ac:spMk id="5" creationId="{83CB943A-280D-6846-F95D-7D06E40D91D0}"/>
          </ac:spMkLst>
        </pc:spChg>
        <pc:spChg chg="mod">
          <ac:chgData name="Jason Cook" userId="6ebe3673-38a7-4e40-b49b-9fac593f6c12" providerId="ADAL" clId="{E34F818D-0C37-4C6E-B3A6-C6E24E969314}" dt="2025-03-04T18:40:10.240" v="100"/>
          <ac:spMkLst>
            <pc:docMk/>
            <pc:sldMk cId="3016825704" sldId="256"/>
            <ac:spMk id="10" creationId="{AF5FC585-1ECB-B47B-5AD2-7669AA944E8E}"/>
          </ac:spMkLst>
        </pc:spChg>
        <pc:spChg chg="mod">
          <ac:chgData name="Jason Cook" userId="6ebe3673-38a7-4e40-b49b-9fac593f6c12" providerId="ADAL" clId="{E34F818D-0C37-4C6E-B3A6-C6E24E969314}" dt="2025-03-04T18:40:10.240" v="100"/>
          <ac:spMkLst>
            <pc:docMk/>
            <pc:sldMk cId="3016825704" sldId="256"/>
            <ac:spMk id="12" creationId="{80ED97DC-3E2D-92FA-71FD-27994A2F7CB4}"/>
          </ac:spMkLst>
        </pc:spChg>
        <pc:spChg chg="mod">
          <ac:chgData name="Jason Cook" userId="6ebe3673-38a7-4e40-b49b-9fac593f6c12" providerId="ADAL" clId="{E34F818D-0C37-4C6E-B3A6-C6E24E969314}" dt="2025-03-04T18:40:10.240" v="100"/>
          <ac:spMkLst>
            <pc:docMk/>
            <pc:sldMk cId="3016825704" sldId="256"/>
            <ac:spMk id="13" creationId="{65282E10-0C02-2FE7-AE69-28B9084E6E01}"/>
          </ac:spMkLst>
        </pc:spChg>
        <pc:spChg chg="add mod">
          <ac:chgData name="Jason Cook" userId="6ebe3673-38a7-4e40-b49b-9fac593f6c12" providerId="ADAL" clId="{E34F818D-0C37-4C6E-B3A6-C6E24E969314}" dt="2025-03-04T18:40:50.470" v="106" actId="1076"/>
          <ac:spMkLst>
            <pc:docMk/>
            <pc:sldMk cId="3016825704" sldId="256"/>
            <ac:spMk id="14" creationId="{5E716E4A-D724-6169-ACC2-C3477BB72AAB}"/>
          </ac:spMkLst>
        </pc:spChg>
        <pc:grpChg chg="mod">
          <ac:chgData name="Jason Cook" userId="6ebe3673-38a7-4e40-b49b-9fac593f6c12" providerId="ADAL" clId="{E34F818D-0C37-4C6E-B3A6-C6E24E969314}" dt="2025-03-04T18:44:57.115" v="124" actId="1076"/>
          <ac:grpSpMkLst>
            <pc:docMk/>
            <pc:sldMk cId="3016825704" sldId="256"/>
            <ac:grpSpMk id="3" creationId="{A63F9DC0-9ABE-3D71-7C91-ECCDE8BCB723}"/>
          </ac:grpSpMkLst>
        </pc:grpChg>
        <pc:grpChg chg="mod">
          <ac:chgData name="Jason Cook" userId="6ebe3673-38a7-4e40-b49b-9fac593f6c12" providerId="ADAL" clId="{E34F818D-0C37-4C6E-B3A6-C6E24E969314}" dt="2025-03-04T18:44:57.115" v="124" actId="1076"/>
          <ac:grpSpMkLst>
            <pc:docMk/>
            <pc:sldMk cId="3016825704" sldId="256"/>
            <ac:grpSpMk id="4" creationId="{0CA36B9E-5C25-0E51-EEB1-0C346D058074}"/>
          </ac:grpSpMkLst>
        </pc:grpChg>
        <pc:grpChg chg="add mod">
          <ac:chgData name="Jason Cook" userId="6ebe3673-38a7-4e40-b49b-9fac593f6c12" providerId="ADAL" clId="{E34F818D-0C37-4C6E-B3A6-C6E24E969314}" dt="2025-03-04T18:40:50.470" v="106" actId="1076"/>
          <ac:grpSpMkLst>
            <pc:docMk/>
            <pc:sldMk cId="3016825704" sldId="256"/>
            <ac:grpSpMk id="6" creationId="{5CC99C36-C016-805B-1414-6324E5D956C3}"/>
          </ac:grpSpMkLst>
        </pc:grpChg>
        <pc:grpChg chg="mod">
          <ac:chgData name="Jason Cook" userId="6ebe3673-38a7-4e40-b49b-9fac593f6c12" providerId="ADAL" clId="{E34F818D-0C37-4C6E-B3A6-C6E24E969314}" dt="2025-03-04T18:40:10.240" v="100"/>
          <ac:grpSpMkLst>
            <pc:docMk/>
            <pc:sldMk cId="3016825704" sldId="256"/>
            <ac:grpSpMk id="11" creationId="{85781A14-51C4-494C-F1D8-7C23334CDC79}"/>
          </ac:grpSpMkLst>
        </pc:grpChg>
      </pc:sldChg>
      <pc:sldChg chg="del">
        <pc:chgData name="Jason Cook" userId="6ebe3673-38a7-4e40-b49b-9fac593f6c12" providerId="ADAL" clId="{E34F818D-0C37-4C6E-B3A6-C6E24E969314}" dt="2025-03-04T18:26:11.126" v="10" actId="47"/>
        <pc:sldMkLst>
          <pc:docMk/>
          <pc:sldMk cId="3105963231" sldId="256"/>
        </pc:sldMkLst>
      </pc:sldChg>
      <pc:sldChg chg="del">
        <pc:chgData name="Jason Cook" userId="6ebe3673-38a7-4e40-b49b-9fac593f6c12" providerId="ADAL" clId="{E34F818D-0C37-4C6E-B3A6-C6E24E969314}" dt="2025-03-10T20:15:57.960" v="725" actId="47"/>
        <pc:sldMkLst>
          <pc:docMk/>
          <pc:sldMk cId="1277019589" sldId="257"/>
        </pc:sldMkLst>
      </pc:sldChg>
      <pc:sldChg chg="del">
        <pc:chgData name="Jason Cook" userId="6ebe3673-38a7-4e40-b49b-9fac593f6c12" providerId="ADAL" clId="{E34F818D-0C37-4C6E-B3A6-C6E24E969314}" dt="2025-03-10T04:55:42.546" v="720" actId="47"/>
        <pc:sldMkLst>
          <pc:docMk/>
          <pc:sldMk cId="4024361243" sldId="257"/>
        </pc:sldMkLst>
      </pc:sldChg>
      <pc:sldChg chg="mod ord modShow">
        <pc:chgData name="Jason Cook" userId="6ebe3673-38a7-4e40-b49b-9fac593f6c12" providerId="ADAL" clId="{E34F818D-0C37-4C6E-B3A6-C6E24E969314}" dt="2025-03-04T18:31:53.418" v="26"/>
        <pc:sldMkLst>
          <pc:docMk/>
          <pc:sldMk cId="2961752866" sldId="258"/>
        </pc:sldMkLst>
      </pc:sldChg>
      <pc:sldChg chg="del">
        <pc:chgData name="Jason Cook" userId="6ebe3673-38a7-4e40-b49b-9fac593f6c12" providerId="ADAL" clId="{E34F818D-0C37-4C6E-B3A6-C6E24E969314}" dt="2025-03-10T04:55:54.025" v="721" actId="47"/>
        <pc:sldMkLst>
          <pc:docMk/>
          <pc:sldMk cId="1956138850" sldId="259"/>
        </pc:sldMkLst>
      </pc:sldChg>
      <pc:sldChg chg="del">
        <pc:chgData name="Jason Cook" userId="6ebe3673-38a7-4e40-b49b-9fac593f6c12" providerId="ADAL" clId="{E34F818D-0C37-4C6E-B3A6-C6E24E969314}" dt="2025-03-10T04:55:57.063" v="722" actId="47"/>
        <pc:sldMkLst>
          <pc:docMk/>
          <pc:sldMk cId="3031546829" sldId="260"/>
        </pc:sldMkLst>
      </pc:sldChg>
      <pc:sldChg chg="del">
        <pc:chgData name="Jason Cook" userId="6ebe3673-38a7-4e40-b49b-9fac593f6c12" providerId="ADAL" clId="{E34F818D-0C37-4C6E-B3A6-C6E24E969314}" dt="2025-03-10T04:56:07.308" v="723" actId="47"/>
        <pc:sldMkLst>
          <pc:docMk/>
          <pc:sldMk cId="2028889594" sldId="262"/>
        </pc:sldMkLst>
      </pc:sldChg>
      <pc:sldChg chg="mod modShow">
        <pc:chgData name="Jason Cook" userId="6ebe3673-38a7-4e40-b49b-9fac593f6c12" providerId="ADAL" clId="{E34F818D-0C37-4C6E-B3A6-C6E24E969314}" dt="2025-03-04T18:30:52.423" v="19" actId="729"/>
        <pc:sldMkLst>
          <pc:docMk/>
          <pc:sldMk cId="67566495" sldId="263"/>
        </pc:sldMkLst>
      </pc:sldChg>
      <pc:sldChg chg="mod modShow">
        <pc:chgData name="Jason Cook" userId="6ebe3673-38a7-4e40-b49b-9fac593f6c12" providerId="ADAL" clId="{E34F818D-0C37-4C6E-B3A6-C6E24E969314}" dt="2025-03-04T18:32:29.395" v="28" actId="729"/>
        <pc:sldMkLst>
          <pc:docMk/>
          <pc:sldMk cId="1243838145" sldId="267"/>
        </pc:sldMkLst>
      </pc:sldChg>
      <pc:sldChg chg="mod modShow">
        <pc:chgData name="Jason Cook" userId="6ebe3673-38a7-4e40-b49b-9fac593f6c12" providerId="ADAL" clId="{E34F818D-0C37-4C6E-B3A6-C6E24E969314}" dt="2025-03-10T04:10:12.664" v="640" actId="729"/>
        <pc:sldMkLst>
          <pc:docMk/>
          <pc:sldMk cId="1094686874" sldId="268"/>
        </pc:sldMkLst>
      </pc:sldChg>
      <pc:sldChg chg="addSp delSp modSp mod delAnim modAnim modShow">
        <pc:chgData name="Jason Cook" userId="6ebe3673-38a7-4e40-b49b-9fac593f6c12" providerId="ADAL" clId="{E34F818D-0C37-4C6E-B3A6-C6E24E969314}" dt="2025-03-04T18:41:57.636" v="117" actId="1076"/>
        <pc:sldMkLst>
          <pc:docMk/>
          <pc:sldMk cId="641008655" sldId="270"/>
        </pc:sldMkLst>
        <pc:spChg chg="mod">
          <ac:chgData name="Jason Cook" userId="6ebe3673-38a7-4e40-b49b-9fac593f6c12" providerId="ADAL" clId="{E34F818D-0C37-4C6E-B3A6-C6E24E969314}" dt="2025-03-04T18:41:22.609" v="113"/>
          <ac:spMkLst>
            <pc:docMk/>
            <pc:sldMk cId="641008655" sldId="270"/>
            <ac:spMk id="5" creationId="{C5762281-1DE6-FC24-FAC1-F05C6F88F2BB}"/>
          </ac:spMkLst>
        </pc:spChg>
        <pc:spChg chg="mod">
          <ac:chgData name="Jason Cook" userId="6ebe3673-38a7-4e40-b49b-9fac593f6c12" providerId="ADAL" clId="{E34F818D-0C37-4C6E-B3A6-C6E24E969314}" dt="2025-03-04T18:41:22.609" v="113"/>
          <ac:spMkLst>
            <pc:docMk/>
            <pc:sldMk cId="641008655" sldId="270"/>
            <ac:spMk id="7" creationId="{BFC7AA2E-618C-57F2-5BD8-0382ADE4FFCC}"/>
          </ac:spMkLst>
        </pc:spChg>
        <pc:spChg chg="add mod">
          <ac:chgData name="Jason Cook" userId="6ebe3673-38a7-4e40-b49b-9fac593f6c12" providerId="ADAL" clId="{E34F818D-0C37-4C6E-B3A6-C6E24E969314}" dt="2025-03-04T18:41:53.549" v="116" actId="1076"/>
          <ac:spMkLst>
            <pc:docMk/>
            <pc:sldMk cId="641008655" sldId="270"/>
            <ac:spMk id="8" creationId="{E9E4C010-8755-4787-36E6-A30DAA900516}"/>
          </ac:spMkLst>
        </pc:spChg>
        <pc:spChg chg="mod">
          <ac:chgData name="Jason Cook" userId="6ebe3673-38a7-4e40-b49b-9fac593f6c12" providerId="ADAL" clId="{E34F818D-0C37-4C6E-B3A6-C6E24E969314}" dt="2025-03-04T18:41:57.636" v="117" actId="1076"/>
          <ac:spMkLst>
            <pc:docMk/>
            <pc:sldMk cId="641008655" sldId="270"/>
            <ac:spMk id="12" creationId="{25A847AD-DA8B-7710-04D5-9FA3A3B43015}"/>
          </ac:spMkLst>
        </pc:spChg>
        <pc:spChg chg="mod">
          <ac:chgData name="Jason Cook" userId="6ebe3673-38a7-4e40-b49b-9fac593f6c12" providerId="ADAL" clId="{E34F818D-0C37-4C6E-B3A6-C6E24E969314}" dt="2025-03-04T18:41:33.931" v="115" actId="1076"/>
          <ac:spMkLst>
            <pc:docMk/>
            <pc:sldMk cId="641008655" sldId="270"/>
            <ac:spMk id="13" creationId="{C09DFBDE-AA34-1944-374B-D612AF6817AD}"/>
          </ac:spMkLst>
        </pc:spChg>
        <pc:spChg chg="mod">
          <ac:chgData name="Jason Cook" userId="6ebe3673-38a7-4e40-b49b-9fac593f6c12" providerId="ADAL" clId="{E34F818D-0C37-4C6E-B3A6-C6E24E969314}" dt="2025-03-04T18:41:33.931" v="115" actId="1076"/>
          <ac:spMkLst>
            <pc:docMk/>
            <pc:sldMk cId="641008655" sldId="270"/>
            <ac:spMk id="14" creationId="{93295342-91EE-0DA5-1553-57AB575CFDA2}"/>
          </ac:spMkLst>
        </pc:spChg>
        <pc:spChg chg="mod">
          <ac:chgData name="Jason Cook" userId="6ebe3673-38a7-4e40-b49b-9fac593f6c12" providerId="ADAL" clId="{E34F818D-0C37-4C6E-B3A6-C6E24E969314}" dt="2025-03-04T18:41:33.931" v="115" actId="1076"/>
          <ac:spMkLst>
            <pc:docMk/>
            <pc:sldMk cId="641008655" sldId="270"/>
            <ac:spMk id="15" creationId="{E731FF47-EFCF-620A-511A-19C83A6E6BBE}"/>
          </ac:spMkLst>
        </pc:spChg>
        <pc:spChg chg="mod">
          <ac:chgData name="Jason Cook" userId="6ebe3673-38a7-4e40-b49b-9fac593f6c12" providerId="ADAL" clId="{E34F818D-0C37-4C6E-B3A6-C6E24E969314}" dt="2025-03-04T18:41:33.931" v="115" actId="1076"/>
          <ac:spMkLst>
            <pc:docMk/>
            <pc:sldMk cId="641008655" sldId="270"/>
            <ac:spMk id="19" creationId="{2DED917A-B768-D1EA-3717-CB8F1E7FDA8E}"/>
          </ac:spMkLst>
        </pc:spChg>
        <pc:spChg chg="mod">
          <ac:chgData name="Jason Cook" userId="6ebe3673-38a7-4e40-b49b-9fac593f6c12" providerId="ADAL" clId="{E34F818D-0C37-4C6E-B3A6-C6E24E969314}" dt="2025-03-04T18:41:33.931" v="115" actId="1076"/>
          <ac:spMkLst>
            <pc:docMk/>
            <pc:sldMk cId="641008655" sldId="270"/>
            <ac:spMk id="20" creationId="{A045A406-9ED2-5C3A-0FD7-A8FD91AD665A}"/>
          </ac:spMkLst>
        </pc:spChg>
        <pc:spChg chg="mod">
          <ac:chgData name="Jason Cook" userId="6ebe3673-38a7-4e40-b49b-9fac593f6c12" providerId="ADAL" clId="{E34F818D-0C37-4C6E-B3A6-C6E24E969314}" dt="2025-03-04T18:41:33.931" v="115" actId="1076"/>
          <ac:spMkLst>
            <pc:docMk/>
            <pc:sldMk cId="641008655" sldId="270"/>
            <ac:spMk id="21" creationId="{AD913B43-1227-C675-C72B-B3F2FDB7D50C}"/>
          </ac:spMkLst>
        </pc:spChg>
        <pc:spChg chg="mod">
          <ac:chgData name="Jason Cook" userId="6ebe3673-38a7-4e40-b49b-9fac593f6c12" providerId="ADAL" clId="{E34F818D-0C37-4C6E-B3A6-C6E24E969314}" dt="2025-03-04T18:41:33.931" v="115" actId="1076"/>
          <ac:spMkLst>
            <pc:docMk/>
            <pc:sldMk cId="641008655" sldId="270"/>
            <ac:spMk id="35" creationId="{CD6193EB-1A75-7FC9-89C4-DC613C2694C2}"/>
          </ac:spMkLst>
        </pc:spChg>
        <pc:spChg chg="mod">
          <ac:chgData name="Jason Cook" userId="6ebe3673-38a7-4e40-b49b-9fac593f6c12" providerId="ADAL" clId="{E34F818D-0C37-4C6E-B3A6-C6E24E969314}" dt="2025-03-04T18:41:33.931" v="115" actId="1076"/>
          <ac:spMkLst>
            <pc:docMk/>
            <pc:sldMk cId="641008655" sldId="270"/>
            <ac:spMk id="36" creationId="{8BF68EDF-48B7-F830-0791-8B4716C6F37E}"/>
          </ac:spMkLst>
        </pc:spChg>
        <pc:spChg chg="mod">
          <ac:chgData name="Jason Cook" userId="6ebe3673-38a7-4e40-b49b-9fac593f6c12" providerId="ADAL" clId="{E34F818D-0C37-4C6E-B3A6-C6E24E969314}" dt="2025-03-04T18:41:33.931" v="115" actId="1076"/>
          <ac:spMkLst>
            <pc:docMk/>
            <pc:sldMk cId="641008655" sldId="270"/>
            <ac:spMk id="37" creationId="{81EA4D60-D739-E324-F5DD-B4B4CA43C2F3}"/>
          </ac:spMkLst>
        </pc:spChg>
        <pc:grpChg chg="add mod">
          <ac:chgData name="Jason Cook" userId="6ebe3673-38a7-4e40-b49b-9fac593f6c12" providerId="ADAL" clId="{E34F818D-0C37-4C6E-B3A6-C6E24E969314}" dt="2025-03-04T18:41:53.549" v="116" actId="1076"/>
          <ac:grpSpMkLst>
            <pc:docMk/>
            <pc:sldMk cId="641008655" sldId="270"/>
            <ac:grpSpMk id="4" creationId="{8EC227EC-8DC6-21DD-3964-C7A6FDD4D42B}"/>
          </ac:grpSpMkLst>
        </pc:grpChg>
      </pc:sldChg>
      <pc:sldChg chg="del">
        <pc:chgData name="Jason Cook" userId="6ebe3673-38a7-4e40-b49b-9fac593f6c12" providerId="ADAL" clId="{E34F818D-0C37-4C6E-B3A6-C6E24E969314}" dt="2025-03-04T18:26:25.375" v="11" actId="47"/>
        <pc:sldMkLst>
          <pc:docMk/>
          <pc:sldMk cId="3633430171" sldId="270"/>
        </pc:sldMkLst>
      </pc:sldChg>
      <pc:sldChg chg="del">
        <pc:chgData name="Jason Cook" userId="6ebe3673-38a7-4e40-b49b-9fac593f6c12" providerId="ADAL" clId="{E34F818D-0C37-4C6E-B3A6-C6E24E969314}" dt="2025-03-04T18:26:25.375" v="11" actId="47"/>
        <pc:sldMkLst>
          <pc:docMk/>
          <pc:sldMk cId="2034927307" sldId="271"/>
        </pc:sldMkLst>
      </pc:sldChg>
      <pc:sldChg chg="addSp delSp modSp mod delAnim modAnim modShow">
        <pc:chgData name="Jason Cook" userId="6ebe3673-38a7-4e40-b49b-9fac593f6c12" providerId="ADAL" clId="{E34F818D-0C37-4C6E-B3A6-C6E24E969314}" dt="2025-03-04T18:45:27.662" v="125" actId="729"/>
        <pc:sldMkLst>
          <pc:docMk/>
          <pc:sldMk cId="2886504786" sldId="271"/>
        </pc:sldMkLst>
        <pc:spChg chg="mod">
          <ac:chgData name="Jason Cook" userId="6ebe3673-38a7-4e40-b49b-9fac593f6c12" providerId="ADAL" clId="{E34F818D-0C37-4C6E-B3A6-C6E24E969314}" dt="2025-03-04T18:42:32.356" v="120"/>
          <ac:spMkLst>
            <pc:docMk/>
            <pc:sldMk cId="2886504786" sldId="271"/>
            <ac:spMk id="4" creationId="{EF5A9C49-CAB8-F84E-B46B-4C86246940A3}"/>
          </ac:spMkLst>
        </pc:spChg>
        <pc:spChg chg="mod">
          <ac:chgData name="Jason Cook" userId="6ebe3673-38a7-4e40-b49b-9fac593f6c12" providerId="ADAL" clId="{E34F818D-0C37-4C6E-B3A6-C6E24E969314}" dt="2025-03-04T18:42:32.356" v="120"/>
          <ac:spMkLst>
            <pc:docMk/>
            <pc:sldMk cId="2886504786" sldId="271"/>
            <ac:spMk id="8" creationId="{90322F8F-969C-92BA-CBD1-15C5B5C365EE}"/>
          </ac:spMkLst>
        </pc:spChg>
        <pc:spChg chg="add mod">
          <ac:chgData name="Jason Cook" userId="6ebe3673-38a7-4e40-b49b-9fac593f6c12" providerId="ADAL" clId="{E34F818D-0C37-4C6E-B3A6-C6E24E969314}" dt="2025-03-04T18:42:38.420" v="121" actId="1076"/>
          <ac:spMkLst>
            <pc:docMk/>
            <pc:sldMk cId="2886504786" sldId="271"/>
            <ac:spMk id="10" creationId="{B6586AE8-94D4-238A-DE39-D757CC53775E}"/>
          </ac:spMkLst>
        </pc:spChg>
        <pc:grpChg chg="add mod">
          <ac:chgData name="Jason Cook" userId="6ebe3673-38a7-4e40-b49b-9fac593f6c12" providerId="ADAL" clId="{E34F818D-0C37-4C6E-B3A6-C6E24E969314}" dt="2025-03-04T18:42:38.420" v="121" actId="1076"/>
          <ac:grpSpMkLst>
            <pc:docMk/>
            <pc:sldMk cId="2886504786" sldId="271"/>
            <ac:grpSpMk id="2" creationId="{1FE0E594-180D-0DF1-04E0-C1C59E40EE2A}"/>
          </ac:grpSpMkLst>
        </pc:grpChg>
      </pc:sldChg>
      <pc:sldChg chg="ord">
        <pc:chgData name="Jason Cook" userId="6ebe3673-38a7-4e40-b49b-9fac593f6c12" providerId="ADAL" clId="{E34F818D-0C37-4C6E-B3A6-C6E24E969314}" dt="2025-03-04T18:28:16.044" v="14"/>
        <pc:sldMkLst>
          <pc:docMk/>
          <pc:sldMk cId="4232050620" sldId="272"/>
        </pc:sldMkLst>
      </pc:sldChg>
      <pc:sldChg chg="ord">
        <pc:chgData name="Jason Cook" userId="6ebe3673-38a7-4e40-b49b-9fac593f6c12" providerId="ADAL" clId="{E34F818D-0C37-4C6E-B3A6-C6E24E969314}" dt="2025-03-04T18:28:16.044" v="14"/>
        <pc:sldMkLst>
          <pc:docMk/>
          <pc:sldMk cId="901220442" sldId="273"/>
        </pc:sldMkLst>
      </pc:sldChg>
      <pc:sldChg chg="modSp mod">
        <pc:chgData name="Jason Cook" userId="6ebe3673-38a7-4e40-b49b-9fac593f6c12" providerId="ADAL" clId="{E34F818D-0C37-4C6E-B3A6-C6E24E969314}" dt="2025-03-10T03:53:06.915" v="348" actId="20577"/>
        <pc:sldMkLst>
          <pc:docMk/>
          <pc:sldMk cId="1132988329" sldId="274"/>
        </pc:sldMkLst>
        <pc:spChg chg="mod">
          <ac:chgData name="Jason Cook" userId="6ebe3673-38a7-4e40-b49b-9fac593f6c12" providerId="ADAL" clId="{E34F818D-0C37-4C6E-B3A6-C6E24E969314}" dt="2025-03-10T03:53:06.915" v="348" actId="20577"/>
          <ac:spMkLst>
            <pc:docMk/>
            <pc:sldMk cId="1132988329" sldId="274"/>
            <ac:spMk id="4" creationId="{F66603CA-1974-644A-8C78-5D3FB90076B8}"/>
          </ac:spMkLst>
        </pc:spChg>
      </pc:sldChg>
      <pc:sldChg chg="add del">
        <pc:chgData name="Jason Cook" userId="6ebe3673-38a7-4e40-b49b-9fac593f6c12" providerId="ADAL" clId="{E34F818D-0C37-4C6E-B3A6-C6E24E969314}" dt="2025-03-10T03:52:57.771" v="329" actId="47"/>
        <pc:sldMkLst>
          <pc:docMk/>
          <pc:sldMk cId="973272668" sldId="275"/>
        </pc:sldMkLst>
      </pc:sldChg>
      <pc:sldChg chg="modSp add mod">
        <pc:chgData name="Jason Cook" userId="6ebe3673-38a7-4e40-b49b-9fac593f6c12" providerId="ADAL" clId="{E34F818D-0C37-4C6E-B3A6-C6E24E969314}" dt="2025-03-10T03:55:23.742" v="367" actId="20577"/>
        <pc:sldMkLst>
          <pc:docMk/>
          <pc:sldMk cId="2174287684" sldId="275"/>
        </pc:sldMkLst>
        <pc:spChg chg="mod">
          <ac:chgData name="Jason Cook" userId="6ebe3673-38a7-4e40-b49b-9fac593f6c12" providerId="ADAL" clId="{E34F818D-0C37-4C6E-B3A6-C6E24E969314}" dt="2025-03-10T03:55:23.742" v="367" actId="20577"/>
          <ac:spMkLst>
            <pc:docMk/>
            <pc:sldMk cId="2174287684" sldId="275"/>
            <ac:spMk id="4" creationId="{8F7BD596-F871-2E78-7E82-8029FA8B3956}"/>
          </ac:spMkLst>
        </pc:spChg>
      </pc:sldChg>
      <pc:sldChg chg="modSp add mod modNotesTx">
        <pc:chgData name="Jason Cook" userId="6ebe3673-38a7-4e40-b49b-9fac593f6c12" providerId="ADAL" clId="{E34F818D-0C37-4C6E-B3A6-C6E24E969314}" dt="2025-03-10T04:33:05.757" v="641"/>
        <pc:sldMkLst>
          <pc:docMk/>
          <pc:sldMk cId="587727990" sldId="276"/>
        </pc:sldMkLst>
        <pc:spChg chg="mod">
          <ac:chgData name="Jason Cook" userId="6ebe3673-38a7-4e40-b49b-9fac593f6c12" providerId="ADAL" clId="{E34F818D-0C37-4C6E-B3A6-C6E24E969314}" dt="2025-03-10T03:55:50.825" v="398" actId="20577"/>
          <ac:spMkLst>
            <pc:docMk/>
            <pc:sldMk cId="587727990" sldId="276"/>
            <ac:spMk id="4" creationId="{B8BCB816-61ED-5707-6986-9DCE9ED327BC}"/>
          </ac:spMkLst>
        </pc:spChg>
      </pc:sldChg>
      <pc:sldChg chg="modSp add mod">
        <pc:chgData name="Jason Cook" userId="6ebe3673-38a7-4e40-b49b-9fac593f6c12" providerId="ADAL" clId="{E34F818D-0C37-4C6E-B3A6-C6E24E969314}" dt="2025-03-10T03:55:47.002" v="397" actId="20577"/>
        <pc:sldMkLst>
          <pc:docMk/>
          <pc:sldMk cId="276355614" sldId="277"/>
        </pc:sldMkLst>
        <pc:spChg chg="mod">
          <ac:chgData name="Jason Cook" userId="6ebe3673-38a7-4e40-b49b-9fac593f6c12" providerId="ADAL" clId="{E34F818D-0C37-4C6E-B3A6-C6E24E969314}" dt="2025-03-10T03:55:47.002" v="397" actId="20577"/>
          <ac:spMkLst>
            <pc:docMk/>
            <pc:sldMk cId="276355614" sldId="277"/>
            <ac:spMk id="4" creationId="{8862792C-395C-9AC5-8F84-E6A3BE279170}"/>
          </ac:spMkLst>
        </pc:spChg>
      </pc:sldChg>
      <pc:sldChg chg="modSp mod">
        <pc:chgData name="Jason Cook" userId="6ebe3673-38a7-4e40-b49b-9fac593f6c12" providerId="ADAL" clId="{E34F818D-0C37-4C6E-B3A6-C6E24E969314}" dt="2025-03-10T04:08:54.783" v="639" actId="20577"/>
        <pc:sldMkLst>
          <pc:docMk/>
          <pc:sldMk cId="854661581" sldId="278"/>
        </pc:sldMkLst>
        <pc:spChg chg="mod">
          <ac:chgData name="Jason Cook" userId="6ebe3673-38a7-4e40-b49b-9fac593f6c12" providerId="ADAL" clId="{E34F818D-0C37-4C6E-B3A6-C6E24E969314}" dt="2025-03-10T04:08:54.783" v="639" actId="20577"/>
          <ac:spMkLst>
            <pc:docMk/>
            <pc:sldMk cId="854661581" sldId="278"/>
            <ac:spMk id="4" creationId="{73FBA6DD-2EB8-6238-3B7B-C0F785DBF719}"/>
          </ac:spMkLst>
        </pc:spChg>
      </pc:sldChg>
      <pc:sldChg chg="modNotesTx">
        <pc:chgData name="Jason Cook" userId="6ebe3673-38a7-4e40-b49b-9fac593f6c12" providerId="ADAL" clId="{E34F818D-0C37-4C6E-B3A6-C6E24E969314}" dt="2025-03-10T04:40:42.596" v="669"/>
        <pc:sldMkLst>
          <pc:docMk/>
          <pc:sldMk cId="607916185" sldId="280"/>
        </pc:sldMkLst>
      </pc:sldChg>
      <pc:sldChg chg="modSp mod modNotesTx">
        <pc:chgData name="Jason Cook" userId="6ebe3673-38a7-4e40-b49b-9fac593f6c12" providerId="ADAL" clId="{E34F818D-0C37-4C6E-B3A6-C6E24E969314}" dt="2025-03-10T04:51:06.374" v="717"/>
        <pc:sldMkLst>
          <pc:docMk/>
          <pc:sldMk cId="1039832882" sldId="283"/>
        </pc:sldMkLst>
        <pc:spChg chg="mod">
          <ac:chgData name="Jason Cook" userId="6ebe3673-38a7-4e40-b49b-9fac593f6c12" providerId="ADAL" clId="{E34F818D-0C37-4C6E-B3A6-C6E24E969314}" dt="2025-03-10T04:50:51.206" v="714" actId="20577"/>
          <ac:spMkLst>
            <pc:docMk/>
            <pc:sldMk cId="1039832882" sldId="283"/>
            <ac:spMk id="4" creationId="{75D44950-664E-388D-FFD7-D5697EF2A781}"/>
          </ac:spMkLst>
        </pc:spChg>
      </pc:sldChg>
      <pc:sldChg chg="del">
        <pc:chgData name="Jason Cook" userId="6ebe3673-38a7-4e40-b49b-9fac593f6c12" providerId="ADAL" clId="{E34F818D-0C37-4C6E-B3A6-C6E24E969314}" dt="2025-03-10T04:54:54.447" v="718" actId="47"/>
        <pc:sldMkLst>
          <pc:docMk/>
          <pc:sldMk cId="2009368145" sldId="319"/>
        </pc:sldMkLst>
      </pc:sldChg>
      <pc:sldChg chg="del">
        <pc:chgData name="Jason Cook" userId="6ebe3673-38a7-4e40-b49b-9fac593f6c12" providerId="ADAL" clId="{E34F818D-0C37-4C6E-B3A6-C6E24E969314}" dt="2025-03-04T18:20:51.360" v="1" actId="47"/>
        <pc:sldMkLst>
          <pc:docMk/>
          <pc:sldMk cId="783824903" sldId="2147482155"/>
        </pc:sldMkLst>
      </pc:sldChg>
      <pc:sldChg chg="del">
        <pc:chgData name="Jason Cook" userId="6ebe3673-38a7-4e40-b49b-9fac593f6c12" providerId="ADAL" clId="{E34F818D-0C37-4C6E-B3A6-C6E24E969314}" dt="2025-03-04T18:20:52.418" v="2" actId="47"/>
        <pc:sldMkLst>
          <pc:docMk/>
          <pc:sldMk cId="1559460306" sldId="2147482156"/>
        </pc:sldMkLst>
      </pc:sldChg>
      <pc:sldChg chg="modNotesTx">
        <pc:chgData name="Jason Cook" userId="6ebe3673-38a7-4e40-b49b-9fac593f6c12" providerId="ADAL" clId="{E34F818D-0C37-4C6E-B3A6-C6E24E969314}" dt="2025-03-10T03:41:45.277" v="322" actId="20577"/>
        <pc:sldMkLst>
          <pc:docMk/>
          <pc:sldMk cId="3281459315" sldId="2147482157"/>
        </pc:sldMkLst>
      </pc:sldChg>
      <pc:sldChg chg="del">
        <pc:chgData name="Jason Cook" userId="6ebe3673-38a7-4e40-b49b-9fac593f6c12" providerId="ADAL" clId="{E34F818D-0C37-4C6E-B3A6-C6E24E969314}" dt="2025-03-04T18:23:39.423" v="5" actId="47"/>
        <pc:sldMkLst>
          <pc:docMk/>
          <pc:sldMk cId="3096702588" sldId="2147482160"/>
        </pc:sldMkLst>
      </pc:sldChg>
      <pc:sldChg chg="del">
        <pc:chgData name="Jason Cook" userId="6ebe3673-38a7-4e40-b49b-9fac593f6c12" providerId="ADAL" clId="{E34F818D-0C37-4C6E-B3A6-C6E24E969314}" dt="2025-03-04T18:23:45.734" v="6" actId="47"/>
        <pc:sldMkLst>
          <pc:docMk/>
          <pc:sldMk cId="4147774086" sldId="2147482161"/>
        </pc:sldMkLst>
      </pc:sldChg>
      <pc:sldChg chg="del">
        <pc:chgData name="Jason Cook" userId="6ebe3673-38a7-4e40-b49b-9fac593f6c12" providerId="ADAL" clId="{E34F818D-0C37-4C6E-B3A6-C6E24E969314}" dt="2025-03-04T18:24:03.286" v="7" actId="47"/>
        <pc:sldMkLst>
          <pc:docMk/>
          <pc:sldMk cId="2945156153" sldId="2147482163"/>
        </pc:sldMkLst>
      </pc:sldChg>
      <pc:sldChg chg="del">
        <pc:chgData name="Jason Cook" userId="6ebe3673-38a7-4e40-b49b-9fac593f6c12" providerId="ADAL" clId="{E34F818D-0C37-4C6E-B3A6-C6E24E969314}" dt="2025-03-10T03:53:17.378" v="350" actId="47"/>
        <pc:sldMkLst>
          <pc:docMk/>
          <pc:sldMk cId="3343469377" sldId="2147482165"/>
        </pc:sldMkLst>
      </pc:sldChg>
      <pc:sldChg chg="delSp del mod delAnim">
        <pc:chgData name="Jason Cook" userId="6ebe3673-38a7-4e40-b49b-9fac593f6c12" providerId="ADAL" clId="{E34F818D-0C37-4C6E-B3A6-C6E24E969314}" dt="2025-03-10T03:53:20.662" v="351" actId="47"/>
        <pc:sldMkLst>
          <pc:docMk/>
          <pc:sldMk cId="1304888367" sldId="2147482166"/>
        </pc:sldMkLst>
        <pc:spChg chg="del">
          <ac:chgData name="Jason Cook" userId="6ebe3673-38a7-4e40-b49b-9fac593f6c12" providerId="ADAL" clId="{E34F818D-0C37-4C6E-B3A6-C6E24E969314}" dt="2025-03-10T03:46:18.306" v="323" actId="478"/>
          <ac:spMkLst>
            <pc:docMk/>
            <pc:sldMk cId="1304888367" sldId="2147482166"/>
            <ac:spMk id="6" creationId="{4A8569E7-3F3F-F800-29CC-20D9FABDB3D7}"/>
          </ac:spMkLst>
        </pc:spChg>
      </pc:sldChg>
      <pc:sldChg chg="del">
        <pc:chgData name="Jason Cook" userId="6ebe3673-38a7-4e40-b49b-9fac593f6c12" providerId="ADAL" clId="{E34F818D-0C37-4C6E-B3A6-C6E24E969314}" dt="2025-03-10T03:53:23.872" v="352" actId="47"/>
        <pc:sldMkLst>
          <pc:docMk/>
          <pc:sldMk cId="1160019061" sldId="2147482167"/>
        </pc:sldMkLst>
      </pc:sldChg>
      <pc:sldChg chg="del">
        <pc:chgData name="Jason Cook" userId="6ebe3673-38a7-4e40-b49b-9fac593f6c12" providerId="ADAL" clId="{E34F818D-0C37-4C6E-B3A6-C6E24E969314}" dt="2025-03-10T03:55:11.279" v="353" actId="47"/>
        <pc:sldMkLst>
          <pc:docMk/>
          <pc:sldMk cId="4150682930" sldId="2147482168"/>
        </pc:sldMkLst>
      </pc:sldChg>
      <pc:sldChg chg="del">
        <pc:chgData name="Jason Cook" userId="6ebe3673-38a7-4e40-b49b-9fac593f6c12" providerId="ADAL" clId="{E34F818D-0C37-4C6E-B3A6-C6E24E969314}" dt="2025-03-10T03:55:11.279" v="353" actId="47"/>
        <pc:sldMkLst>
          <pc:docMk/>
          <pc:sldMk cId="475473962" sldId="2147482169"/>
        </pc:sldMkLst>
      </pc:sldChg>
      <pc:sldChg chg="del">
        <pc:chgData name="Jason Cook" userId="6ebe3673-38a7-4e40-b49b-9fac593f6c12" providerId="ADAL" clId="{E34F818D-0C37-4C6E-B3A6-C6E24E969314}" dt="2025-03-10T03:55:11.279" v="353" actId="47"/>
        <pc:sldMkLst>
          <pc:docMk/>
          <pc:sldMk cId="25260941" sldId="2147482170"/>
        </pc:sldMkLst>
      </pc:sldChg>
      <pc:sldChg chg="del">
        <pc:chgData name="Jason Cook" userId="6ebe3673-38a7-4e40-b49b-9fac593f6c12" providerId="ADAL" clId="{E34F818D-0C37-4C6E-B3A6-C6E24E969314}" dt="2025-03-10T03:55:11.279" v="353" actId="47"/>
        <pc:sldMkLst>
          <pc:docMk/>
          <pc:sldMk cId="730184297" sldId="2147482171"/>
        </pc:sldMkLst>
      </pc:sldChg>
      <pc:sldChg chg="del">
        <pc:chgData name="Jason Cook" userId="6ebe3673-38a7-4e40-b49b-9fac593f6c12" providerId="ADAL" clId="{E34F818D-0C37-4C6E-B3A6-C6E24E969314}" dt="2025-03-10T03:55:11.279" v="353" actId="47"/>
        <pc:sldMkLst>
          <pc:docMk/>
          <pc:sldMk cId="1603925328" sldId="2147482172"/>
        </pc:sldMkLst>
      </pc:sldChg>
      <pc:sldChg chg="del">
        <pc:chgData name="Jason Cook" userId="6ebe3673-38a7-4e40-b49b-9fac593f6c12" providerId="ADAL" clId="{E34F818D-0C37-4C6E-B3A6-C6E24E969314}" dt="2025-03-10T03:56:15.998" v="401" actId="47"/>
        <pc:sldMkLst>
          <pc:docMk/>
          <pc:sldMk cId="2283400113" sldId="2147482173"/>
        </pc:sldMkLst>
      </pc:sldChg>
      <pc:sldChg chg="del">
        <pc:chgData name="Jason Cook" userId="6ebe3673-38a7-4e40-b49b-9fac593f6c12" providerId="ADAL" clId="{E34F818D-0C37-4C6E-B3A6-C6E24E969314}" dt="2025-03-10T03:55:11.279" v="353" actId="47"/>
        <pc:sldMkLst>
          <pc:docMk/>
          <pc:sldMk cId="1794407676" sldId="2147482175"/>
        </pc:sldMkLst>
      </pc:sldChg>
      <pc:sldChg chg="del">
        <pc:chgData name="Jason Cook" userId="6ebe3673-38a7-4e40-b49b-9fac593f6c12" providerId="ADAL" clId="{E34F818D-0C37-4C6E-B3A6-C6E24E969314}" dt="2025-03-10T03:55:11.279" v="353" actId="47"/>
        <pc:sldMkLst>
          <pc:docMk/>
          <pc:sldMk cId="2168023055" sldId="2147482176"/>
        </pc:sldMkLst>
      </pc:sldChg>
      <pc:sldChg chg="del">
        <pc:chgData name="Jason Cook" userId="6ebe3673-38a7-4e40-b49b-9fac593f6c12" providerId="ADAL" clId="{E34F818D-0C37-4C6E-B3A6-C6E24E969314}" dt="2025-03-10T03:56:10.970" v="400" actId="47"/>
        <pc:sldMkLst>
          <pc:docMk/>
          <pc:sldMk cId="117076675" sldId="2147482178"/>
        </pc:sldMkLst>
      </pc:sldChg>
      <pc:sldChg chg="del">
        <pc:chgData name="Jason Cook" userId="6ebe3673-38a7-4e40-b49b-9fac593f6c12" providerId="ADAL" clId="{E34F818D-0C37-4C6E-B3A6-C6E24E969314}" dt="2025-03-10T03:49:53.096" v="327" actId="47"/>
        <pc:sldMkLst>
          <pc:docMk/>
          <pc:sldMk cId="1575338310" sldId="2147482183"/>
        </pc:sldMkLst>
      </pc:sldChg>
      <pc:sldChg chg="del">
        <pc:chgData name="Jason Cook" userId="6ebe3673-38a7-4e40-b49b-9fac593f6c12" providerId="ADAL" clId="{E34F818D-0C37-4C6E-B3A6-C6E24E969314}" dt="2025-03-04T18:26:42.945" v="12" actId="47"/>
        <pc:sldMkLst>
          <pc:docMk/>
          <pc:sldMk cId="3791527906" sldId="2147482186"/>
        </pc:sldMkLst>
      </pc:sldChg>
      <pc:sldChg chg="del">
        <pc:chgData name="Jason Cook" userId="6ebe3673-38a7-4e40-b49b-9fac593f6c12" providerId="ADAL" clId="{E34F818D-0C37-4C6E-B3A6-C6E24E969314}" dt="2025-03-04T18:26:42.945" v="12" actId="47"/>
        <pc:sldMkLst>
          <pc:docMk/>
          <pc:sldMk cId="1634332290" sldId="2147482187"/>
        </pc:sldMkLst>
      </pc:sldChg>
      <pc:sldChg chg="del">
        <pc:chgData name="Jason Cook" userId="6ebe3673-38a7-4e40-b49b-9fac593f6c12" providerId="ADAL" clId="{E34F818D-0C37-4C6E-B3A6-C6E24E969314}" dt="2025-03-04T18:26:42.945" v="12" actId="47"/>
        <pc:sldMkLst>
          <pc:docMk/>
          <pc:sldMk cId="1790515941" sldId="2147482188"/>
        </pc:sldMkLst>
      </pc:sldChg>
      <pc:sldChg chg="del">
        <pc:chgData name="Jason Cook" userId="6ebe3673-38a7-4e40-b49b-9fac593f6c12" providerId="ADAL" clId="{E34F818D-0C37-4C6E-B3A6-C6E24E969314}" dt="2025-03-04T18:26:11.126" v="10" actId="47"/>
        <pc:sldMkLst>
          <pc:docMk/>
          <pc:sldMk cId="2159930262" sldId="2147482191"/>
        </pc:sldMkLst>
      </pc:sldChg>
      <pc:sldChg chg="del">
        <pc:chgData name="Jason Cook" userId="6ebe3673-38a7-4e40-b49b-9fac593f6c12" providerId="ADAL" clId="{E34F818D-0C37-4C6E-B3A6-C6E24E969314}" dt="2025-03-04T18:25:37.200" v="9" actId="47"/>
        <pc:sldMkLst>
          <pc:docMk/>
          <pc:sldMk cId="4138499334" sldId="2147482192"/>
        </pc:sldMkLst>
      </pc:sldChg>
      <pc:sldChg chg="del">
        <pc:chgData name="Jason Cook" userId="6ebe3673-38a7-4e40-b49b-9fac593f6c12" providerId="ADAL" clId="{E34F818D-0C37-4C6E-B3A6-C6E24E969314}" dt="2025-03-04T18:26:11.126" v="10" actId="47"/>
        <pc:sldMkLst>
          <pc:docMk/>
          <pc:sldMk cId="3980204387" sldId="2147482193"/>
        </pc:sldMkLst>
      </pc:sldChg>
      <pc:sldChg chg="del">
        <pc:chgData name="Jason Cook" userId="6ebe3673-38a7-4e40-b49b-9fac593f6c12" providerId="ADAL" clId="{E34F818D-0C37-4C6E-B3A6-C6E24E969314}" dt="2025-03-04T18:23:06.139" v="3" actId="47"/>
        <pc:sldMkLst>
          <pc:docMk/>
          <pc:sldMk cId="2677873947" sldId="2147482194"/>
        </pc:sldMkLst>
      </pc:sldChg>
      <pc:sldChg chg="ord">
        <pc:chgData name="Jason Cook" userId="6ebe3673-38a7-4e40-b49b-9fac593f6c12" providerId="ADAL" clId="{E34F818D-0C37-4C6E-B3A6-C6E24E969314}" dt="2025-03-04T18:35:16.309" v="36"/>
        <pc:sldMkLst>
          <pc:docMk/>
          <pc:sldMk cId="609802310" sldId="2147482195"/>
        </pc:sldMkLst>
      </pc:sldChg>
      <pc:sldChg chg="modNotesTx">
        <pc:chgData name="Jason Cook" userId="6ebe3673-38a7-4e40-b49b-9fac593f6c12" providerId="ADAL" clId="{E34F818D-0C37-4C6E-B3A6-C6E24E969314}" dt="2025-03-10T03:39:18.551" v="179" actId="20577"/>
        <pc:sldMkLst>
          <pc:docMk/>
          <pc:sldMk cId="1449669276" sldId="2147482199"/>
        </pc:sldMkLst>
      </pc:sldChg>
      <pc:sldChg chg="mod modShow modNotesTx">
        <pc:chgData name="Jason Cook" userId="6ebe3673-38a7-4e40-b49b-9fac593f6c12" providerId="ADAL" clId="{E34F818D-0C37-4C6E-B3A6-C6E24E969314}" dt="2025-03-10T03:41:37.094" v="320" actId="20577"/>
        <pc:sldMkLst>
          <pc:docMk/>
          <pc:sldMk cId="3032429855" sldId="2147482200"/>
        </pc:sldMkLst>
      </pc:sldChg>
      <pc:sldChg chg="ord">
        <pc:chgData name="Jason Cook" userId="6ebe3673-38a7-4e40-b49b-9fac593f6c12" providerId="ADAL" clId="{E34F818D-0C37-4C6E-B3A6-C6E24E969314}" dt="2025-03-04T18:28:16.044" v="14"/>
        <pc:sldMkLst>
          <pc:docMk/>
          <pc:sldMk cId="471032419" sldId="2147482204"/>
        </pc:sldMkLst>
      </pc:sldChg>
      <pc:sldChg chg="modSp mod ord">
        <pc:chgData name="Jason Cook" userId="6ebe3673-38a7-4e40-b49b-9fac593f6c12" providerId="ADAL" clId="{E34F818D-0C37-4C6E-B3A6-C6E24E969314}" dt="2025-03-04T18:42:20.059" v="119" actId="1076"/>
        <pc:sldMkLst>
          <pc:docMk/>
          <pc:sldMk cId="2461897055" sldId="2147482207"/>
        </pc:sldMkLst>
        <pc:spChg chg="mod">
          <ac:chgData name="Jason Cook" userId="6ebe3673-38a7-4e40-b49b-9fac593f6c12" providerId="ADAL" clId="{E34F818D-0C37-4C6E-B3A6-C6E24E969314}" dt="2025-03-04T18:42:20.059" v="119" actId="1076"/>
          <ac:spMkLst>
            <pc:docMk/>
            <pc:sldMk cId="2461897055" sldId="2147482207"/>
            <ac:spMk id="10" creationId="{D3084917-D9D6-C108-8791-C1BD6097503F}"/>
          </ac:spMkLst>
        </pc:spChg>
      </pc:sldChg>
      <pc:sldChg chg="del">
        <pc:chgData name="Jason Cook" userId="6ebe3673-38a7-4e40-b49b-9fac593f6c12" providerId="ADAL" clId="{E34F818D-0C37-4C6E-B3A6-C6E24E969314}" dt="2025-03-04T18:23:28.621" v="4" actId="47"/>
        <pc:sldMkLst>
          <pc:docMk/>
          <pc:sldMk cId="3768013938" sldId="2147482209"/>
        </pc:sldMkLst>
      </pc:sldChg>
      <pc:sldChg chg="del">
        <pc:chgData name="Jason Cook" userId="6ebe3673-38a7-4e40-b49b-9fac593f6c12" providerId="ADAL" clId="{E34F818D-0C37-4C6E-B3A6-C6E24E969314}" dt="2025-03-04T18:23:45.734" v="6" actId="47"/>
        <pc:sldMkLst>
          <pc:docMk/>
          <pc:sldMk cId="3034300671" sldId="2147482211"/>
        </pc:sldMkLst>
      </pc:sldChg>
      <pc:sldChg chg="del">
        <pc:chgData name="Jason Cook" userId="6ebe3673-38a7-4e40-b49b-9fac593f6c12" providerId="ADAL" clId="{E34F818D-0C37-4C6E-B3A6-C6E24E969314}" dt="2025-03-04T18:23:45.734" v="6" actId="47"/>
        <pc:sldMkLst>
          <pc:docMk/>
          <pc:sldMk cId="1793016061" sldId="2147482212"/>
        </pc:sldMkLst>
      </pc:sldChg>
      <pc:sldChg chg="del">
        <pc:chgData name="Jason Cook" userId="6ebe3673-38a7-4e40-b49b-9fac593f6c12" providerId="ADAL" clId="{E34F818D-0C37-4C6E-B3A6-C6E24E969314}" dt="2025-03-04T18:23:45.734" v="6" actId="47"/>
        <pc:sldMkLst>
          <pc:docMk/>
          <pc:sldMk cId="518410222" sldId="2147482213"/>
        </pc:sldMkLst>
      </pc:sldChg>
      <pc:sldChg chg="del">
        <pc:chgData name="Jason Cook" userId="6ebe3673-38a7-4e40-b49b-9fac593f6c12" providerId="ADAL" clId="{E34F818D-0C37-4C6E-B3A6-C6E24E969314}" dt="2025-03-10T03:53:15.489" v="349" actId="47"/>
        <pc:sldMkLst>
          <pc:docMk/>
          <pc:sldMk cId="508271611" sldId="2147482218"/>
        </pc:sldMkLst>
      </pc:sldChg>
      <pc:sldChg chg="del">
        <pc:chgData name="Jason Cook" userId="6ebe3673-38a7-4e40-b49b-9fac593f6c12" providerId="ADAL" clId="{E34F818D-0C37-4C6E-B3A6-C6E24E969314}" dt="2025-03-10T03:48:03.706" v="324" actId="47"/>
        <pc:sldMkLst>
          <pc:docMk/>
          <pc:sldMk cId="917330868" sldId="2147482219"/>
        </pc:sldMkLst>
      </pc:sldChg>
      <pc:sldChg chg="del">
        <pc:chgData name="Jason Cook" userId="6ebe3673-38a7-4e40-b49b-9fac593f6c12" providerId="ADAL" clId="{E34F818D-0C37-4C6E-B3A6-C6E24E969314}" dt="2025-03-10T03:55:11.279" v="353" actId="47"/>
        <pc:sldMkLst>
          <pc:docMk/>
          <pc:sldMk cId="2209165252" sldId="2147482220"/>
        </pc:sldMkLst>
      </pc:sldChg>
      <pc:sldChg chg="del">
        <pc:chgData name="Jason Cook" userId="6ebe3673-38a7-4e40-b49b-9fac593f6c12" providerId="ADAL" clId="{E34F818D-0C37-4C6E-B3A6-C6E24E969314}" dt="2025-03-10T03:56:15.998" v="401" actId="47"/>
        <pc:sldMkLst>
          <pc:docMk/>
          <pc:sldMk cId="1501401531" sldId="2147482221"/>
        </pc:sldMkLst>
      </pc:sldChg>
      <pc:sldChg chg="del">
        <pc:chgData name="Jason Cook" userId="6ebe3673-38a7-4e40-b49b-9fac593f6c12" providerId="ADAL" clId="{E34F818D-0C37-4C6E-B3A6-C6E24E969314}" dt="2025-03-10T03:56:08.043" v="399" actId="47"/>
        <pc:sldMkLst>
          <pc:docMk/>
          <pc:sldMk cId="1838651535" sldId="2147482222"/>
        </pc:sldMkLst>
      </pc:sldChg>
      <pc:sldChg chg="del">
        <pc:chgData name="Jason Cook" userId="6ebe3673-38a7-4e40-b49b-9fac593f6c12" providerId="ADAL" clId="{E34F818D-0C37-4C6E-B3A6-C6E24E969314}" dt="2025-03-10T03:56:15.998" v="401" actId="47"/>
        <pc:sldMkLst>
          <pc:docMk/>
          <pc:sldMk cId="3607611825" sldId="2147482223"/>
        </pc:sldMkLst>
      </pc:sldChg>
      <pc:sldChg chg="ord">
        <pc:chgData name="Jason Cook" userId="6ebe3673-38a7-4e40-b49b-9fac593f6c12" providerId="ADAL" clId="{E34F818D-0C37-4C6E-B3A6-C6E24E969314}" dt="2025-03-04T18:28:16.044" v="14"/>
        <pc:sldMkLst>
          <pc:docMk/>
          <pc:sldMk cId="89701162" sldId="2147482224"/>
        </pc:sldMkLst>
      </pc:sldChg>
      <pc:sldChg chg="del">
        <pc:chgData name="Jason Cook" userId="6ebe3673-38a7-4e40-b49b-9fac593f6c12" providerId="ADAL" clId="{E34F818D-0C37-4C6E-B3A6-C6E24E969314}" dt="2025-03-04T18:26:11.126" v="10" actId="47"/>
        <pc:sldMkLst>
          <pc:docMk/>
          <pc:sldMk cId="2527903584" sldId="2147482225"/>
        </pc:sldMkLst>
      </pc:sldChg>
      <pc:sldChg chg="del">
        <pc:chgData name="Jason Cook" userId="6ebe3673-38a7-4e40-b49b-9fac593f6c12" providerId="ADAL" clId="{E34F818D-0C37-4C6E-B3A6-C6E24E969314}" dt="2025-03-04T18:26:11.126" v="10" actId="47"/>
        <pc:sldMkLst>
          <pc:docMk/>
          <pc:sldMk cId="2324070771" sldId="2147482226"/>
        </pc:sldMkLst>
      </pc:sldChg>
      <pc:sldChg chg="del">
        <pc:chgData name="Jason Cook" userId="6ebe3673-38a7-4e40-b49b-9fac593f6c12" providerId="ADAL" clId="{E34F818D-0C37-4C6E-B3A6-C6E24E969314}" dt="2025-03-04T18:26:11.126" v="10" actId="47"/>
        <pc:sldMkLst>
          <pc:docMk/>
          <pc:sldMk cId="2856883018" sldId="2147482227"/>
        </pc:sldMkLst>
      </pc:sldChg>
      <pc:sldChg chg="del">
        <pc:chgData name="Jason Cook" userId="6ebe3673-38a7-4e40-b49b-9fac593f6c12" providerId="ADAL" clId="{E34F818D-0C37-4C6E-B3A6-C6E24E969314}" dt="2025-03-04T18:26:11.126" v="10" actId="47"/>
        <pc:sldMkLst>
          <pc:docMk/>
          <pc:sldMk cId="2205766417" sldId="2147482228"/>
        </pc:sldMkLst>
      </pc:sldChg>
      <pc:sldChg chg="del">
        <pc:chgData name="Jason Cook" userId="6ebe3673-38a7-4e40-b49b-9fac593f6c12" providerId="ADAL" clId="{E34F818D-0C37-4C6E-B3A6-C6E24E969314}" dt="2025-03-04T18:26:11.126" v="10" actId="47"/>
        <pc:sldMkLst>
          <pc:docMk/>
          <pc:sldMk cId="233070948" sldId="2147482229"/>
        </pc:sldMkLst>
      </pc:sldChg>
      <pc:sldChg chg="del">
        <pc:chgData name="Jason Cook" userId="6ebe3673-38a7-4e40-b49b-9fac593f6c12" providerId="ADAL" clId="{E34F818D-0C37-4C6E-B3A6-C6E24E969314}" dt="2025-03-04T18:26:11.126" v="10" actId="47"/>
        <pc:sldMkLst>
          <pc:docMk/>
          <pc:sldMk cId="2974866522" sldId="2147482230"/>
        </pc:sldMkLst>
      </pc:sldChg>
      <pc:sldChg chg="modSp mod">
        <pc:chgData name="Jason Cook" userId="6ebe3673-38a7-4e40-b49b-9fac593f6c12" providerId="ADAL" clId="{E34F818D-0C37-4C6E-B3A6-C6E24E969314}" dt="2025-03-04T18:37:02.110" v="98" actId="20577"/>
        <pc:sldMkLst>
          <pc:docMk/>
          <pc:sldMk cId="3962943656" sldId="2147482529"/>
        </pc:sldMkLst>
        <pc:spChg chg="mod">
          <ac:chgData name="Jason Cook" userId="6ebe3673-38a7-4e40-b49b-9fac593f6c12" providerId="ADAL" clId="{E34F818D-0C37-4C6E-B3A6-C6E24E969314}" dt="2025-03-04T18:37:02.110" v="98" actId="20577"/>
          <ac:spMkLst>
            <pc:docMk/>
            <pc:sldMk cId="3962943656" sldId="2147482529"/>
            <ac:spMk id="4" creationId="{699ADC28-A5DC-CEDD-92CC-77486629756F}"/>
          </ac:spMkLst>
        </pc:spChg>
      </pc:sldChg>
      <pc:sldChg chg="del">
        <pc:chgData name="Jason Cook" userId="6ebe3673-38a7-4e40-b49b-9fac593f6c12" providerId="ADAL" clId="{E34F818D-0C37-4C6E-B3A6-C6E24E969314}" dt="2025-03-10T03:49:13.551" v="325" actId="47"/>
        <pc:sldMkLst>
          <pc:docMk/>
          <pc:sldMk cId="447701248" sldId="2147482544"/>
        </pc:sldMkLst>
      </pc:sldChg>
      <pc:sldChg chg="del">
        <pc:chgData name="Jason Cook" userId="6ebe3673-38a7-4e40-b49b-9fac593f6c12" providerId="ADAL" clId="{E34F818D-0C37-4C6E-B3A6-C6E24E969314}" dt="2025-03-10T03:49:13.551" v="325" actId="47"/>
        <pc:sldMkLst>
          <pc:docMk/>
          <pc:sldMk cId="3476852809" sldId="2147482545"/>
        </pc:sldMkLst>
      </pc:sldChg>
      <pc:sldChg chg="del">
        <pc:chgData name="Jason Cook" userId="6ebe3673-38a7-4e40-b49b-9fac593f6c12" providerId="ADAL" clId="{E34F818D-0C37-4C6E-B3A6-C6E24E969314}" dt="2025-03-10T03:49:13.551" v="325" actId="47"/>
        <pc:sldMkLst>
          <pc:docMk/>
          <pc:sldMk cId="3710097218" sldId="2147482546"/>
        </pc:sldMkLst>
      </pc:sldChg>
      <pc:sldChg chg="del">
        <pc:chgData name="Jason Cook" userId="6ebe3673-38a7-4e40-b49b-9fac593f6c12" providerId="ADAL" clId="{E34F818D-0C37-4C6E-B3A6-C6E24E969314}" dt="2025-03-10T03:49:13.551" v="325" actId="47"/>
        <pc:sldMkLst>
          <pc:docMk/>
          <pc:sldMk cId="2318090218" sldId="2147482547"/>
        </pc:sldMkLst>
      </pc:sldChg>
      <pc:sldChg chg="del">
        <pc:chgData name="Jason Cook" userId="6ebe3673-38a7-4e40-b49b-9fac593f6c12" providerId="ADAL" clId="{E34F818D-0C37-4C6E-B3A6-C6E24E969314}" dt="2025-03-10T03:49:13.551" v="325" actId="47"/>
        <pc:sldMkLst>
          <pc:docMk/>
          <pc:sldMk cId="4033680021" sldId="2147482548"/>
        </pc:sldMkLst>
      </pc:sldChg>
      <pc:sldChg chg="del">
        <pc:chgData name="Jason Cook" userId="6ebe3673-38a7-4e40-b49b-9fac593f6c12" providerId="ADAL" clId="{E34F818D-0C37-4C6E-B3A6-C6E24E969314}" dt="2025-03-10T03:49:13.551" v="325" actId="47"/>
        <pc:sldMkLst>
          <pc:docMk/>
          <pc:sldMk cId="1431283021" sldId="2147482551"/>
        </pc:sldMkLst>
      </pc:sldChg>
      <pc:sldChg chg="del">
        <pc:chgData name="Jason Cook" userId="6ebe3673-38a7-4e40-b49b-9fac593f6c12" providerId="ADAL" clId="{E34F818D-0C37-4C6E-B3A6-C6E24E969314}" dt="2025-03-10T03:49:13.551" v="325" actId="47"/>
        <pc:sldMkLst>
          <pc:docMk/>
          <pc:sldMk cId="2545106332" sldId="2147482554"/>
        </pc:sldMkLst>
      </pc:sldChg>
      <pc:sldChg chg="del">
        <pc:chgData name="Jason Cook" userId="6ebe3673-38a7-4e40-b49b-9fac593f6c12" providerId="ADAL" clId="{E34F818D-0C37-4C6E-B3A6-C6E24E969314}" dt="2025-03-10T03:49:13.551" v="325" actId="47"/>
        <pc:sldMkLst>
          <pc:docMk/>
          <pc:sldMk cId="1646739321" sldId="2147482572"/>
        </pc:sldMkLst>
      </pc:sldChg>
      <pc:sldChg chg="del">
        <pc:chgData name="Jason Cook" userId="6ebe3673-38a7-4e40-b49b-9fac593f6c12" providerId="ADAL" clId="{E34F818D-0C37-4C6E-B3A6-C6E24E969314}" dt="2025-03-10T03:49:13.551" v="325" actId="47"/>
        <pc:sldMkLst>
          <pc:docMk/>
          <pc:sldMk cId="2069083757" sldId="2147482573"/>
        </pc:sldMkLst>
      </pc:sldChg>
      <pc:sldChg chg="del">
        <pc:chgData name="Jason Cook" userId="6ebe3673-38a7-4e40-b49b-9fac593f6c12" providerId="ADAL" clId="{E34F818D-0C37-4C6E-B3A6-C6E24E969314}" dt="2025-03-10T03:49:32.407" v="326" actId="47"/>
        <pc:sldMkLst>
          <pc:docMk/>
          <pc:sldMk cId="4011030787" sldId="2147482580"/>
        </pc:sldMkLst>
      </pc:sldChg>
      <pc:sldChg chg="del">
        <pc:chgData name="Jason Cook" userId="6ebe3673-38a7-4e40-b49b-9fac593f6c12" providerId="ADAL" clId="{E34F818D-0C37-4C6E-B3A6-C6E24E969314}" dt="2025-03-10T03:49:13.551" v="325" actId="47"/>
        <pc:sldMkLst>
          <pc:docMk/>
          <pc:sldMk cId="2073175283" sldId="2147482582"/>
        </pc:sldMkLst>
      </pc:sldChg>
      <pc:sldChg chg="del">
        <pc:chgData name="Jason Cook" userId="6ebe3673-38a7-4e40-b49b-9fac593f6c12" providerId="ADAL" clId="{E34F818D-0C37-4C6E-B3A6-C6E24E969314}" dt="2025-03-10T03:49:13.551" v="325" actId="47"/>
        <pc:sldMkLst>
          <pc:docMk/>
          <pc:sldMk cId="2512405642" sldId="2147482583"/>
        </pc:sldMkLst>
      </pc:sldChg>
      <pc:sldChg chg="del">
        <pc:chgData name="Jason Cook" userId="6ebe3673-38a7-4e40-b49b-9fac593f6c12" providerId="ADAL" clId="{E34F818D-0C37-4C6E-B3A6-C6E24E969314}" dt="2025-03-10T03:49:13.551" v="325" actId="47"/>
        <pc:sldMkLst>
          <pc:docMk/>
          <pc:sldMk cId="1442611992" sldId="2147482585"/>
        </pc:sldMkLst>
      </pc:sldChg>
      <pc:sldChg chg="del">
        <pc:chgData name="Jason Cook" userId="6ebe3673-38a7-4e40-b49b-9fac593f6c12" providerId="ADAL" clId="{E34F818D-0C37-4C6E-B3A6-C6E24E969314}" dt="2025-03-10T03:49:13.551" v="325" actId="47"/>
        <pc:sldMkLst>
          <pc:docMk/>
          <pc:sldMk cId="1671871490" sldId="2147482586"/>
        </pc:sldMkLst>
      </pc:sldChg>
      <pc:sldChg chg="del">
        <pc:chgData name="Jason Cook" userId="6ebe3673-38a7-4e40-b49b-9fac593f6c12" providerId="ADAL" clId="{E34F818D-0C37-4C6E-B3A6-C6E24E969314}" dt="2025-03-10T03:49:13.551" v="325" actId="47"/>
        <pc:sldMkLst>
          <pc:docMk/>
          <pc:sldMk cId="668869854" sldId="2147482587"/>
        </pc:sldMkLst>
      </pc:sldChg>
      <pc:sldChg chg="del">
        <pc:chgData name="Jason Cook" userId="6ebe3673-38a7-4e40-b49b-9fac593f6c12" providerId="ADAL" clId="{E34F818D-0C37-4C6E-B3A6-C6E24E969314}" dt="2025-03-10T03:49:13.551" v="325" actId="47"/>
        <pc:sldMkLst>
          <pc:docMk/>
          <pc:sldMk cId="4052605788" sldId="2147482588"/>
        </pc:sldMkLst>
      </pc:sldChg>
      <pc:sldChg chg="del">
        <pc:chgData name="Jason Cook" userId="6ebe3673-38a7-4e40-b49b-9fac593f6c12" providerId="ADAL" clId="{E34F818D-0C37-4C6E-B3A6-C6E24E969314}" dt="2025-03-10T04:44:15.298" v="674" actId="47"/>
        <pc:sldMkLst>
          <pc:docMk/>
          <pc:sldMk cId="3340788301" sldId="2147483419"/>
        </pc:sldMkLst>
      </pc:sldChg>
      <pc:sldChg chg="mod modShow">
        <pc:chgData name="Jason Cook" userId="6ebe3673-38a7-4e40-b49b-9fac593f6c12" providerId="ADAL" clId="{E34F818D-0C37-4C6E-B3A6-C6E24E969314}" dt="2025-03-10T04:47:22.588" v="688" actId="729"/>
        <pc:sldMkLst>
          <pc:docMk/>
          <pc:sldMk cId="88190698" sldId="2147483420"/>
        </pc:sldMkLst>
      </pc:sldChg>
      <pc:sldChg chg="del">
        <pc:chgData name="Jason Cook" userId="6ebe3673-38a7-4e40-b49b-9fac593f6c12" providerId="ADAL" clId="{E34F818D-0C37-4C6E-B3A6-C6E24E969314}" dt="2025-03-10T04:54:54.447" v="718" actId="47"/>
        <pc:sldMkLst>
          <pc:docMk/>
          <pc:sldMk cId="70690962" sldId="2147483425"/>
        </pc:sldMkLst>
      </pc:sldChg>
      <pc:sldChg chg="del">
        <pc:chgData name="Jason Cook" userId="6ebe3673-38a7-4e40-b49b-9fac593f6c12" providerId="ADAL" clId="{E34F818D-0C37-4C6E-B3A6-C6E24E969314}" dt="2025-03-10T04:54:54.447" v="718" actId="47"/>
        <pc:sldMkLst>
          <pc:docMk/>
          <pc:sldMk cId="933453333" sldId="2147483426"/>
        </pc:sldMkLst>
      </pc:sldChg>
      <pc:sldChg chg="delSp mod">
        <pc:chgData name="Jason Cook" userId="6ebe3673-38a7-4e40-b49b-9fac593f6c12" providerId="ADAL" clId="{E34F818D-0C37-4C6E-B3A6-C6E24E969314}" dt="2025-03-04T18:20:39.345" v="0" actId="478"/>
        <pc:sldMkLst>
          <pc:docMk/>
          <pc:sldMk cId="3087235322" sldId="2147483431"/>
        </pc:sldMkLst>
      </pc:sldChg>
      <pc:sldChg chg="mod modShow">
        <pc:chgData name="Jason Cook" userId="6ebe3673-38a7-4e40-b49b-9fac593f6c12" providerId="ADAL" clId="{E34F818D-0C37-4C6E-B3A6-C6E24E969314}" dt="2025-03-10T03:58:33.944" v="407" actId="729"/>
        <pc:sldMkLst>
          <pc:docMk/>
          <pc:sldMk cId="1288885485" sldId="2147483446"/>
        </pc:sldMkLst>
      </pc:sldChg>
      <pc:sldChg chg="del">
        <pc:chgData name="Jason Cook" userId="6ebe3673-38a7-4e40-b49b-9fac593f6c12" providerId="ADAL" clId="{E34F818D-0C37-4C6E-B3A6-C6E24E969314}" dt="2025-03-10T04:04:21.920" v="410" actId="47"/>
        <pc:sldMkLst>
          <pc:docMk/>
          <pc:sldMk cId="4292234704" sldId="2147483448"/>
        </pc:sldMkLst>
      </pc:sldChg>
      <pc:sldChg chg="del">
        <pc:chgData name="Jason Cook" userId="6ebe3673-38a7-4e40-b49b-9fac593f6c12" providerId="ADAL" clId="{E34F818D-0C37-4C6E-B3A6-C6E24E969314}" dt="2025-03-10T04:05:52.441" v="505" actId="47"/>
        <pc:sldMkLst>
          <pc:docMk/>
          <pc:sldMk cId="1048773684" sldId="2147483449"/>
        </pc:sldMkLst>
      </pc:sldChg>
      <pc:sldChg chg="del">
        <pc:chgData name="Jason Cook" userId="6ebe3673-38a7-4e40-b49b-9fac593f6c12" providerId="ADAL" clId="{E34F818D-0C37-4C6E-B3A6-C6E24E969314}" dt="2025-03-10T04:42:46.830" v="671" actId="47"/>
        <pc:sldMkLst>
          <pc:docMk/>
          <pc:sldMk cId="1986293967" sldId="2147483450"/>
        </pc:sldMkLst>
      </pc:sldChg>
      <pc:sldChg chg="mod modShow modNotesTx">
        <pc:chgData name="Jason Cook" userId="6ebe3673-38a7-4e40-b49b-9fac593f6c12" providerId="ADAL" clId="{E34F818D-0C37-4C6E-B3A6-C6E24E969314}" dt="2025-03-10T04:08:06.142" v="610" actId="20577"/>
        <pc:sldMkLst>
          <pc:docMk/>
          <pc:sldMk cId="473092071" sldId="2147483451"/>
        </pc:sldMkLst>
      </pc:sldChg>
      <pc:sldChg chg="del">
        <pc:chgData name="Jason Cook" userId="6ebe3673-38a7-4e40-b49b-9fac593f6c12" providerId="ADAL" clId="{E34F818D-0C37-4C6E-B3A6-C6E24E969314}" dt="2025-03-10T04:44:43.300" v="675" actId="47"/>
        <pc:sldMkLst>
          <pc:docMk/>
          <pc:sldMk cId="659915344" sldId="2147483452"/>
        </pc:sldMkLst>
      </pc:sldChg>
      <pc:sldChg chg="del">
        <pc:chgData name="Jason Cook" userId="6ebe3673-38a7-4e40-b49b-9fac593f6c12" providerId="ADAL" clId="{E34F818D-0C37-4C6E-B3A6-C6E24E969314}" dt="2025-03-10T04:04:09.966" v="409" actId="47"/>
        <pc:sldMkLst>
          <pc:docMk/>
          <pc:sldMk cId="2422143896" sldId="2147483453"/>
        </pc:sldMkLst>
      </pc:sldChg>
      <pc:sldChg chg="mod modShow">
        <pc:chgData name="Jason Cook" userId="6ebe3673-38a7-4e40-b49b-9fac593f6c12" providerId="ADAL" clId="{E34F818D-0C37-4C6E-B3A6-C6E24E969314}" dt="2025-03-10T03:56:23.735" v="402" actId="729"/>
        <pc:sldMkLst>
          <pc:docMk/>
          <pc:sldMk cId="1545917985" sldId="2147483455"/>
        </pc:sldMkLst>
      </pc:sldChg>
      <pc:sldChg chg="mod modShow modNotesTx">
        <pc:chgData name="Jason Cook" userId="6ebe3673-38a7-4e40-b49b-9fac593f6c12" providerId="ADAL" clId="{E34F818D-0C37-4C6E-B3A6-C6E24E969314}" dt="2025-03-10T04:06:40.736" v="550" actId="113"/>
        <pc:sldMkLst>
          <pc:docMk/>
          <pc:sldMk cId="1163618512" sldId="2147483456"/>
        </pc:sldMkLst>
      </pc:sldChg>
      <pc:sldChg chg="del">
        <pc:chgData name="Jason Cook" userId="6ebe3673-38a7-4e40-b49b-9fac593f6c12" providerId="ADAL" clId="{E34F818D-0C37-4C6E-B3A6-C6E24E969314}" dt="2025-03-10T04:43:43.912" v="672" actId="47"/>
        <pc:sldMkLst>
          <pc:docMk/>
          <pc:sldMk cId="351036968" sldId="2147483461"/>
        </pc:sldMkLst>
      </pc:sldChg>
      <pc:sldChg chg="del">
        <pc:chgData name="Jason Cook" userId="6ebe3673-38a7-4e40-b49b-9fac593f6c12" providerId="ADAL" clId="{E34F818D-0C37-4C6E-B3A6-C6E24E969314}" dt="2025-03-10T04:44:03.179" v="673" actId="47"/>
        <pc:sldMkLst>
          <pc:docMk/>
          <pc:sldMk cId="2548226199" sldId="2147483464"/>
        </pc:sldMkLst>
      </pc:sldChg>
      <pc:sldChg chg="del">
        <pc:chgData name="Jason Cook" userId="6ebe3673-38a7-4e40-b49b-9fac593f6c12" providerId="ADAL" clId="{E34F818D-0C37-4C6E-B3A6-C6E24E969314}" dt="2025-03-10T04:41:57.018" v="670" actId="47"/>
        <pc:sldMkLst>
          <pc:docMk/>
          <pc:sldMk cId="3452879176" sldId="2147483465"/>
        </pc:sldMkLst>
      </pc:sldChg>
      <pc:sldChg chg="del">
        <pc:chgData name="Jason Cook" userId="6ebe3673-38a7-4e40-b49b-9fac593f6c12" providerId="ADAL" clId="{E34F818D-0C37-4C6E-B3A6-C6E24E969314}" dt="2025-03-10T04:44:45.221" v="676" actId="47"/>
        <pc:sldMkLst>
          <pc:docMk/>
          <pc:sldMk cId="1827299557" sldId="2147483466"/>
        </pc:sldMkLst>
      </pc:sldChg>
      <pc:sldChg chg="mod modShow">
        <pc:chgData name="Jason Cook" userId="6ebe3673-38a7-4e40-b49b-9fac593f6c12" providerId="ADAL" clId="{E34F818D-0C37-4C6E-B3A6-C6E24E969314}" dt="2025-03-10T04:47:18.609" v="687" actId="729"/>
        <pc:sldMkLst>
          <pc:docMk/>
          <pc:sldMk cId="1867288663" sldId="2147483468"/>
        </pc:sldMkLst>
      </pc:sldChg>
      <pc:sldChg chg="del">
        <pc:chgData name="Jason Cook" userId="6ebe3673-38a7-4e40-b49b-9fac593f6c12" providerId="ADAL" clId="{E34F818D-0C37-4C6E-B3A6-C6E24E969314}" dt="2025-03-10T04:03:52.455" v="408" actId="47"/>
        <pc:sldMkLst>
          <pc:docMk/>
          <pc:sldMk cId="3424312220" sldId="2147483469"/>
        </pc:sldMkLst>
      </pc:sldChg>
      <pc:sldChg chg="del">
        <pc:chgData name="Jason Cook" userId="6ebe3673-38a7-4e40-b49b-9fac593f6c12" providerId="ADAL" clId="{E34F818D-0C37-4C6E-B3A6-C6E24E969314}" dt="2025-03-10T04:03:52.455" v="408" actId="47"/>
        <pc:sldMkLst>
          <pc:docMk/>
          <pc:sldMk cId="4053454574" sldId="2147483470"/>
        </pc:sldMkLst>
      </pc:sldChg>
      <pc:sldChg chg="mod modShow">
        <pc:chgData name="Jason Cook" userId="6ebe3673-38a7-4e40-b49b-9fac593f6c12" providerId="ADAL" clId="{E34F818D-0C37-4C6E-B3A6-C6E24E969314}" dt="2025-03-10T04:55:01.524" v="719" actId="729"/>
        <pc:sldMkLst>
          <pc:docMk/>
          <pc:sldMk cId="2034510208" sldId="2147483476"/>
        </pc:sldMkLst>
      </pc:sldChg>
      <pc:sldChg chg="del">
        <pc:chgData name="Jason Cook" userId="6ebe3673-38a7-4e40-b49b-9fac593f6c12" providerId="ADAL" clId="{E34F818D-0C37-4C6E-B3A6-C6E24E969314}" dt="2025-03-10T04:56:14.882" v="724" actId="47"/>
        <pc:sldMkLst>
          <pc:docMk/>
          <pc:sldMk cId="4029331753" sldId="2147483477"/>
        </pc:sldMkLst>
      </pc:sldChg>
      <pc:sldChg chg="modSp mod">
        <pc:chgData name="Jason Cook" userId="6ebe3673-38a7-4e40-b49b-9fac593f6c12" providerId="ADAL" clId="{E34F818D-0C37-4C6E-B3A6-C6E24E969314}" dt="2025-03-10T04:47:00.700" v="686" actId="20577"/>
        <pc:sldMkLst>
          <pc:docMk/>
          <pc:sldMk cId="896722550" sldId="2147483496"/>
        </pc:sldMkLst>
        <pc:spChg chg="mod">
          <ac:chgData name="Jason Cook" userId="6ebe3673-38a7-4e40-b49b-9fac593f6c12" providerId="ADAL" clId="{E34F818D-0C37-4C6E-B3A6-C6E24E969314}" dt="2025-03-10T04:47:00.700" v="686" actId="20577"/>
          <ac:spMkLst>
            <pc:docMk/>
            <pc:sldMk cId="896722550" sldId="2147483496"/>
            <ac:spMk id="3" creationId="{924D9BFB-39E6-221F-58E3-BD0E3A7C7CC9}"/>
          </ac:spMkLst>
        </pc:spChg>
      </pc:sldChg>
      <pc:sldChg chg="mod modShow">
        <pc:chgData name="Jason Cook" userId="6ebe3673-38a7-4e40-b49b-9fac593f6c12" providerId="ADAL" clId="{E34F818D-0C37-4C6E-B3A6-C6E24E969314}" dt="2025-03-10T04:47:24.837" v="689" actId="729"/>
        <pc:sldMkLst>
          <pc:docMk/>
          <pc:sldMk cId="0" sldId="2147483497"/>
        </pc:sldMkLst>
      </pc:sldChg>
      <pc:sldChg chg="mod modShow">
        <pc:chgData name="Jason Cook" userId="6ebe3673-38a7-4e40-b49b-9fac593f6c12" providerId="ADAL" clId="{E34F818D-0C37-4C6E-B3A6-C6E24E969314}" dt="2025-03-10T04:47:28.436" v="690" actId="729"/>
        <pc:sldMkLst>
          <pc:docMk/>
          <pc:sldMk cId="0" sldId="2147483498"/>
        </pc:sldMkLst>
      </pc:sldChg>
      <pc:sldChg chg="del">
        <pc:chgData name="Jason Cook" userId="6ebe3673-38a7-4e40-b49b-9fac593f6c12" providerId="ADAL" clId="{E34F818D-0C37-4C6E-B3A6-C6E24E969314}" dt="2025-03-10T04:03:52.455" v="408" actId="47"/>
        <pc:sldMkLst>
          <pc:docMk/>
          <pc:sldMk cId="2841269485" sldId="2147483499"/>
        </pc:sldMkLst>
      </pc:sldChg>
      <pc:sldChg chg="del">
        <pc:chgData name="Jason Cook" userId="6ebe3673-38a7-4e40-b49b-9fac593f6c12" providerId="ADAL" clId="{E34F818D-0C37-4C6E-B3A6-C6E24E969314}" dt="2025-03-10T04:03:52.455" v="408" actId="47"/>
        <pc:sldMkLst>
          <pc:docMk/>
          <pc:sldMk cId="2772740995" sldId="2147483500"/>
        </pc:sldMkLst>
      </pc:sldChg>
      <pc:sldChg chg="del">
        <pc:chgData name="Jason Cook" userId="6ebe3673-38a7-4e40-b49b-9fac593f6c12" providerId="ADAL" clId="{E34F818D-0C37-4C6E-B3A6-C6E24E969314}" dt="2025-03-10T04:03:52.455" v="408" actId="47"/>
        <pc:sldMkLst>
          <pc:docMk/>
          <pc:sldMk cId="3551506224" sldId="2147483501"/>
        </pc:sldMkLst>
      </pc:sldChg>
      <pc:sldChg chg="del">
        <pc:chgData name="Jason Cook" userId="6ebe3673-38a7-4e40-b49b-9fac593f6c12" providerId="ADAL" clId="{E34F818D-0C37-4C6E-B3A6-C6E24E969314}" dt="2025-03-10T04:03:52.455" v="408" actId="47"/>
        <pc:sldMkLst>
          <pc:docMk/>
          <pc:sldMk cId="2289924116" sldId="2147483502"/>
        </pc:sldMkLst>
      </pc:sldChg>
      <pc:sldChg chg="del">
        <pc:chgData name="Jason Cook" userId="6ebe3673-38a7-4e40-b49b-9fac593f6c12" providerId="ADAL" clId="{E34F818D-0C37-4C6E-B3A6-C6E24E969314}" dt="2025-03-10T04:03:52.455" v="408" actId="47"/>
        <pc:sldMkLst>
          <pc:docMk/>
          <pc:sldMk cId="3278367050" sldId="2147483503"/>
        </pc:sldMkLst>
      </pc:sldChg>
      <pc:sldChg chg="del">
        <pc:chgData name="Jason Cook" userId="6ebe3673-38a7-4e40-b49b-9fac593f6c12" providerId="ADAL" clId="{E34F818D-0C37-4C6E-B3A6-C6E24E969314}" dt="2025-03-10T04:03:52.455" v="408" actId="47"/>
        <pc:sldMkLst>
          <pc:docMk/>
          <pc:sldMk cId="1820713380" sldId="2147483504"/>
        </pc:sldMkLst>
      </pc:sldChg>
      <pc:sldChg chg="del">
        <pc:chgData name="Jason Cook" userId="6ebe3673-38a7-4e40-b49b-9fac593f6c12" providerId="ADAL" clId="{E34F818D-0C37-4C6E-B3A6-C6E24E969314}" dt="2025-03-10T04:03:52.455" v="408" actId="47"/>
        <pc:sldMkLst>
          <pc:docMk/>
          <pc:sldMk cId="756403507" sldId="2147483505"/>
        </pc:sldMkLst>
      </pc:sldChg>
      <pc:sldChg chg="del">
        <pc:chgData name="Jason Cook" userId="6ebe3673-38a7-4e40-b49b-9fac593f6c12" providerId="ADAL" clId="{E34F818D-0C37-4C6E-B3A6-C6E24E969314}" dt="2025-03-10T04:03:52.455" v="408" actId="47"/>
        <pc:sldMkLst>
          <pc:docMk/>
          <pc:sldMk cId="1343362979" sldId="2147483506"/>
        </pc:sldMkLst>
      </pc:sldChg>
      <pc:sldChg chg="del">
        <pc:chgData name="Jason Cook" userId="6ebe3673-38a7-4e40-b49b-9fac593f6c12" providerId="ADAL" clId="{E34F818D-0C37-4C6E-B3A6-C6E24E969314}" dt="2025-03-10T04:03:52.455" v="408" actId="47"/>
        <pc:sldMkLst>
          <pc:docMk/>
          <pc:sldMk cId="1234749262" sldId="2147483507"/>
        </pc:sldMkLst>
      </pc:sldChg>
      <pc:sldChg chg="del">
        <pc:chgData name="Jason Cook" userId="6ebe3673-38a7-4e40-b49b-9fac593f6c12" providerId="ADAL" clId="{E34F818D-0C37-4C6E-B3A6-C6E24E969314}" dt="2025-03-10T04:03:52.455" v="408" actId="47"/>
        <pc:sldMkLst>
          <pc:docMk/>
          <pc:sldMk cId="3565488028" sldId="2147483508"/>
        </pc:sldMkLst>
      </pc:sldChg>
      <pc:sldChg chg="del">
        <pc:chgData name="Jason Cook" userId="6ebe3673-38a7-4e40-b49b-9fac593f6c12" providerId="ADAL" clId="{E34F818D-0C37-4C6E-B3A6-C6E24E969314}" dt="2025-03-10T04:03:52.455" v="408" actId="47"/>
        <pc:sldMkLst>
          <pc:docMk/>
          <pc:sldMk cId="3127667727" sldId="2147483509"/>
        </pc:sldMkLst>
      </pc:sldChg>
      <pc:sldChg chg="del">
        <pc:chgData name="Jason Cook" userId="6ebe3673-38a7-4e40-b49b-9fac593f6c12" providerId="ADAL" clId="{E34F818D-0C37-4C6E-B3A6-C6E24E969314}" dt="2025-03-10T04:03:52.455" v="408" actId="47"/>
        <pc:sldMkLst>
          <pc:docMk/>
          <pc:sldMk cId="819893822" sldId="2147483510"/>
        </pc:sldMkLst>
      </pc:sldChg>
      <pc:sldChg chg="del">
        <pc:chgData name="Jason Cook" userId="6ebe3673-38a7-4e40-b49b-9fac593f6c12" providerId="ADAL" clId="{E34F818D-0C37-4C6E-B3A6-C6E24E969314}" dt="2025-03-10T04:03:52.455" v="408" actId="47"/>
        <pc:sldMkLst>
          <pc:docMk/>
          <pc:sldMk cId="4140728528" sldId="2147483511"/>
        </pc:sldMkLst>
      </pc:sldChg>
      <pc:sldChg chg="del">
        <pc:chgData name="Jason Cook" userId="6ebe3673-38a7-4e40-b49b-9fac593f6c12" providerId="ADAL" clId="{E34F818D-0C37-4C6E-B3A6-C6E24E969314}" dt="2025-03-10T04:03:52.455" v="408" actId="47"/>
        <pc:sldMkLst>
          <pc:docMk/>
          <pc:sldMk cId="4231636619" sldId="2147483512"/>
        </pc:sldMkLst>
      </pc:sldChg>
      <pc:sldChg chg="del">
        <pc:chgData name="Jason Cook" userId="6ebe3673-38a7-4e40-b49b-9fac593f6c12" providerId="ADAL" clId="{E34F818D-0C37-4C6E-B3A6-C6E24E969314}" dt="2025-03-10T04:03:52.455" v="408" actId="47"/>
        <pc:sldMkLst>
          <pc:docMk/>
          <pc:sldMk cId="1465061063" sldId="2147483513"/>
        </pc:sldMkLst>
      </pc:sldChg>
      <pc:sldChg chg="del">
        <pc:chgData name="Jason Cook" userId="6ebe3673-38a7-4e40-b49b-9fac593f6c12" providerId="ADAL" clId="{E34F818D-0C37-4C6E-B3A6-C6E24E969314}" dt="2025-03-10T04:03:52.455" v="408" actId="47"/>
        <pc:sldMkLst>
          <pc:docMk/>
          <pc:sldMk cId="3766142346" sldId="2147483514"/>
        </pc:sldMkLst>
      </pc:sldChg>
      <pc:sldChg chg="del">
        <pc:chgData name="Jason Cook" userId="6ebe3673-38a7-4e40-b49b-9fac593f6c12" providerId="ADAL" clId="{E34F818D-0C37-4C6E-B3A6-C6E24E969314}" dt="2025-03-10T04:03:52.455" v="408" actId="47"/>
        <pc:sldMkLst>
          <pc:docMk/>
          <pc:sldMk cId="3314233224" sldId="2147483515"/>
        </pc:sldMkLst>
      </pc:sldChg>
      <pc:sldChg chg="del">
        <pc:chgData name="Jason Cook" userId="6ebe3673-38a7-4e40-b49b-9fac593f6c12" providerId="ADAL" clId="{E34F818D-0C37-4C6E-B3A6-C6E24E969314}" dt="2025-03-10T04:03:52.455" v="408" actId="47"/>
        <pc:sldMkLst>
          <pc:docMk/>
          <pc:sldMk cId="1282727623" sldId="2147483516"/>
        </pc:sldMkLst>
      </pc:sldChg>
      <pc:sldChg chg="del">
        <pc:chgData name="Jason Cook" userId="6ebe3673-38a7-4e40-b49b-9fac593f6c12" providerId="ADAL" clId="{E34F818D-0C37-4C6E-B3A6-C6E24E969314}" dt="2025-03-10T04:03:52.455" v="408" actId="47"/>
        <pc:sldMkLst>
          <pc:docMk/>
          <pc:sldMk cId="3573218587" sldId="2147483517"/>
        </pc:sldMkLst>
      </pc:sldChg>
      <pc:sldChg chg="del">
        <pc:chgData name="Jason Cook" userId="6ebe3673-38a7-4e40-b49b-9fac593f6c12" providerId="ADAL" clId="{E34F818D-0C37-4C6E-B3A6-C6E24E969314}" dt="2025-03-10T04:03:52.455" v="408" actId="47"/>
        <pc:sldMkLst>
          <pc:docMk/>
          <pc:sldMk cId="3539595942" sldId="2147483518"/>
        </pc:sldMkLst>
      </pc:sldChg>
      <pc:sldChg chg="del">
        <pc:chgData name="Jason Cook" userId="6ebe3673-38a7-4e40-b49b-9fac593f6c12" providerId="ADAL" clId="{E34F818D-0C37-4C6E-B3A6-C6E24E969314}" dt="2025-03-10T04:54:54.447" v="718" actId="47"/>
        <pc:sldMkLst>
          <pc:docMk/>
          <pc:sldMk cId="2325500129" sldId="2147483519"/>
        </pc:sldMkLst>
      </pc:sldChg>
      <pc:sldChg chg="del">
        <pc:chgData name="Jason Cook" userId="6ebe3673-38a7-4e40-b49b-9fac593f6c12" providerId="ADAL" clId="{E34F818D-0C37-4C6E-B3A6-C6E24E969314}" dt="2025-03-10T04:54:54.447" v="718" actId="47"/>
        <pc:sldMkLst>
          <pc:docMk/>
          <pc:sldMk cId="2137664356" sldId="2147483520"/>
        </pc:sldMkLst>
      </pc:sldChg>
      <pc:sldChg chg="del">
        <pc:chgData name="Jason Cook" userId="6ebe3673-38a7-4e40-b49b-9fac593f6c12" providerId="ADAL" clId="{E34F818D-0C37-4C6E-B3A6-C6E24E969314}" dt="2025-03-04T18:24:08.566" v="8" actId="47"/>
        <pc:sldMkLst>
          <pc:docMk/>
          <pc:sldMk cId="456601280" sldId="2147483534"/>
        </pc:sldMkLst>
      </pc:sldChg>
      <pc:sldChg chg="del">
        <pc:chgData name="Jason Cook" userId="6ebe3673-38a7-4e40-b49b-9fac593f6c12" providerId="ADAL" clId="{E34F818D-0C37-4C6E-B3A6-C6E24E969314}" dt="2025-03-10T03:49:13.551" v="325" actId="47"/>
        <pc:sldMkLst>
          <pc:docMk/>
          <pc:sldMk cId="3781616559" sldId="2147483540"/>
        </pc:sldMkLst>
      </pc:sldChg>
      <pc:sldChg chg="del">
        <pc:chgData name="Jason Cook" userId="6ebe3673-38a7-4e40-b49b-9fac593f6c12" providerId="ADAL" clId="{E34F818D-0C37-4C6E-B3A6-C6E24E969314}" dt="2025-03-10T03:49:13.551" v="325" actId="47"/>
        <pc:sldMkLst>
          <pc:docMk/>
          <pc:sldMk cId="4292388300" sldId="2147483547"/>
        </pc:sldMkLst>
      </pc:sldChg>
      <pc:sldChg chg="del">
        <pc:chgData name="Jason Cook" userId="6ebe3673-38a7-4e40-b49b-9fac593f6c12" providerId="ADAL" clId="{E34F818D-0C37-4C6E-B3A6-C6E24E969314}" dt="2025-03-10T03:49:13.551" v="325" actId="47"/>
        <pc:sldMkLst>
          <pc:docMk/>
          <pc:sldMk cId="3008921068" sldId="2147483548"/>
        </pc:sldMkLst>
      </pc:sldChg>
      <pc:sldChg chg="del">
        <pc:chgData name="Jason Cook" userId="6ebe3673-38a7-4e40-b49b-9fac593f6c12" providerId="ADAL" clId="{E34F818D-0C37-4C6E-B3A6-C6E24E969314}" dt="2025-03-10T03:49:13.551" v="325" actId="47"/>
        <pc:sldMkLst>
          <pc:docMk/>
          <pc:sldMk cId="1718166478" sldId="2147483549"/>
        </pc:sldMkLst>
      </pc:sldChg>
      <pc:sldChg chg="del">
        <pc:chgData name="Jason Cook" userId="6ebe3673-38a7-4e40-b49b-9fac593f6c12" providerId="ADAL" clId="{E34F818D-0C37-4C6E-B3A6-C6E24E969314}" dt="2025-03-10T03:49:13.551" v="325" actId="47"/>
        <pc:sldMkLst>
          <pc:docMk/>
          <pc:sldMk cId="468050730" sldId="2147483551"/>
        </pc:sldMkLst>
      </pc:sldChg>
      <pc:sldChg chg="del">
        <pc:chgData name="Jason Cook" userId="6ebe3673-38a7-4e40-b49b-9fac593f6c12" providerId="ADAL" clId="{E34F818D-0C37-4C6E-B3A6-C6E24E969314}" dt="2025-03-10T04:42:46.830" v="671" actId="47"/>
        <pc:sldMkLst>
          <pc:docMk/>
          <pc:sldMk cId="751394355" sldId="2147483553"/>
        </pc:sldMkLst>
      </pc:sldChg>
      <pc:sldChg chg="del">
        <pc:chgData name="Jason Cook" userId="6ebe3673-38a7-4e40-b49b-9fac593f6c12" providerId="ADAL" clId="{E34F818D-0C37-4C6E-B3A6-C6E24E969314}" dt="2025-03-10T04:42:46.830" v="671" actId="47"/>
        <pc:sldMkLst>
          <pc:docMk/>
          <pc:sldMk cId="1028111777" sldId="2147483554"/>
        </pc:sldMkLst>
      </pc:sldChg>
      <pc:sldChg chg="del">
        <pc:chgData name="Jason Cook" userId="6ebe3673-38a7-4e40-b49b-9fac593f6c12" providerId="ADAL" clId="{E34F818D-0C37-4C6E-B3A6-C6E24E969314}" dt="2025-03-10T04:41:57.018" v="670" actId="47"/>
        <pc:sldMkLst>
          <pc:docMk/>
          <pc:sldMk cId="1405302612" sldId="2147483555"/>
        </pc:sldMkLst>
      </pc:sldChg>
      <pc:sldChg chg="mod modShow modNotesTx">
        <pc:chgData name="Jason Cook" userId="6ebe3673-38a7-4e40-b49b-9fac593f6c12" providerId="ADAL" clId="{E34F818D-0C37-4C6E-B3A6-C6E24E969314}" dt="2025-03-10T03:57:53" v="406" actId="20577"/>
        <pc:sldMkLst>
          <pc:docMk/>
          <pc:sldMk cId="773160409" sldId="2147483557"/>
        </pc:sldMkLst>
      </pc:sldChg>
      <pc:sldChg chg="del">
        <pc:chgData name="Jason Cook" userId="6ebe3673-38a7-4e40-b49b-9fac593f6c12" providerId="ADAL" clId="{E34F818D-0C37-4C6E-B3A6-C6E24E969314}" dt="2025-03-10T04:41:57.018" v="670" actId="47"/>
        <pc:sldMkLst>
          <pc:docMk/>
          <pc:sldMk cId="2222399643" sldId="2147483639"/>
        </pc:sldMkLst>
      </pc:sldChg>
      <pc:sldChg chg="del">
        <pc:chgData name="Jason Cook" userId="6ebe3673-38a7-4e40-b49b-9fac593f6c12" providerId="ADAL" clId="{E34F818D-0C37-4C6E-B3A6-C6E24E969314}" dt="2025-03-10T04:41:57.018" v="670" actId="47"/>
        <pc:sldMkLst>
          <pc:docMk/>
          <pc:sldMk cId="3652638016" sldId="2147483641"/>
        </pc:sldMkLst>
      </pc:sldChg>
      <pc:sldChg chg="del">
        <pc:chgData name="Jason Cook" userId="6ebe3673-38a7-4e40-b49b-9fac593f6c12" providerId="ADAL" clId="{E34F818D-0C37-4C6E-B3A6-C6E24E969314}" dt="2025-03-10T03:55:11.279" v="353" actId="47"/>
        <pc:sldMkLst>
          <pc:docMk/>
          <pc:sldMk cId="2311922818" sldId="2147483642"/>
        </pc:sldMkLst>
      </pc:sldChg>
      <pc:sldChg chg="del mod modShow modNotesTx">
        <pc:chgData name="Jason Cook" userId="6ebe3673-38a7-4e40-b49b-9fac593f6c12" providerId="ADAL" clId="{E34F818D-0C37-4C6E-B3A6-C6E24E969314}" dt="2025-03-11T03:45:40.822" v="726" actId="47"/>
        <pc:sldMkLst>
          <pc:docMk/>
          <pc:sldMk cId="2831305891" sldId="2147483643"/>
        </pc:sldMkLst>
      </pc:sldChg>
      <pc:sldChg chg="del">
        <pc:chgData name="Jason Cook" userId="6ebe3673-38a7-4e40-b49b-9fac593f6c12" providerId="ADAL" clId="{E34F818D-0C37-4C6E-B3A6-C6E24E969314}" dt="2025-03-10T03:49:53.096" v="327" actId="47"/>
        <pc:sldMkLst>
          <pc:docMk/>
          <pc:sldMk cId="965110672" sldId="2147483645"/>
        </pc:sldMkLst>
      </pc:sldChg>
      <pc:sldChg chg="del">
        <pc:chgData name="Jason Cook" userId="6ebe3673-38a7-4e40-b49b-9fac593f6c12" providerId="ADAL" clId="{E34F818D-0C37-4C6E-B3A6-C6E24E969314}" dt="2025-03-10T03:49:53.096" v="327" actId="47"/>
        <pc:sldMkLst>
          <pc:docMk/>
          <pc:sldMk cId="1040110437" sldId="2147483646"/>
        </pc:sldMkLst>
      </pc:sldChg>
      <pc:sldMasterChg chg="delSldLayout">
        <pc:chgData name="Jason Cook" userId="6ebe3673-38a7-4e40-b49b-9fac593f6c12" providerId="ADAL" clId="{E34F818D-0C37-4C6E-B3A6-C6E24E969314}" dt="2025-03-10T03:49:32.407" v="326" actId="47"/>
        <pc:sldMasterMkLst>
          <pc:docMk/>
          <pc:sldMasterMk cId="963631770" sldId="2147485551"/>
        </pc:sldMasterMkLst>
        <pc:sldLayoutChg chg="del">
          <pc:chgData name="Jason Cook" userId="6ebe3673-38a7-4e40-b49b-9fac593f6c12" providerId="ADAL" clId="{E34F818D-0C37-4C6E-B3A6-C6E24E969314}" dt="2025-03-10T03:49:32.407" v="326" actId="47"/>
          <pc:sldLayoutMkLst>
            <pc:docMk/>
            <pc:sldMasterMk cId="963631770" sldId="2147485551"/>
            <pc:sldLayoutMk cId="1422640740" sldId="2147485677"/>
          </pc:sldLayoutMkLst>
        </pc:sldLayoutChg>
      </pc:sldMasterChg>
    </pc:docChg>
  </pc:docChgLst>
</pc:chgInfo>
</file>

<file path=ppt/comments/modernComment_100_B3D11B68.xml><?xml version="1.0" encoding="utf-8"?>
<p188:cmLst xmlns:a="http://schemas.openxmlformats.org/drawingml/2006/main" xmlns:r="http://schemas.openxmlformats.org/officeDocument/2006/relationships" xmlns:p188="http://schemas.microsoft.com/office/powerpoint/2018/8/main">
  <p188:cm id="{762E627A-0C18-486F-9291-9893C8AC64AE}" authorId="{4C528796-428A-D609-D20C-BC62C157CD6F}" status="resolved" created="2024-11-07T04:30:54.407">
    <pc:sldMkLst xmlns:pc="http://schemas.microsoft.com/office/powerpoint/2013/main/command">
      <pc:docMk/>
      <pc:sldMk cId="4033370815" sldId="2147482130"/>
    </pc:sldMkLst>
    <p188:txBody>
      <a:bodyPr/>
      <a:lstStyle/>
      <a:p>
        <a:r>
          <a:rPr lang="en-US"/>
          <a:t>Design: consider highlighting the two components from previous slide</a:t>
        </a:r>
      </a:p>
    </p188:txBody>
  </p188:cm>
</p188:cmLst>
</file>

<file path=ppt/comments/modernComment_7FFFFA68_DC6B5CB.xml><?xml version="1.0" encoding="utf-8"?>
<p188:cmLst xmlns:a="http://schemas.openxmlformats.org/drawingml/2006/main" xmlns:r="http://schemas.openxmlformats.org/officeDocument/2006/relationships" xmlns:p188="http://schemas.microsoft.com/office/powerpoint/2018/8/main">
  <p188:cm id="{B6CC6A01-D928-41F7-8B65-3ACF84C5E56D}" authorId="{4C528796-428A-D609-D20C-BC62C157CD6F}" status="resolved" created="2024-11-07T04:30:54.407">
    <pc:sldMkLst xmlns:pc="http://schemas.microsoft.com/office/powerpoint/2013/main/command">
      <pc:docMk/>
      <pc:sldMk cId="4033370815" sldId="2147482130"/>
    </pc:sldMkLst>
    <p188:txBody>
      <a:bodyPr/>
      <a:lstStyle/>
      <a:p>
        <a:r>
          <a:rPr lang="en-US"/>
          <a:t>Design: consider highlighting the two components from previous slide</a:t>
        </a:r>
      </a:p>
    </p188:txBody>
  </p188:cm>
</p188:cmLst>
</file>

<file path=ppt/comments/modernComment_7FFFFA78_5CF08BA1.xml><?xml version="1.0" encoding="utf-8"?>
<p188:cmLst xmlns:a="http://schemas.openxmlformats.org/drawingml/2006/main" xmlns:r="http://schemas.openxmlformats.org/officeDocument/2006/relationships" xmlns:p188="http://schemas.microsoft.com/office/powerpoint/2018/8/main">
  <p188:cm id="{51C97103-D1C7-874F-808D-779BB4200BC0}" authorId="{FF45A2CB-EF3C-6606-181F-77C8C2084FFE}" created="2024-10-22T19:38:49.103">
    <ac:deMkLst xmlns:ac="http://schemas.microsoft.com/office/drawing/2013/main/command">
      <pc:docMk xmlns:pc="http://schemas.microsoft.com/office/powerpoint/2013/main/command"/>
      <pc:sldMk xmlns:pc="http://schemas.microsoft.com/office/powerpoint/2013/main/command" cId="36518183" sldId="291"/>
      <ac:picMk id="27" creationId="{687EB846-87F8-B21E-8FA0-4C4C4A73B1AB}"/>
    </ac:deMkLst>
    <p188:txBody>
      <a:bodyPr/>
      <a:lstStyle/>
      <a:p>
        <a:r>
          <a:rPr lang="en-US"/>
          <a:t>nit: Terraform and Bicep vs TerraForm and BiCep</a:t>
        </a:r>
      </a:p>
    </p188:txBody>
  </p188:cm>
</p188:cmLst>
</file>

<file path=ppt/comments/modernComment_7FFFFF66_9D6BB405.xml><?xml version="1.0" encoding="utf-8"?>
<p188:cmLst xmlns:a="http://schemas.openxmlformats.org/drawingml/2006/main" xmlns:r="http://schemas.openxmlformats.org/officeDocument/2006/relationships" xmlns:p188="http://schemas.microsoft.com/office/powerpoint/2018/8/main">
  <p188:cm id="{904DE309-B491-408A-8108-29E0F485C296}" authorId="{4C528796-428A-D609-D20C-BC62C157CD6F}" created="2024-10-30T19:55:30.193">
    <pc:sldMkLst xmlns:pc="http://schemas.microsoft.com/office/powerpoint/2013/main/command">
      <pc:docMk/>
      <pc:sldMk cId="2349584823" sldId="256"/>
    </pc:sldMkLst>
    <p188:txBody>
      <a:bodyPr/>
      <a:lstStyle/>
      <a:p>
        <a:r>
          <a:rPr lang="en-US"/>
          <a:t>[@Daniel Sol]  to review where to talk about cloud native concepts</a:t>
        </a:r>
      </a:p>
    </p188:txBody>
  </p188:cm>
</p188:cmLst>
</file>

<file path=ppt/comments/modernComment_7FFFFF96_371C13DC.xml><?xml version="1.0" encoding="utf-8"?>
<p188:cmLst xmlns:a="http://schemas.openxmlformats.org/drawingml/2006/main" xmlns:r="http://schemas.openxmlformats.org/officeDocument/2006/relationships" xmlns:p188="http://schemas.microsoft.com/office/powerpoint/2018/8/main">
  <p188:cm id="{134996D9-EE1D-B344-910B-990755257D50}" authorId="{B1F078D1-D7B9-60E0-7297-E8182A127CFF}" status="resolved" created="2024-10-02T10:05:09.063">
    <ac:txMkLst xmlns:ac="http://schemas.microsoft.com/office/drawing/2013/main/command">
      <pc:docMk xmlns:pc="http://schemas.microsoft.com/office/powerpoint/2013/main/command"/>
      <pc:sldMk xmlns:pc="http://schemas.microsoft.com/office/powerpoint/2013/main/command" cId="924586972" sldId="2147483542"/>
      <ac:spMk id="12" creationId="{0217012E-C7EF-9DEB-33F9-E79EA331E031}"/>
      <ac:txMk cp="64" len="9">
        <ac:context len="1" hash="13"/>
      </ac:txMk>
    </ac:txMkLst>
    <p188:txBody>
      <a:bodyPr/>
      <a:lstStyle/>
      <a:p>
        <a:r>
          <a:rPr lang="en-US"/>
          <a:t>Nit: alongside is one word</a:t>
        </a:r>
      </a:p>
    </p188:txBody>
    <p188:extLst>
      <p:ext xmlns:p="http://schemas.openxmlformats.org/presentationml/2006/main" uri="{57CB4572-C831-44C2-8A1C-0ADB6CCDFE69}">
        <p223:reactions xmlns:p223="http://schemas.microsoft.com/office/powerpoint/2022/03/main">
          <p223:rxn type="👍">
            <p223:instance time="2024-10-02T17:26:46.651" authorId="{B3F4A805-140D-FAE3-A67E-F360081D48B8}"/>
          </p223:rxn>
        </p223:reactions>
      </p:ext>
    </p188:extLst>
  </p188:cm>
</p188:cmLst>
</file>

<file path=ppt/diagrams/_rels/data2.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svg"/><Relationship Id="rId2" Type="http://schemas.openxmlformats.org/officeDocument/2006/relationships/image" Target="../media/image82.svg"/><Relationship Id="rId1" Type="http://schemas.openxmlformats.org/officeDocument/2006/relationships/image" Target="../media/image81.png"/><Relationship Id="rId6" Type="http://schemas.openxmlformats.org/officeDocument/2006/relationships/image" Target="../media/image86.sv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svg"/><Relationship Id="rId4" Type="http://schemas.openxmlformats.org/officeDocument/2006/relationships/image" Target="../media/image84.svg"/><Relationship Id="rId9" Type="http://schemas.openxmlformats.org/officeDocument/2006/relationships/image" Target="../media/image89.png"/></Relationships>
</file>

<file path=ppt/diagrams/_rels/drawing2.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svg"/><Relationship Id="rId2" Type="http://schemas.openxmlformats.org/officeDocument/2006/relationships/image" Target="../media/image82.svg"/><Relationship Id="rId1" Type="http://schemas.openxmlformats.org/officeDocument/2006/relationships/image" Target="../media/image81.png"/><Relationship Id="rId6" Type="http://schemas.openxmlformats.org/officeDocument/2006/relationships/image" Target="../media/image86.sv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svg"/><Relationship Id="rId4" Type="http://schemas.openxmlformats.org/officeDocument/2006/relationships/image" Target="../media/image84.svg"/><Relationship Id="rId9" Type="http://schemas.openxmlformats.org/officeDocument/2006/relationships/image" Target="../media/image89.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FBA71A-B9B2-4171-914B-871C14666DBE}" type="doc">
      <dgm:prSet loTypeId="urn:microsoft.com/office/officeart/2005/8/layout/pyramid1" loCatId="pyramid" qsTypeId="urn:microsoft.com/office/officeart/2005/8/quickstyle/simple1" qsCatId="simple" csTypeId="urn:microsoft.com/office/officeart/2005/8/colors/accent2_2" csCatId="accent2" phldr="1"/>
      <dgm:spPr/>
    </dgm:pt>
    <dgm:pt modelId="{77813D06-2558-409F-AEC5-7DFF2C2A3015}" type="pres">
      <dgm:prSet presAssocID="{1BFBA71A-B9B2-4171-914B-871C14666DBE}" presName="Name0" presStyleCnt="0">
        <dgm:presLayoutVars>
          <dgm:dir/>
          <dgm:animLvl val="lvl"/>
          <dgm:resizeHandles val="exact"/>
        </dgm:presLayoutVars>
      </dgm:prSet>
      <dgm:spPr/>
    </dgm:pt>
  </dgm:ptLst>
  <dgm:cxnLst>
    <dgm:cxn modelId="{B9547A09-86CF-4E38-A738-96FDC3873D59}" type="presOf" srcId="{1BFBA71A-B9B2-4171-914B-871C14666DBE}" destId="{77813D06-2558-409F-AEC5-7DFF2C2A3015}" srcOrd="0" destOrd="0" presId="urn:microsoft.com/office/officeart/2005/8/layout/pyramid1"/>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84F247C3-7D41-4B5A-A367-7B483847DEBF}"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6E2E9A50-8EE8-4BD4-8D64-16A61D65E7F3}">
      <dgm:prSet/>
      <dgm:spPr>
        <a:solidFill>
          <a:schemeClr val="accent2">
            <a:lumMod val="40000"/>
            <a:lumOff val="60000"/>
          </a:schemeClr>
        </a:solidFill>
        <a:ln>
          <a:solidFill>
            <a:schemeClr val="accent1">
              <a:lumMod val="75000"/>
            </a:schemeClr>
          </a:solidFill>
        </a:ln>
      </dgm:spPr>
      <dgm:t>
        <a:bodyPr/>
        <a:lstStyle/>
        <a:p>
          <a:pPr>
            <a:lnSpc>
              <a:spcPct val="100000"/>
            </a:lnSpc>
          </a:pPr>
          <a:r>
            <a:rPr lang="en-US" b="1">
              <a:solidFill>
                <a:schemeClr val="bg1"/>
              </a:solidFill>
            </a:rPr>
            <a:t>ES Satisfaction (NSAT) </a:t>
          </a:r>
          <a:r>
            <a:rPr lang="en-US">
              <a:solidFill>
                <a:schemeClr val="bg1"/>
              </a:solidFill>
            </a:rPr>
            <a:t>- A measure of satisfaction developers have with, “</a:t>
          </a:r>
          <a:r>
            <a:rPr lang="en-US" i="1">
              <a:solidFill>
                <a:schemeClr val="bg1"/>
              </a:solidFill>
            </a:rPr>
            <a:t>The engineering system you use at Microsoft</a:t>
          </a:r>
          <a:r>
            <a:rPr lang="en-US">
              <a:solidFill>
                <a:schemeClr val="bg1"/>
              </a:solidFill>
            </a:rPr>
            <a:t>”</a:t>
          </a:r>
        </a:p>
      </dgm:t>
    </dgm:pt>
    <dgm:pt modelId="{F5A5BF43-5002-4A9E-8F87-32A557180ED4}" type="parTrans" cxnId="{0B378F8E-13C6-452A-95F8-85DF02D847A5}">
      <dgm:prSet/>
      <dgm:spPr/>
      <dgm:t>
        <a:bodyPr/>
        <a:lstStyle/>
        <a:p>
          <a:endParaRPr lang="en-US">
            <a:solidFill>
              <a:schemeClr val="bg1"/>
            </a:solidFill>
          </a:endParaRPr>
        </a:p>
      </dgm:t>
    </dgm:pt>
    <dgm:pt modelId="{7C39C9CD-ECD9-431E-8C47-5DA7744904ED}" type="sibTrans" cxnId="{0B378F8E-13C6-452A-95F8-85DF02D847A5}">
      <dgm:prSet/>
      <dgm:spPr/>
      <dgm:t>
        <a:bodyPr/>
        <a:lstStyle/>
        <a:p>
          <a:pPr>
            <a:lnSpc>
              <a:spcPct val="100000"/>
            </a:lnSpc>
          </a:pPr>
          <a:endParaRPr lang="en-US">
            <a:solidFill>
              <a:schemeClr val="bg1"/>
            </a:solidFill>
          </a:endParaRPr>
        </a:p>
      </dgm:t>
    </dgm:pt>
    <dgm:pt modelId="{C5FE5913-3BCE-4512-B5E9-794B163C37A3}">
      <dgm:prSet/>
      <dgm:spPr/>
      <dgm:t>
        <a:bodyPr/>
        <a:lstStyle/>
        <a:p>
          <a:pPr>
            <a:lnSpc>
              <a:spcPct val="100000"/>
            </a:lnSpc>
          </a:pPr>
          <a:r>
            <a:rPr lang="en-US" b="1">
              <a:solidFill>
                <a:schemeClr val="bg1"/>
              </a:solidFill>
            </a:rPr>
            <a:t>Code Review Dwell Time </a:t>
          </a:r>
          <a:r>
            <a:rPr lang="en-US">
              <a:solidFill>
                <a:schemeClr val="bg1"/>
              </a:solidFill>
            </a:rPr>
            <a:t>- The delta between when a PR is created, and the when the first human acts on the code review</a:t>
          </a:r>
        </a:p>
      </dgm:t>
    </dgm:pt>
    <dgm:pt modelId="{8CC1F78F-D76B-4606-BD09-1A9C57598F8D}" type="parTrans" cxnId="{FE43C1A3-42CA-460C-821F-83B0B498D88D}">
      <dgm:prSet/>
      <dgm:spPr/>
      <dgm:t>
        <a:bodyPr/>
        <a:lstStyle/>
        <a:p>
          <a:endParaRPr lang="en-US">
            <a:solidFill>
              <a:schemeClr val="bg1"/>
            </a:solidFill>
          </a:endParaRPr>
        </a:p>
      </dgm:t>
    </dgm:pt>
    <dgm:pt modelId="{1A857DDC-5903-43B4-863F-B4029D09FC4A}" type="sibTrans" cxnId="{FE43C1A3-42CA-460C-821F-83B0B498D88D}">
      <dgm:prSet/>
      <dgm:spPr/>
      <dgm:t>
        <a:bodyPr/>
        <a:lstStyle/>
        <a:p>
          <a:pPr>
            <a:lnSpc>
              <a:spcPct val="100000"/>
            </a:lnSpc>
          </a:pPr>
          <a:endParaRPr lang="en-US">
            <a:solidFill>
              <a:schemeClr val="bg1"/>
            </a:solidFill>
          </a:endParaRPr>
        </a:p>
      </dgm:t>
    </dgm:pt>
    <dgm:pt modelId="{3A266D57-1B0D-4124-B79C-A3F8871F81BF}">
      <dgm:prSet/>
      <dgm:spPr/>
      <dgm:t>
        <a:bodyPr/>
        <a:lstStyle/>
        <a:p>
          <a:pPr>
            <a:lnSpc>
              <a:spcPct val="100000"/>
            </a:lnSpc>
          </a:pPr>
          <a:r>
            <a:rPr lang="en-US" b="1">
              <a:solidFill>
                <a:schemeClr val="bg1"/>
              </a:solidFill>
            </a:rPr>
            <a:t>PR Completion Time </a:t>
          </a:r>
          <a:r>
            <a:rPr lang="en-US">
              <a:solidFill>
                <a:schemeClr val="bg1"/>
              </a:solidFill>
            </a:rPr>
            <a:t>- The delta between when a Pull Request is created and when it is successfully closed</a:t>
          </a:r>
        </a:p>
      </dgm:t>
    </dgm:pt>
    <dgm:pt modelId="{39527B31-EE0C-4203-A0D1-033025F6E646}" type="parTrans" cxnId="{A32C60F6-1F1D-47A9-944E-B77015192054}">
      <dgm:prSet/>
      <dgm:spPr/>
      <dgm:t>
        <a:bodyPr/>
        <a:lstStyle/>
        <a:p>
          <a:endParaRPr lang="en-US">
            <a:solidFill>
              <a:schemeClr val="bg1"/>
            </a:solidFill>
          </a:endParaRPr>
        </a:p>
      </dgm:t>
    </dgm:pt>
    <dgm:pt modelId="{783BD277-C031-48DA-B4D3-91A7E729CB6D}" type="sibTrans" cxnId="{A32C60F6-1F1D-47A9-944E-B77015192054}">
      <dgm:prSet/>
      <dgm:spPr/>
      <dgm:t>
        <a:bodyPr/>
        <a:lstStyle/>
        <a:p>
          <a:pPr>
            <a:lnSpc>
              <a:spcPct val="100000"/>
            </a:lnSpc>
          </a:pPr>
          <a:endParaRPr lang="en-US">
            <a:solidFill>
              <a:schemeClr val="bg1"/>
            </a:solidFill>
          </a:endParaRPr>
        </a:p>
      </dgm:t>
    </dgm:pt>
    <dgm:pt modelId="{7C0B94B1-7D2F-4998-8CC8-83266F1E60C7}">
      <dgm:prSet/>
      <dgm:spPr/>
      <dgm:t>
        <a:bodyPr/>
        <a:lstStyle/>
        <a:p>
          <a:pPr>
            <a:lnSpc>
              <a:spcPct val="100000"/>
            </a:lnSpc>
          </a:pPr>
          <a:r>
            <a:rPr lang="en-US" b="1">
              <a:solidFill>
                <a:schemeClr val="bg1"/>
              </a:solidFill>
            </a:rPr>
            <a:t>Time-To-First-PR</a:t>
          </a:r>
          <a:r>
            <a:rPr lang="en-US">
              <a:solidFill>
                <a:schemeClr val="bg1"/>
              </a:solidFill>
            </a:rPr>
            <a:t> - The time between when a new hire starts Microsoft and when they complete their first PR.</a:t>
          </a:r>
        </a:p>
      </dgm:t>
    </dgm:pt>
    <dgm:pt modelId="{3992DCF8-2CF7-49E7-BAE9-4BEC0F01BDBE}" type="parTrans" cxnId="{28C28D48-5585-4BCE-A02C-5EC8C7C592A2}">
      <dgm:prSet/>
      <dgm:spPr/>
      <dgm:t>
        <a:bodyPr/>
        <a:lstStyle/>
        <a:p>
          <a:endParaRPr lang="en-US">
            <a:solidFill>
              <a:schemeClr val="bg1"/>
            </a:solidFill>
          </a:endParaRPr>
        </a:p>
      </dgm:t>
    </dgm:pt>
    <dgm:pt modelId="{8E6CF05D-DB76-4671-B2B0-83B80FCC7C1B}" type="sibTrans" cxnId="{28C28D48-5585-4BCE-A02C-5EC8C7C592A2}">
      <dgm:prSet/>
      <dgm:spPr/>
      <dgm:t>
        <a:bodyPr/>
        <a:lstStyle/>
        <a:p>
          <a:pPr>
            <a:lnSpc>
              <a:spcPct val="100000"/>
            </a:lnSpc>
          </a:pPr>
          <a:endParaRPr lang="en-US">
            <a:solidFill>
              <a:schemeClr val="bg1"/>
            </a:solidFill>
          </a:endParaRPr>
        </a:p>
      </dgm:t>
    </dgm:pt>
    <dgm:pt modelId="{12F38676-4C41-4B33-81C8-C6B1A791D86B}">
      <dgm:prSet/>
      <dgm:spPr/>
      <dgm:t>
        <a:bodyPr/>
        <a:lstStyle/>
        <a:p>
          <a:pPr>
            <a:lnSpc>
              <a:spcPct val="100000"/>
            </a:lnSpc>
          </a:pPr>
          <a:r>
            <a:rPr lang="en-US" b="1">
              <a:solidFill>
                <a:schemeClr val="bg1"/>
              </a:solidFill>
            </a:rPr>
            <a:t>Uninterrupted Focus Time </a:t>
          </a:r>
          <a:r>
            <a:rPr lang="en-US">
              <a:solidFill>
                <a:schemeClr val="bg1"/>
              </a:solidFill>
            </a:rPr>
            <a:t>- The amount of uninterrupted time a developer has for deep thinking and creative problem solving.</a:t>
          </a:r>
        </a:p>
      </dgm:t>
    </dgm:pt>
    <dgm:pt modelId="{F2DA6289-DA59-4C80-9BAC-926BEE52D2FF}" type="parTrans" cxnId="{02584990-218C-444E-BAEE-3BE794CB15BD}">
      <dgm:prSet/>
      <dgm:spPr/>
      <dgm:t>
        <a:bodyPr/>
        <a:lstStyle/>
        <a:p>
          <a:endParaRPr lang="en-US">
            <a:solidFill>
              <a:schemeClr val="bg1"/>
            </a:solidFill>
          </a:endParaRPr>
        </a:p>
      </dgm:t>
    </dgm:pt>
    <dgm:pt modelId="{CB2A0F99-C5F7-489A-ACB2-4E6E2E38FC16}" type="sibTrans" cxnId="{02584990-218C-444E-BAEE-3BE794CB15BD}">
      <dgm:prSet/>
      <dgm:spPr/>
      <dgm:t>
        <a:bodyPr/>
        <a:lstStyle/>
        <a:p>
          <a:endParaRPr lang="en-US">
            <a:solidFill>
              <a:schemeClr val="bg1"/>
            </a:solidFill>
          </a:endParaRPr>
        </a:p>
      </dgm:t>
    </dgm:pt>
    <dgm:pt modelId="{2907A68C-0785-4D07-981C-71C1332BF9EE}">
      <dgm:prSet/>
      <dgm:spPr>
        <a:solidFill>
          <a:schemeClr val="accent2">
            <a:lumMod val="40000"/>
            <a:lumOff val="60000"/>
          </a:schemeClr>
        </a:solidFill>
        <a:ln>
          <a:solidFill>
            <a:schemeClr val="accent1">
              <a:lumMod val="75000"/>
            </a:schemeClr>
          </a:solidFill>
        </a:ln>
      </dgm:spPr>
      <dgm:t>
        <a:bodyPr/>
        <a:lstStyle/>
        <a:p>
          <a:pPr>
            <a:lnSpc>
              <a:spcPct val="100000"/>
            </a:lnSpc>
          </a:pPr>
          <a:r>
            <a:rPr lang="en-US" b="1" cap="none" spc="-50" baseline="0">
              <a:ln w="3175"/>
              <a:solidFill>
                <a:schemeClr val="bg1"/>
              </a:solidFill>
              <a:effectLst/>
              <a:latin typeface="Segoe UI Semibold"/>
              <a:ea typeface="+mn-ea"/>
              <a:cs typeface="Segoe UI"/>
            </a:rPr>
            <a:t>Employee Signals Thriving</a:t>
          </a:r>
          <a:r>
            <a:rPr lang="en-US" b="0" cap="none" spc="-50" baseline="0">
              <a:ln w="3175"/>
              <a:solidFill>
                <a:schemeClr val="bg1"/>
              </a:solidFill>
              <a:effectLst/>
              <a:latin typeface="Segoe UI Semibold"/>
              <a:ea typeface="+mn-ea"/>
              <a:cs typeface="Segoe UI"/>
            </a:rPr>
            <a:t> </a:t>
          </a:r>
          <a:r>
            <a:rPr lang="en-US" b="0" cap="none" spc="-50" baseline="0">
              <a:ln w="3175"/>
              <a:solidFill>
                <a:schemeClr val="bg1"/>
              </a:solidFill>
              <a:effectLst/>
              <a:latin typeface="+mj-lt"/>
              <a:ea typeface="+mn-ea"/>
              <a:cs typeface="Segoe UI"/>
            </a:rPr>
            <a:t>- </a:t>
          </a:r>
          <a:r>
            <a:rPr lang="en-US">
              <a:solidFill>
                <a:schemeClr val="bg1"/>
              </a:solidFill>
            </a:rPr>
            <a:t>The Thriving measure averages three items—Empowerment, Energy, Meaning.</a:t>
          </a:r>
          <a:br>
            <a:rPr lang="en-US">
              <a:solidFill>
                <a:schemeClr val="bg1"/>
              </a:solidFill>
            </a:rPr>
          </a:br>
          <a:endParaRPr lang="en-US">
            <a:solidFill>
              <a:schemeClr val="bg1"/>
            </a:solidFill>
          </a:endParaRPr>
        </a:p>
      </dgm:t>
    </dgm:pt>
    <dgm:pt modelId="{A78E63A5-CA88-4C51-9D8D-B9DD85F5891D}" type="parTrans" cxnId="{9526F6AC-FEAE-41D8-8C75-E5DD8248FB1C}">
      <dgm:prSet/>
      <dgm:spPr/>
      <dgm:t>
        <a:bodyPr/>
        <a:lstStyle/>
        <a:p>
          <a:endParaRPr lang="en-US">
            <a:solidFill>
              <a:schemeClr val="bg1"/>
            </a:solidFill>
          </a:endParaRPr>
        </a:p>
      </dgm:t>
    </dgm:pt>
    <dgm:pt modelId="{9D38E1D3-0B12-4A21-A766-A8BEE946B93F}" type="sibTrans" cxnId="{9526F6AC-FEAE-41D8-8C75-E5DD8248FB1C}">
      <dgm:prSet/>
      <dgm:spPr/>
      <dgm:t>
        <a:bodyPr/>
        <a:lstStyle/>
        <a:p>
          <a:endParaRPr lang="en-US">
            <a:solidFill>
              <a:schemeClr val="bg1"/>
            </a:solidFill>
          </a:endParaRPr>
        </a:p>
      </dgm:t>
    </dgm:pt>
    <dgm:pt modelId="{AC143200-E5B4-4EDB-AE69-3617C63EE275}" type="pres">
      <dgm:prSet presAssocID="{84F247C3-7D41-4B5A-A367-7B483847DEBF}" presName="root" presStyleCnt="0">
        <dgm:presLayoutVars>
          <dgm:dir/>
          <dgm:resizeHandles val="exact"/>
        </dgm:presLayoutVars>
      </dgm:prSet>
      <dgm:spPr/>
    </dgm:pt>
    <dgm:pt modelId="{36AE716F-6920-4B35-B742-AF02E51925EC}" type="pres">
      <dgm:prSet presAssocID="{6E2E9A50-8EE8-4BD4-8D64-16A61D65E7F3}" presName="compNode" presStyleCnt="0"/>
      <dgm:spPr/>
    </dgm:pt>
    <dgm:pt modelId="{7CCEFEF1-0059-4AE5-8FA6-13E3ACAF5216}" type="pres">
      <dgm:prSet presAssocID="{6E2E9A50-8EE8-4BD4-8D64-16A61D65E7F3}" presName="bgRect" presStyleLbl="bgShp" presStyleIdx="0" presStyleCnt="6" custLinFactNeighborX="0" custLinFactNeighborY="-1136"/>
      <dgm:spPr>
        <a:solidFill>
          <a:schemeClr val="accent2">
            <a:lumMod val="40000"/>
            <a:lumOff val="60000"/>
          </a:schemeClr>
        </a:solidFill>
      </dgm:spPr>
    </dgm:pt>
    <dgm:pt modelId="{85A17AE1-D121-44C4-9776-7F486B178431}" type="pres">
      <dgm:prSet presAssocID="{6E2E9A50-8EE8-4BD4-8D64-16A61D65E7F3}" presName="iconRect" presStyleLbl="node1" presStyleIdx="0" presStyleCnt="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lipboard with solid fill"/>
        </a:ext>
      </dgm:extLst>
    </dgm:pt>
    <dgm:pt modelId="{A219E971-1B0A-4D69-A9BB-DB870137212F}" type="pres">
      <dgm:prSet presAssocID="{6E2E9A50-8EE8-4BD4-8D64-16A61D65E7F3}" presName="spaceRect" presStyleCnt="0"/>
      <dgm:spPr/>
    </dgm:pt>
    <dgm:pt modelId="{1A10A5FE-02CD-41DF-9411-85117B47FC6C}" type="pres">
      <dgm:prSet presAssocID="{6E2E9A50-8EE8-4BD4-8D64-16A61D65E7F3}" presName="parTx" presStyleLbl="revTx" presStyleIdx="0" presStyleCnt="6">
        <dgm:presLayoutVars>
          <dgm:chMax val="0"/>
          <dgm:chPref val="0"/>
        </dgm:presLayoutVars>
      </dgm:prSet>
      <dgm:spPr/>
    </dgm:pt>
    <dgm:pt modelId="{70DE3A85-37E5-467B-B30A-6F851DE74CAB}" type="pres">
      <dgm:prSet presAssocID="{7C39C9CD-ECD9-431E-8C47-5DA7744904ED}" presName="sibTrans" presStyleCnt="0"/>
      <dgm:spPr/>
    </dgm:pt>
    <dgm:pt modelId="{5D72A437-2DC4-4C27-B42C-5576F2460585}" type="pres">
      <dgm:prSet presAssocID="{C5FE5913-3BCE-4512-B5E9-794B163C37A3}" presName="compNode" presStyleCnt="0"/>
      <dgm:spPr/>
    </dgm:pt>
    <dgm:pt modelId="{74C728B0-EFBE-43D4-9AA2-B875C9F93EB1}" type="pres">
      <dgm:prSet presAssocID="{C5FE5913-3BCE-4512-B5E9-794B163C37A3}" presName="bgRect" presStyleLbl="bgShp" presStyleIdx="1" presStyleCnt="6"/>
      <dgm:spPr>
        <a:solidFill>
          <a:schemeClr val="accent2">
            <a:lumMod val="40000"/>
            <a:lumOff val="60000"/>
          </a:schemeClr>
        </a:solidFill>
        <a:ln>
          <a:solidFill>
            <a:schemeClr val="accent1">
              <a:lumMod val="75000"/>
            </a:schemeClr>
          </a:solidFill>
        </a:ln>
      </dgm:spPr>
    </dgm:pt>
    <dgm:pt modelId="{85E8E498-7BF8-4C83-AC34-C3BFAB2B1DC4}" type="pres">
      <dgm:prSet presAssocID="{C5FE5913-3BCE-4512-B5E9-794B163C37A3}" presName="iconRect" presStyleLbl="node1" presStyleIdx="1" presStyleCnt="6"/>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ustomer review with solid fill"/>
        </a:ext>
      </dgm:extLst>
    </dgm:pt>
    <dgm:pt modelId="{2B184DAB-5346-4830-B92A-78679E183AB1}" type="pres">
      <dgm:prSet presAssocID="{C5FE5913-3BCE-4512-B5E9-794B163C37A3}" presName="spaceRect" presStyleCnt="0"/>
      <dgm:spPr/>
    </dgm:pt>
    <dgm:pt modelId="{5E8AF628-C585-4994-9368-50F6E08D5672}" type="pres">
      <dgm:prSet presAssocID="{C5FE5913-3BCE-4512-B5E9-794B163C37A3}" presName="parTx" presStyleLbl="revTx" presStyleIdx="1" presStyleCnt="6">
        <dgm:presLayoutVars>
          <dgm:chMax val="0"/>
          <dgm:chPref val="0"/>
        </dgm:presLayoutVars>
      </dgm:prSet>
      <dgm:spPr/>
    </dgm:pt>
    <dgm:pt modelId="{DC2BBD1A-0B37-4E50-916D-8EB4B605DB2A}" type="pres">
      <dgm:prSet presAssocID="{1A857DDC-5903-43B4-863F-B4029D09FC4A}" presName="sibTrans" presStyleCnt="0"/>
      <dgm:spPr/>
    </dgm:pt>
    <dgm:pt modelId="{9E8706EB-8CB3-45F4-A1AB-49E0920FAB66}" type="pres">
      <dgm:prSet presAssocID="{3A266D57-1B0D-4124-B79C-A3F8871F81BF}" presName="compNode" presStyleCnt="0"/>
      <dgm:spPr/>
    </dgm:pt>
    <dgm:pt modelId="{0FC51EAC-3F5E-4083-8248-17648DFF0A78}" type="pres">
      <dgm:prSet presAssocID="{3A266D57-1B0D-4124-B79C-A3F8871F81BF}" presName="bgRect" presStyleLbl="bgShp" presStyleIdx="2" presStyleCnt="6"/>
      <dgm:spPr>
        <a:solidFill>
          <a:schemeClr val="accent2">
            <a:lumMod val="40000"/>
            <a:lumOff val="60000"/>
          </a:schemeClr>
        </a:solidFill>
        <a:ln>
          <a:solidFill>
            <a:schemeClr val="accent1">
              <a:lumMod val="75000"/>
            </a:schemeClr>
          </a:solidFill>
        </a:ln>
      </dgm:spPr>
    </dgm:pt>
    <dgm:pt modelId="{414B13CB-84C8-4BE7-B52E-DEFE19834472}" type="pres">
      <dgm:prSet presAssocID="{3A266D57-1B0D-4124-B79C-A3F8871F81BF}" presName="iconRect" presStyleLbl="node1" presStyleIdx="2" presStyleCnt="6" custLinFactNeighborX="5942" custLinFactNeighborY="396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Arrow circle outline"/>
        </a:ext>
      </dgm:extLst>
    </dgm:pt>
    <dgm:pt modelId="{0DF1D56B-253A-4F52-AEB5-733760E077DF}" type="pres">
      <dgm:prSet presAssocID="{3A266D57-1B0D-4124-B79C-A3F8871F81BF}" presName="spaceRect" presStyleCnt="0"/>
      <dgm:spPr/>
    </dgm:pt>
    <dgm:pt modelId="{18291019-5C67-4F64-B506-36DC127B608B}" type="pres">
      <dgm:prSet presAssocID="{3A266D57-1B0D-4124-B79C-A3F8871F81BF}" presName="parTx" presStyleLbl="revTx" presStyleIdx="2" presStyleCnt="6">
        <dgm:presLayoutVars>
          <dgm:chMax val="0"/>
          <dgm:chPref val="0"/>
        </dgm:presLayoutVars>
      </dgm:prSet>
      <dgm:spPr/>
    </dgm:pt>
    <dgm:pt modelId="{0BF49BC4-99C5-4CA7-ACDF-D699D07353DE}" type="pres">
      <dgm:prSet presAssocID="{783BD277-C031-48DA-B4D3-91A7E729CB6D}" presName="sibTrans" presStyleCnt="0"/>
      <dgm:spPr/>
    </dgm:pt>
    <dgm:pt modelId="{CA076434-6FBD-4ECF-9CF5-398725DF9090}" type="pres">
      <dgm:prSet presAssocID="{7C0B94B1-7D2F-4998-8CC8-83266F1E60C7}" presName="compNode" presStyleCnt="0"/>
      <dgm:spPr/>
    </dgm:pt>
    <dgm:pt modelId="{C5CF43E9-1D70-4775-B385-2C1F42C1E960}" type="pres">
      <dgm:prSet presAssocID="{7C0B94B1-7D2F-4998-8CC8-83266F1E60C7}" presName="bgRect" presStyleLbl="bgShp" presStyleIdx="3" presStyleCnt="6"/>
      <dgm:spPr>
        <a:solidFill>
          <a:schemeClr val="accent2">
            <a:lumMod val="40000"/>
            <a:lumOff val="60000"/>
          </a:schemeClr>
        </a:solidFill>
        <a:ln>
          <a:solidFill>
            <a:schemeClr val="accent1">
              <a:lumMod val="75000"/>
            </a:schemeClr>
          </a:solidFill>
        </a:ln>
      </dgm:spPr>
    </dgm:pt>
    <dgm:pt modelId="{60499970-D72B-44F7-A832-44B856807DA5}" type="pres">
      <dgm:prSet presAssocID="{7C0B94B1-7D2F-4998-8CC8-83266F1E60C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atch"/>
        </a:ext>
      </dgm:extLst>
    </dgm:pt>
    <dgm:pt modelId="{95884337-73E3-4B60-8BBD-1B06CA5AE9B4}" type="pres">
      <dgm:prSet presAssocID="{7C0B94B1-7D2F-4998-8CC8-83266F1E60C7}" presName="spaceRect" presStyleCnt="0"/>
      <dgm:spPr/>
    </dgm:pt>
    <dgm:pt modelId="{BB8776CF-E3EF-4429-86E3-F35B96B601D4}" type="pres">
      <dgm:prSet presAssocID="{7C0B94B1-7D2F-4998-8CC8-83266F1E60C7}" presName="parTx" presStyleLbl="revTx" presStyleIdx="3" presStyleCnt="6">
        <dgm:presLayoutVars>
          <dgm:chMax val="0"/>
          <dgm:chPref val="0"/>
        </dgm:presLayoutVars>
      </dgm:prSet>
      <dgm:spPr/>
    </dgm:pt>
    <dgm:pt modelId="{23967AAC-5347-44F9-88E4-45B6EC1C1A71}" type="pres">
      <dgm:prSet presAssocID="{8E6CF05D-DB76-4671-B2B0-83B80FCC7C1B}" presName="sibTrans" presStyleCnt="0"/>
      <dgm:spPr/>
    </dgm:pt>
    <dgm:pt modelId="{BEF3D109-6E66-4F2C-BD3C-996964B3022A}" type="pres">
      <dgm:prSet presAssocID="{12F38676-4C41-4B33-81C8-C6B1A791D86B}" presName="compNode" presStyleCnt="0"/>
      <dgm:spPr/>
    </dgm:pt>
    <dgm:pt modelId="{732D6EC6-66C8-44D5-8D98-2386E55172EC}" type="pres">
      <dgm:prSet presAssocID="{12F38676-4C41-4B33-81C8-C6B1A791D86B}" presName="bgRect" presStyleLbl="bgShp" presStyleIdx="4" presStyleCnt="6"/>
      <dgm:spPr>
        <a:solidFill>
          <a:schemeClr val="accent2">
            <a:lumMod val="40000"/>
            <a:lumOff val="60000"/>
          </a:schemeClr>
        </a:solidFill>
        <a:ln>
          <a:solidFill>
            <a:schemeClr val="accent1">
              <a:lumMod val="75000"/>
            </a:schemeClr>
          </a:solidFill>
        </a:ln>
      </dgm:spPr>
    </dgm:pt>
    <dgm:pt modelId="{A11AAC00-0CBA-4D01-83D2-D7D0DCAC7C82}" type="pres">
      <dgm:prSet presAssocID="{12F38676-4C41-4B33-81C8-C6B1A791D86B}"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Stopwatch"/>
        </a:ext>
      </dgm:extLst>
    </dgm:pt>
    <dgm:pt modelId="{8D453A88-CE12-454E-BFEE-A84C8BD786C5}" type="pres">
      <dgm:prSet presAssocID="{12F38676-4C41-4B33-81C8-C6B1A791D86B}" presName="spaceRect" presStyleCnt="0"/>
      <dgm:spPr/>
    </dgm:pt>
    <dgm:pt modelId="{2500934E-6494-4EB0-B729-7A5FC42E63F3}" type="pres">
      <dgm:prSet presAssocID="{12F38676-4C41-4B33-81C8-C6B1A791D86B}" presName="parTx" presStyleLbl="revTx" presStyleIdx="4" presStyleCnt="6">
        <dgm:presLayoutVars>
          <dgm:chMax val="0"/>
          <dgm:chPref val="0"/>
        </dgm:presLayoutVars>
      </dgm:prSet>
      <dgm:spPr/>
    </dgm:pt>
    <dgm:pt modelId="{121E1AF2-261E-4C2E-8A6E-306A9AAB1042}" type="pres">
      <dgm:prSet presAssocID="{CB2A0F99-C5F7-489A-ACB2-4E6E2E38FC16}" presName="sibTrans" presStyleCnt="0"/>
      <dgm:spPr/>
    </dgm:pt>
    <dgm:pt modelId="{C858AAC1-81B0-450C-AAD0-AA434F60BB45}" type="pres">
      <dgm:prSet presAssocID="{2907A68C-0785-4D07-981C-71C1332BF9EE}" presName="compNode" presStyleCnt="0"/>
      <dgm:spPr/>
    </dgm:pt>
    <dgm:pt modelId="{34A36381-E5DE-4ED2-8574-09B61C518BCA}" type="pres">
      <dgm:prSet presAssocID="{2907A68C-0785-4D07-981C-71C1332BF9EE}" presName="bgRect" presStyleLbl="bgShp" presStyleIdx="5" presStyleCnt="6"/>
      <dgm:spPr>
        <a:solidFill>
          <a:schemeClr val="accent2">
            <a:lumMod val="40000"/>
            <a:lumOff val="60000"/>
          </a:schemeClr>
        </a:solidFill>
      </dgm:spPr>
    </dgm:pt>
    <dgm:pt modelId="{236673C1-3FB9-40E5-88D2-E59E4724F53B}" type="pres">
      <dgm:prSet presAssocID="{2907A68C-0785-4D07-981C-71C1332BF9EE}" presName="iconRect" presStyleLbl="node1" presStyleIdx="5" presStyleCnt="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Abacus outline"/>
        </a:ext>
      </dgm:extLst>
    </dgm:pt>
    <dgm:pt modelId="{49E72FC1-CDF3-4647-86C7-FC1BF36F38CE}" type="pres">
      <dgm:prSet presAssocID="{2907A68C-0785-4D07-981C-71C1332BF9EE}" presName="spaceRect" presStyleCnt="0"/>
      <dgm:spPr/>
    </dgm:pt>
    <dgm:pt modelId="{D67B7B1A-E13B-4F8B-BBD5-DE5C11267C3B}" type="pres">
      <dgm:prSet presAssocID="{2907A68C-0785-4D07-981C-71C1332BF9EE}" presName="parTx" presStyleLbl="revTx" presStyleIdx="5" presStyleCnt="6">
        <dgm:presLayoutVars>
          <dgm:chMax val="0"/>
          <dgm:chPref val="0"/>
        </dgm:presLayoutVars>
      </dgm:prSet>
      <dgm:spPr/>
    </dgm:pt>
  </dgm:ptLst>
  <dgm:cxnLst>
    <dgm:cxn modelId="{3AB44C11-A1FA-49C4-884C-D1E4827DDD5B}" type="presOf" srcId="{3A266D57-1B0D-4124-B79C-A3F8871F81BF}" destId="{18291019-5C67-4F64-B506-36DC127B608B}" srcOrd="0" destOrd="0" presId="urn:microsoft.com/office/officeart/2018/2/layout/IconVerticalSolidList"/>
    <dgm:cxn modelId="{C77D5E1F-5B45-4B8A-A297-E24AB4A8EFAA}" type="presOf" srcId="{C5FE5913-3BCE-4512-B5E9-794B163C37A3}" destId="{5E8AF628-C585-4994-9368-50F6E08D5672}" srcOrd="0" destOrd="0" presId="urn:microsoft.com/office/officeart/2018/2/layout/IconVerticalSolidList"/>
    <dgm:cxn modelId="{EC38A736-9666-4B4F-BA3B-53E22B679463}" type="presOf" srcId="{2907A68C-0785-4D07-981C-71C1332BF9EE}" destId="{D67B7B1A-E13B-4F8B-BBD5-DE5C11267C3B}" srcOrd="0" destOrd="0" presId="urn:microsoft.com/office/officeart/2018/2/layout/IconVerticalSolidList"/>
    <dgm:cxn modelId="{AB9D4942-3AFC-4335-B0D4-515600A00FB2}" type="presOf" srcId="{7C0B94B1-7D2F-4998-8CC8-83266F1E60C7}" destId="{BB8776CF-E3EF-4429-86E3-F35B96B601D4}" srcOrd="0" destOrd="0" presId="urn:microsoft.com/office/officeart/2018/2/layout/IconVerticalSolidList"/>
    <dgm:cxn modelId="{28C28D48-5585-4BCE-A02C-5EC8C7C592A2}" srcId="{84F247C3-7D41-4B5A-A367-7B483847DEBF}" destId="{7C0B94B1-7D2F-4998-8CC8-83266F1E60C7}" srcOrd="3" destOrd="0" parTransId="{3992DCF8-2CF7-49E7-BAE9-4BEC0F01BDBE}" sibTransId="{8E6CF05D-DB76-4671-B2B0-83B80FCC7C1B}"/>
    <dgm:cxn modelId="{E2CEF477-29D2-49C8-9898-D755951134A0}" type="presOf" srcId="{84F247C3-7D41-4B5A-A367-7B483847DEBF}" destId="{AC143200-E5B4-4EDB-AE69-3617C63EE275}" srcOrd="0" destOrd="0" presId="urn:microsoft.com/office/officeart/2018/2/layout/IconVerticalSolidList"/>
    <dgm:cxn modelId="{20487A8E-9BBF-4CDB-AB61-9CC36146D732}" type="presOf" srcId="{6E2E9A50-8EE8-4BD4-8D64-16A61D65E7F3}" destId="{1A10A5FE-02CD-41DF-9411-85117B47FC6C}" srcOrd="0" destOrd="0" presId="urn:microsoft.com/office/officeart/2018/2/layout/IconVerticalSolidList"/>
    <dgm:cxn modelId="{0B378F8E-13C6-452A-95F8-85DF02D847A5}" srcId="{84F247C3-7D41-4B5A-A367-7B483847DEBF}" destId="{6E2E9A50-8EE8-4BD4-8D64-16A61D65E7F3}" srcOrd="0" destOrd="0" parTransId="{F5A5BF43-5002-4A9E-8F87-32A557180ED4}" sibTransId="{7C39C9CD-ECD9-431E-8C47-5DA7744904ED}"/>
    <dgm:cxn modelId="{02584990-218C-444E-BAEE-3BE794CB15BD}" srcId="{84F247C3-7D41-4B5A-A367-7B483847DEBF}" destId="{12F38676-4C41-4B33-81C8-C6B1A791D86B}" srcOrd="4" destOrd="0" parTransId="{F2DA6289-DA59-4C80-9BAC-926BEE52D2FF}" sibTransId="{CB2A0F99-C5F7-489A-ACB2-4E6E2E38FC16}"/>
    <dgm:cxn modelId="{FE43C1A3-42CA-460C-821F-83B0B498D88D}" srcId="{84F247C3-7D41-4B5A-A367-7B483847DEBF}" destId="{C5FE5913-3BCE-4512-B5E9-794B163C37A3}" srcOrd="1" destOrd="0" parTransId="{8CC1F78F-D76B-4606-BD09-1A9C57598F8D}" sibTransId="{1A857DDC-5903-43B4-863F-B4029D09FC4A}"/>
    <dgm:cxn modelId="{9526F6AC-FEAE-41D8-8C75-E5DD8248FB1C}" srcId="{84F247C3-7D41-4B5A-A367-7B483847DEBF}" destId="{2907A68C-0785-4D07-981C-71C1332BF9EE}" srcOrd="5" destOrd="0" parTransId="{A78E63A5-CA88-4C51-9D8D-B9DD85F5891D}" sibTransId="{9D38E1D3-0B12-4A21-A766-A8BEE946B93F}"/>
    <dgm:cxn modelId="{A51924D8-EE53-4F14-A948-F1763A429035}" type="presOf" srcId="{12F38676-4C41-4B33-81C8-C6B1A791D86B}" destId="{2500934E-6494-4EB0-B729-7A5FC42E63F3}" srcOrd="0" destOrd="0" presId="urn:microsoft.com/office/officeart/2018/2/layout/IconVerticalSolidList"/>
    <dgm:cxn modelId="{A32C60F6-1F1D-47A9-944E-B77015192054}" srcId="{84F247C3-7D41-4B5A-A367-7B483847DEBF}" destId="{3A266D57-1B0D-4124-B79C-A3F8871F81BF}" srcOrd="2" destOrd="0" parTransId="{39527B31-EE0C-4203-A0D1-033025F6E646}" sibTransId="{783BD277-C031-48DA-B4D3-91A7E729CB6D}"/>
    <dgm:cxn modelId="{A7F6519B-75A5-4BE3-8C8F-5A21714545DC}" type="presParOf" srcId="{AC143200-E5B4-4EDB-AE69-3617C63EE275}" destId="{36AE716F-6920-4B35-B742-AF02E51925EC}" srcOrd="0" destOrd="0" presId="urn:microsoft.com/office/officeart/2018/2/layout/IconVerticalSolidList"/>
    <dgm:cxn modelId="{EE14AE58-54AA-4FA0-B6A5-E1D71DF2A667}" type="presParOf" srcId="{36AE716F-6920-4B35-B742-AF02E51925EC}" destId="{7CCEFEF1-0059-4AE5-8FA6-13E3ACAF5216}" srcOrd="0" destOrd="0" presId="urn:microsoft.com/office/officeart/2018/2/layout/IconVerticalSolidList"/>
    <dgm:cxn modelId="{07DCD57F-A205-49EB-983B-DB88E8D41CF9}" type="presParOf" srcId="{36AE716F-6920-4B35-B742-AF02E51925EC}" destId="{85A17AE1-D121-44C4-9776-7F486B178431}" srcOrd="1" destOrd="0" presId="urn:microsoft.com/office/officeart/2018/2/layout/IconVerticalSolidList"/>
    <dgm:cxn modelId="{1FB5DB3E-573F-4505-B789-1FE5AF64C2E3}" type="presParOf" srcId="{36AE716F-6920-4B35-B742-AF02E51925EC}" destId="{A219E971-1B0A-4D69-A9BB-DB870137212F}" srcOrd="2" destOrd="0" presId="urn:microsoft.com/office/officeart/2018/2/layout/IconVerticalSolidList"/>
    <dgm:cxn modelId="{579C507B-C082-4347-981F-138C270EEE9D}" type="presParOf" srcId="{36AE716F-6920-4B35-B742-AF02E51925EC}" destId="{1A10A5FE-02CD-41DF-9411-85117B47FC6C}" srcOrd="3" destOrd="0" presId="urn:microsoft.com/office/officeart/2018/2/layout/IconVerticalSolidList"/>
    <dgm:cxn modelId="{C7423837-3242-4B5D-ADAE-EA315576808B}" type="presParOf" srcId="{AC143200-E5B4-4EDB-AE69-3617C63EE275}" destId="{70DE3A85-37E5-467B-B30A-6F851DE74CAB}" srcOrd="1" destOrd="0" presId="urn:microsoft.com/office/officeart/2018/2/layout/IconVerticalSolidList"/>
    <dgm:cxn modelId="{9FE93C56-6A88-4B6D-9CB7-95EDB6EEF222}" type="presParOf" srcId="{AC143200-E5B4-4EDB-AE69-3617C63EE275}" destId="{5D72A437-2DC4-4C27-B42C-5576F2460585}" srcOrd="2" destOrd="0" presId="urn:microsoft.com/office/officeart/2018/2/layout/IconVerticalSolidList"/>
    <dgm:cxn modelId="{009A4272-B89B-4AD3-B7DE-18C1F921E048}" type="presParOf" srcId="{5D72A437-2DC4-4C27-B42C-5576F2460585}" destId="{74C728B0-EFBE-43D4-9AA2-B875C9F93EB1}" srcOrd="0" destOrd="0" presId="urn:microsoft.com/office/officeart/2018/2/layout/IconVerticalSolidList"/>
    <dgm:cxn modelId="{F4FA21CD-DA1E-45E8-A452-125216CFB07C}" type="presParOf" srcId="{5D72A437-2DC4-4C27-B42C-5576F2460585}" destId="{85E8E498-7BF8-4C83-AC34-C3BFAB2B1DC4}" srcOrd="1" destOrd="0" presId="urn:microsoft.com/office/officeart/2018/2/layout/IconVerticalSolidList"/>
    <dgm:cxn modelId="{A687D98B-26FC-45B2-B742-471A6A60F6F9}" type="presParOf" srcId="{5D72A437-2DC4-4C27-B42C-5576F2460585}" destId="{2B184DAB-5346-4830-B92A-78679E183AB1}" srcOrd="2" destOrd="0" presId="urn:microsoft.com/office/officeart/2018/2/layout/IconVerticalSolidList"/>
    <dgm:cxn modelId="{45822E7A-EA4C-4666-B3AC-522B46B4506C}" type="presParOf" srcId="{5D72A437-2DC4-4C27-B42C-5576F2460585}" destId="{5E8AF628-C585-4994-9368-50F6E08D5672}" srcOrd="3" destOrd="0" presId="urn:microsoft.com/office/officeart/2018/2/layout/IconVerticalSolidList"/>
    <dgm:cxn modelId="{DD679397-6169-452A-B7EB-0582FFF7A2B5}" type="presParOf" srcId="{AC143200-E5B4-4EDB-AE69-3617C63EE275}" destId="{DC2BBD1A-0B37-4E50-916D-8EB4B605DB2A}" srcOrd="3" destOrd="0" presId="urn:microsoft.com/office/officeart/2018/2/layout/IconVerticalSolidList"/>
    <dgm:cxn modelId="{6EEA7588-4D26-4B22-BC6D-16024DAE0781}" type="presParOf" srcId="{AC143200-E5B4-4EDB-AE69-3617C63EE275}" destId="{9E8706EB-8CB3-45F4-A1AB-49E0920FAB66}" srcOrd="4" destOrd="0" presId="urn:microsoft.com/office/officeart/2018/2/layout/IconVerticalSolidList"/>
    <dgm:cxn modelId="{473D8A8F-1401-4F51-9101-A4AE6873D659}" type="presParOf" srcId="{9E8706EB-8CB3-45F4-A1AB-49E0920FAB66}" destId="{0FC51EAC-3F5E-4083-8248-17648DFF0A78}" srcOrd="0" destOrd="0" presId="urn:microsoft.com/office/officeart/2018/2/layout/IconVerticalSolidList"/>
    <dgm:cxn modelId="{FBC6478A-5AD1-48F4-998E-0412D06E2F16}" type="presParOf" srcId="{9E8706EB-8CB3-45F4-A1AB-49E0920FAB66}" destId="{414B13CB-84C8-4BE7-B52E-DEFE19834472}" srcOrd="1" destOrd="0" presId="urn:microsoft.com/office/officeart/2018/2/layout/IconVerticalSolidList"/>
    <dgm:cxn modelId="{468F8C14-D243-458F-A67B-D02E0C25BA00}" type="presParOf" srcId="{9E8706EB-8CB3-45F4-A1AB-49E0920FAB66}" destId="{0DF1D56B-253A-4F52-AEB5-733760E077DF}" srcOrd="2" destOrd="0" presId="urn:microsoft.com/office/officeart/2018/2/layout/IconVerticalSolidList"/>
    <dgm:cxn modelId="{172BF6A6-CC04-46E3-A693-3C425A313670}" type="presParOf" srcId="{9E8706EB-8CB3-45F4-A1AB-49E0920FAB66}" destId="{18291019-5C67-4F64-B506-36DC127B608B}" srcOrd="3" destOrd="0" presId="urn:microsoft.com/office/officeart/2018/2/layout/IconVerticalSolidList"/>
    <dgm:cxn modelId="{CF36B4A5-73EB-4C5B-B51D-8D9AD07F5C59}" type="presParOf" srcId="{AC143200-E5B4-4EDB-AE69-3617C63EE275}" destId="{0BF49BC4-99C5-4CA7-ACDF-D699D07353DE}" srcOrd="5" destOrd="0" presId="urn:microsoft.com/office/officeart/2018/2/layout/IconVerticalSolidList"/>
    <dgm:cxn modelId="{885E7061-E79B-46A8-87AB-C0CEBA9F8761}" type="presParOf" srcId="{AC143200-E5B4-4EDB-AE69-3617C63EE275}" destId="{CA076434-6FBD-4ECF-9CF5-398725DF9090}" srcOrd="6" destOrd="0" presId="urn:microsoft.com/office/officeart/2018/2/layout/IconVerticalSolidList"/>
    <dgm:cxn modelId="{B7538E20-4C2E-466B-9B74-D31668A5126C}" type="presParOf" srcId="{CA076434-6FBD-4ECF-9CF5-398725DF9090}" destId="{C5CF43E9-1D70-4775-B385-2C1F42C1E960}" srcOrd="0" destOrd="0" presId="urn:microsoft.com/office/officeart/2018/2/layout/IconVerticalSolidList"/>
    <dgm:cxn modelId="{DF074A92-24ED-4B8D-A315-07D5BB4BD58A}" type="presParOf" srcId="{CA076434-6FBD-4ECF-9CF5-398725DF9090}" destId="{60499970-D72B-44F7-A832-44B856807DA5}" srcOrd="1" destOrd="0" presId="urn:microsoft.com/office/officeart/2018/2/layout/IconVerticalSolidList"/>
    <dgm:cxn modelId="{65C1F30F-7A15-4B7F-8267-9E1A661036A3}" type="presParOf" srcId="{CA076434-6FBD-4ECF-9CF5-398725DF9090}" destId="{95884337-73E3-4B60-8BBD-1B06CA5AE9B4}" srcOrd="2" destOrd="0" presId="urn:microsoft.com/office/officeart/2018/2/layout/IconVerticalSolidList"/>
    <dgm:cxn modelId="{C262D2C6-FAA9-408E-9AFE-12D86990C212}" type="presParOf" srcId="{CA076434-6FBD-4ECF-9CF5-398725DF9090}" destId="{BB8776CF-E3EF-4429-86E3-F35B96B601D4}" srcOrd="3" destOrd="0" presId="urn:microsoft.com/office/officeart/2018/2/layout/IconVerticalSolidList"/>
    <dgm:cxn modelId="{09A379EB-F007-4DC8-96F6-E06F271964CE}" type="presParOf" srcId="{AC143200-E5B4-4EDB-AE69-3617C63EE275}" destId="{23967AAC-5347-44F9-88E4-45B6EC1C1A71}" srcOrd="7" destOrd="0" presId="urn:microsoft.com/office/officeart/2018/2/layout/IconVerticalSolidList"/>
    <dgm:cxn modelId="{433B138B-ECAA-4A85-A438-538267DF5E6E}" type="presParOf" srcId="{AC143200-E5B4-4EDB-AE69-3617C63EE275}" destId="{BEF3D109-6E66-4F2C-BD3C-996964B3022A}" srcOrd="8" destOrd="0" presId="urn:microsoft.com/office/officeart/2018/2/layout/IconVerticalSolidList"/>
    <dgm:cxn modelId="{13F6F122-A67C-4E02-9E5C-BC058884B1C7}" type="presParOf" srcId="{BEF3D109-6E66-4F2C-BD3C-996964B3022A}" destId="{732D6EC6-66C8-44D5-8D98-2386E55172EC}" srcOrd="0" destOrd="0" presId="urn:microsoft.com/office/officeart/2018/2/layout/IconVerticalSolidList"/>
    <dgm:cxn modelId="{A72411AD-6CED-497A-9660-2EAD5CC906E5}" type="presParOf" srcId="{BEF3D109-6E66-4F2C-BD3C-996964B3022A}" destId="{A11AAC00-0CBA-4D01-83D2-D7D0DCAC7C82}" srcOrd="1" destOrd="0" presId="urn:microsoft.com/office/officeart/2018/2/layout/IconVerticalSolidList"/>
    <dgm:cxn modelId="{B817EE8C-6351-4D47-A309-C636E115E785}" type="presParOf" srcId="{BEF3D109-6E66-4F2C-BD3C-996964B3022A}" destId="{8D453A88-CE12-454E-BFEE-A84C8BD786C5}" srcOrd="2" destOrd="0" presId="urn:microsoft.com/office/officeart/2018/2/layout/IconVerticalSolidList"/>
    <dgm:cxn modelId="{E3FA4234-47EE-4D84-B8C1-DBB43E09F27F}" type="presParOf" srcId="{BEF3D109-6E66-4F2C-BD3C-996964B3022A}" destId="{2500934E-6494-4EB0-B729-7A5FC42E63F3}" srcOrd="3" destOrd="0" presId="urn:microsoft.com/office/officeart/2018/2/layout/IconVerticalSolidList"/>
    <dgm:cxn modelId="{6C312874-666E-4DEC-8A60-15AC5B02B588}" type="presParOf" srcId="{AC143200-E5B4-4EDB-AE69-3617C63EE275}" destId="{121E1AF2-261E-4C2E-8A6E-306A9AAB1042}" srcOrd="9" destOrd="0" presId="urn:microsoft.com/office/officeart/2018/2/layout/IconVerticalSolidList"/>
    <dgm:cxn modelId="{B42CDB11-0A2E-4A33-AE6C-7BE7B25CE8D8}" type="presParOf" srcId="{AC143200-E5B4-4EDB-AE69-3617C63EE275}" destId="{C858AAC1-81B0-450C-AAD0-AA434F60BB45}" srcOrd="10" destOrd="0" presId="urn:microsoft.com/office/officeart/2018/2/layout/IconVerticalSolidList"/>
    <dgm:cxn modelId="{4A06F231-5E54-4B93-AAA7-9739A1D94F64}" type="presParOf" srcId="{C858AAC1-81B0-450C-AAD0-AA434F60BB45}" destId="{34A36381-E5DE-4ED2-8574-09B61C518BCA}" srcOrd="0" destOrd="0" presId="urn:microsoft.com/office/officeart/2018/2/layout/IconVerticalSolidList"/>
    <dgm:cxn modelId="{DF8D58A9-2182-4189-AB98-A1606B44BB2C}" type="presParOf" srcId="{C858AAC1-81B0-450C-AAD0-AA434F60BB45}" destId="{236673C1-3FB9-40E5-88D2-E59E4724F53B}" srcOrd="1" destOrd="0" presId="urn:microsoft.com/office/officeart/2018/2/layout/IconVerticalSolidList"/>
    <dgm:cxn modelId="{8FA277C4-B8FD-4D1C-8721-636E0463373C}" type="presParOf" srcId="{C858AAC1-81B0-450C-AAD0-AA434F60BB45}" destId="{49E72FC1-CDF3-4647-86C7-FC1BF36F38CE}" srcOrd="2" destOrd="0" presId="urn:microsoft.com/office/officeart/2018/2/layout/IconVerticalSolidList"/>
    <dgm:cxn modelId="{3CFB4E1B-B228-4CE0-A836-9C7AC7508C65}" type="presParOf" srcId="{C858AAC1-81B0-450C-AAD0-AA434F60BB45}" destId="{D67B7B1A-E13B-4F8B-BBD5-DE5C11267C3B}" srcOrd="3" destOrd="0" presId="urn:microsoft.com/office/officeart/2018/2/layout/IconVerticalSoli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CEFEF1-0059-4AE5-8FA6-13E3ACAF5216}">
      <dsp:nvSpPr>
        <dsp:cNvPr id="0" name=""/>
        <dsp:cNvSpPr/>
      </dsp:nvSpPr>
      <dsp:spPr>
        <a:xfrm>
          <a:off x="0" y="0"/>
          <a:ext cx="10515600" cy="705925"/>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85A17AE1-D121-44C4-9776-7F486B178431}">
      <dsp:nvSpPr>
        <dsp:cNvPr id="0" name=""/>
        <dsp:cNvSpPr/>
      </dsp:nvSpPr>
      <dsp:spPr>
        <a:xfrm>
          <a:off x="213542" y="160489"/>
          <a:ext cx="388259" cy="38825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A10A5FE-02CD-41DF-9411-85117B47FC6C}">
      <dsp:nvSpPr>
        <dsp:cNvPr id="0" name=""/>
        <dsp:cNvSpPr/>
      </dsp:nvSpPr>
      <dsp:spPr>
        <a:xfrm>
          <a:off x="815344" y="1656"/>
          <a:ext cx="9700255" cy="705925"/>
        </a:xfrm>
        <a:prstGeom prst="rect">
          <a:avLst/>
        </a:prstGeom>
        <a:solidFill>
          <a:schemeClr val="accent2">
            <a:lumMod val="40000"/>
            <a:lumOff val="60000"/>
          </a:schemeClr>
        </a:solidFill>
        <a:ln>
          <a:solidFill>
            <a:schemeClr val="accent1">
              <a:lumMod val="75000"/>
            </a:schemeClr>
          </a:solidFill>
        </a:ln>
        <a:effectLst/>
      </dsp:spPr>
      <dsp:style>
        <a:lnRef idx="0">
          <a:scrgbClr r="0" g="0" b="0"/>
        </a:lnRef>
        <a:fillRef idx="0">
          <a:scrgbClr r="0" g="0" b="0"/>
        </a:fillRef>
        <a:effectRef idx="0">
          <a:scrgbClr r="0" g="0" b="0"/>
        </a:effectRef>
        <a:fontRef idx="minor"/>
      </dsp:style>
      <dsp:txBody>
        <a:bodyPr spcFirstLastPara="0" vert="horz" wrap="square" lIns="74710" tIns="74710" rIns="74710" bIns="74710" numCol="1" spcCol="1270" anchor="ctr" anchorCtr="0">
          <a:noAutofit/>
        </a:bodyPr>
        <a:lstStyle/>
        <a:p>
          <a:pPr marL="0" lvl="0" indent="0" algn="l" defTabSz="711200">
            <a:lnSpc>
              <a:spcPct val="100000"/>
            </a:lnSpc>
            <a:spcBef>
              <a:spcPct val="0"/>
            </a:spcBef>
            <a:spcAft>
              <a:spcPct val="35000"/>
            </a:spcAft>
            <a:buNone/>
          </a:pPr>
          <a:r>
            <a:rPr lang="en-US" sz="1600" b="1" kern="1200">
              <a:solidFill>
                <a:schemeClr val="bg1"/>
              </a:solidFill>
            </a:rPr>
            <a:t>ES Satisfaction (NSAT) </a:t>
          </a:r>
          <a:r>
            <a:rPr lang="en-US" sz="1600" kern="1200">
              <a:solidFill>
                <a:schemeClr val="bg1"/>
              </a:solidFill>
            </a:rPr>
            <a:t>- A measure of satisfaction developers have with, “</a:t>
          </a:r>
          <a:r>
            <a:rPr lang="en-US" sz="1600" i="1" kern="1200">
              <a:solidFill>
                <a:schemeClr val="bg1"/>
              </a:solidFill>
            </a:rPr>
            <a:t>The engineering system you use at Microsoft</a:t>
          </a:r>
          <a:r>
            <a:rPr lang="en-US" sz="1600" kern="1200">
              <a:solidFill>
                <a:schemeClr val="bg1"/>
              </a:solidFill>
            </a:rPr>
            <a:t>”</a:t>
          </a:r>
        </a:p>
      </dsp:txBody>
      <dsp:txXfrm>
        <a:off x="815344" y="1656"/>
        <a:ext cx="9700255" cy="705925"/>
      </dsp:txXfrm>
    </dsp:sp>
    <dsp:sp modelId="{74C728B0-EFBE-43D4-9AA2-B875C9F93EB1}">
      <dsp:nvSpPr>
        <dsp:cNvPr id="0" name=""/>
        <dsp:cNvSpPr/>
      </dsp:nvSpPr>
      <dsp:spPr>
        <a:xfrm>
          <a:off x="0" y="884063"/>
          <a:ext cx="10515600" cy="705925"/>
        </a:xfrm>
        <a:prstGeom prst="roundRect">
          <a:avLst>
            <a:gd name="adj" fmla="val 10000"/>
          </a:avLst>
        </a:prstGeom>
        <a:solidFill>
          <a:schemeClr val="accent2">
            <a:lumMod val="40000"/>
            <a:lumOff val="60000"/>
          </a:schemeClr>
        </a:solidFill>
        <a:ln>
          <a:solidFill>
            <a:schemeClr val="accent1">
              <a:lumMod val="75000"/>
            </a:schemeClr>
          </a:solidFill>
        </a:ln>
        <a:effectLst/>
      </dsp:spPr>
      <dsp:style>
        <a:lnRef idx="0">
          <a:scrgbClr r="0" g="0" b="0"/>
        </a:lnRef>
        <a:fillRef idx="1">
          <a:scrgbClr r="0" g="0" b="0"/>
        </a:fillRef>
        <a:effectRef idx="0">
          <a:scrgbClr r="0" g="0" b="0"/>
        </a:effectRef>
        <a:fontRef idx="minor"/>
      </dsp:style>
    </dsp:sp>
    <dsp:sp modelId="{85E8E498-7BF8-4C83-AC34-C3BFAB2B1DC4}">
      <dsp:nvSpPr>
        <dsp:cNvPr id="0" name=""/>
        <dsp:cNvSpPr/>
      </dsp:nvSpPr>
      <dsp:spPr>
        <a:xfrm>
          <a:off x="213542" y="1042897"/>
          <a:ext cx="388259" cy="38825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E8AF628-C585-4994-9368-50F6E08D5672}">
      <dsp:nvSpPr>
        <dsp:cNvPr id="0" name=""/>
        <dsp:cNvSpPr/>
      </dsp:nvSpPr>
      <dsp:spPr>
        <a:xfrm>
          <a:off x="815344" y="884063"/>
          <a:ext cx="9700255" cy="705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710" tIns="74710" rIns="74710" bIns="74710" numCol="1" spcCol="1270" anchor="ctr" anchorCtr="0">
          <a:noAutofit/>
        </a:bodyPr>
        <a:lstStyle/>
        <a:p>
          <a:pPr marL="0" lvl="0" indent="0" algn="l" defTabSz="711200">
            <a:lnSpc>
              <a:spcPct val="100000"/>
            </a:lnSpc>
            <a:spcBef>
              <a:spcPct val="0"/>
            </a:spcBef>
            <a:spcAft>
              <a:spcPct val="35000"/>
            </a:spcAft>
            <a:buNone/>
          </a:pPr>
          <a:r>
            <a:rPr lang="en-US" sz="1600" b="1" kern="1200">
              <a:solidFill>
                <a:schemeClr val="bg1"/>
              </a:solidFill>
            </a:rPr>
            <a:t>Code Review Dwell Time </a:t>
          </a:r>
          <a:r>
            <a:rPr lang="en-US" sz="1600" kern="1200">
              <a:solidFill>
                <a:schemeClr val="bg1"/>
              </a:solidFill>
            </a:rPr>
            <a:t>- The delta between when a PR is created, and the when the first human acts on the code review</a:t>
          </a:r>
        </a:p>
      </dsp:txBody>
      <dsp:txXfrm>
        <a:off x="815344" y="884063"/>
        <a:ext cx="9700255" cy="705925"/>
      </dsp:txXfrm>
    </dsp:sp>
    <dsp:sp modelId="{0FC51EAC-3F5E-4083-8248-17648DFF0A78}">
      <dsp:nvSpPr>
        <dsp:cNvPr id="0" name=""/>
        <dsp:cNvSpPr/>
      </dsp:nvSpPr>
      <dsp:spPr>
        <a:xfrm>
          <a:off x="0" y="1766471"/>
          <a:ext cx="10515600" cy="705925"/>
        </a:xfrm>
        <a:prstGeom prst="roundRect">
          <a:avLst>
            <a:gd name="adj" fmla="val 10000"/>
          </a:avLst>
        </a:prstGeom>
        <a:solidFill>
          <a:schemeClr val="accent2">
            <a:lumMod val="40000"/>
            <a:lumOff val="60000"/>
          </a:schemeClr>
        </a:solidFill>
        <a:ln>
          <a:solidFill>
            <a:schemeClr val="accent1">
              <a:lumMod val="75000"/>
            </a:schemeClr>
          </a:solidFill>
        </a:ln>
        <a:effectLst/>
      </dsp:spPr>
      <dsp:style>
        <a:lnRef idx="0">
          <a:scrgbClr r="0" g="0" b="0"/>
        </a:lnRef>
        <a:fillRef idx="1">
          <a:scrgbClr r="0" g="0" b="0"/>
        </a:fillRef>
        <a:effectRef idx="0">
          <a:scrgbClr r="0" g="0" b="0"/>
        </a:effectRef>
        <a:fontRef idx="minor"/>
      </dsp:style>
    </dsp:sp>
    <dsp:sp modelId="{414B13CB-84C8-4BE7-B52E-DEFE19834472}">
      <dsp:nvSpPr>
        <dsp:cNvPr id="0" name=""/>
        <dsp:cNvSpPr/>
      </dsp:nvSpPr>
      <dsp:spPr>
        <a:xfrm>
          <a:off x="236612" y="1940698"/>
          <a:ext cx="388259" cy="38825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291019-5C67-4F64-B506-36DC127B608B}">
      <dsp:nvSpPr>
        <dsp:cNvPr id="0" name=""/>
        <dsp:cNvSpPr/>
      </dsp:nvSpPr>
      <dsp:spPr>
        <a:xfrm>
          <a:off x="815344" y="1766471"/>
          <a:ext cx="9700255" cy="705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710" tIns="74710" rIns="74710" bIns="74710" numCol="1" spcCol="1270" anchor="ctr" anchorCtr="0">
          <a:noAutofit/>
        </a:bodyPr>
        <a:lstStyle/>
        <a:p>
          <a:pPr marL="0" lvl="0" indent="0" algn="l" defTabSz="711200">
            <a:lnSpc>
              <a:spcPct val="100000"/>
            </a:lnSpc>
            <a:spcBef>
              <a:spcPct val="0"/>
            </a:spcBef>
            <a:spcAft>
              <a:spcPct val="35000"/>
            </a:spcAft>
            <a:buNone/>
          </a:pPr>
          <a:r>
            <a:rPr lang="en-US" sz="1600" b="1" kern="1200">
              <a:solidFill>
                <a:schemeClr val="bg1"/>
              </a:solidFill>
            </a:rPr>
            <a:t>PR Completion Time </a:t>
          </a:r>
          <a:r>
            <a:rPr lang="en-US" sz="1600" kern="1200">
              <a:solidFill>
                <a:schemeClr val="bg1"/>
              </a:solidFill>
            </a:rPr>
            <a:t>- The delta between when a Pull Request is created and when it is successfully closed</a:t>
          </a:r>
        </a:p>
      </dsp:txBody>
      <dsp:txXfrm>
        <a:off x="815344" y="1766471"/>
        <a:ext cx="9700255" cy="705925"/>
      </dsp:txXfrm>
    </dsp:sp>
    <dsp:sp modelId="{C5CF43E9-1D70-4775-B385-2C1F42C1E960}">
      <dsp:nvSpPr>
        <dsp:cNvPr id="0" name=""/>
        <dsp:cNvSpPr/>
      </dsp:nvSpPr>
      <dsp:spPr>
        <a:xfrm>
          <a:off x="0" y="2648878"/>
          <a:ext cx="10515600" cy="705925"/>
        </a:xfrm>
        <a:prstGeom prst="roundRect">
          <a:avLst>
            <a:gd name="adj" fmla="val 10000"/>
          </a:avLst>
        </a:prstGeom>
        <a:solidFill>
          <a:schemeClr val="accent2">
            <a:lumMod val="40000"/>
            <a:lumOff val="60000"/>
          </a:schemeClr>
        </a:solidFill>
        <a:ln>
          <a:solidFill>
            <a:schemeClr val="accent1">
              <a:lumMod val="75000"/>
            </a:schemeClr>
          </a:solidFill>
        </a:ln>
        <a:effectLst/>
      </dsp:spPr>
      <dsp:style>
        <a:lnRef idx="0">
          <a:scrgbClr r="0" g="0" b="0"/>
        </a:lnRef>
        <a:fillRef idx="1">
          <a:scrgbClr r="0" g="0" b="0"/>
        </a:fillRef>
        <a:effectRef idx="0">
          <a:scrgbClr r="0" g="0" b="0"/>
        </a:effectRef>
        <a:fontRef idx="minor"/>
      </dsp:style>
    </dsp:sp>
    <dsp:sp modelId="{60499970-D72B-44F7-A832-44B856807DA5}">
      <dsp:nvSpPr>
        <dsp:cNvPr id="0" name=""/>
        <dsp:cNvSpPr/>
      </dsp:nvSpPr>
      <dsp:spPr>
        <a:xfrm>
          <a:off x="213542" y="2807711"/>
          <a:ext cx="388259" cy="3882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8776CF-E3EF-4429-86E3-F35B96B601D4}">
      <dsp:nvSpPr>
        <dsp:cNvPr id="0" name=""/>
        <dsp:cNvSpPr/>
      </dsp:nvSpPr>
      <dsp:spPr>
        <a:xfrm>
          <a:off x="815344" y="2648878"/>
          <a:ext cx="9700255" cy="705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710" tIns="74710" rIns="74710" bIns="74710" numCol="1" spcCol="1270" anchor="ctr" anchorCtr="0">
          <a:noAutofit/>
        </a:bodyPr>
        <a:lstStyle/>
        <a:p>
          <a:pPr marL="0" lvl="0" indent="0" algn="l" defTabSz="711200">
            <a:lnSpc>
              <a:spcPct val="100000"/>
            </a:lnSpc>
            <a:spcBef>
              <a:spcPct val="0"/>
            </a:spcBef>
            <a:spcAft>
              <a:spcPct val="35000"/>
            </a:spcAft>
            <a:buNone/>
          </a:pPr>
          <a:r>
            <a:rPr lang="en-US" sz="1600" b="1" kern="1200">
              <a:solidFill>
                <a:schemeClr val="bg1"/>
              </a:solidFill>
            </a:rPr>
            <a:t>Time-To-First-PR</a:t>
          </a:r>
          <a:r>
            <a:rPr lang="en-US" sz="1600" kern="1200">
              <a:solidFill>
                <a:schemeClr val="bg1"/>
              </a:solidFill>
            </a:rPr>
            <a:t> - The time between when a new hire starts Microsoft and when they complete their first PR.</a:t>
          </a:r>
        </a:p>
      </dsp:txBody>
      <dsp:txXfrm>
        <a:off x="815344" y="2648878"/>
        <a:ext cx="9700255" cy="705925"/>
      </dsp:txXfrm>
    </dsp:sp>
    <dsp:sp modelId="{732D6EC6-66C8-44D5-8D98-2386E55172EC}">
      <dsp:nvSpPr>
        <dsp:cNvPr id="0" name=""/>
        <dsp:cNvSpPr/>
      </dsp:nvSpPr>
      <dsp:spPr>
        <a:xfrm>
          <a:off x="0" y="3531285"/>
          <a:ext cx="10515600" cy="705925"/>
        </a:xfrm>
        <a:prstGeom prst="roundRect">
          <a:avLst>
            <a:gd name="adj" fmla="val 10000"/>
          </a:avLst>
        </a:prstGeom>
        <a:solidFill>
          <a:schemeClr val="accent2">
            <a:lumMod val="40000"/>
            <a:lumOff val="60000"/>
          </a:schemeClr>
        </a:solidFill>
        <a:ln>
          <a:solidFill>
            <a:schemeClr val="accent1">
              <a:lumMod val="75000"/>
            </a:schemeClr>
          </a:solidFill>
        </a:ln>
        <a:effectLst/>
      </dsp:spPr>
      <dsp:style>
        <a:lnRef idx="0">
          <a:scrgbClr r="0" g="0" b="0"/>
        </a:lnRef>
        <a:fillRef idx="1">
          <a:scrgbClr r="0" g="0" b="0"/>
        </a:fillRef>
        <a:effectRef idx="0">
          <a:scrgbClr r="0" g="0" b="0"/>
        </a:effectRef>
        <a:fontRef idx="minor"/>
      </dsp:style>
    </dsp:sp>
    <dsp:sp modelId="{A11AAC00-0CBA-4D01-83D2-D7D0DCAC7C82}">
      <dsp:nvSpPr>
        <dsp:cNvPr id="0" name=""/>
        <dsp:cNvSpPr/>
      </dsp:nvSpPr>
      <dsp:spPr>
        <a:xfrm>
          <a:off x="213542" y="3690118"/>
          <a:ext cx="388259" cy="38825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00934E-6494-4EB0-B729-7A5FC42E63F3}">
      <dsp:nvSpPr>
        <dsp:cNvPr id="0" name=""/>
        <dsp:cNvSpPr/>
      </dsp:nvSpPr>
      <dsp:spPr>
        <a:xfrm>
          <a:off x="815344" y="3531285"/>
          <a:ext cx="9700255" cy="705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710" tIns="74710" rIns="74710" bIns="74710" numCol="1" spcCol="1270" anchor="ctr" anchorCtr="0">
          <a:noAutofit/>
        </a:bodyPr>
        <a:lstStyle/>
        <a:p>
          <a:pPr marL="0" lvl="0" indent="0" algn="l" defTabSz="711200">
            <a:lnSpc>
              <a:spcPct val="100000"/>
            </a:lnSpc>
            <a:spcBef>
              <a:spcPct val="0"/>
            </a:spcBef>
            <a:spcAft>
              <a:spcPct val="35000"/>
            </a:spcAft>
            <a:buNone/>
          </a:pPr>
          <a:r>
            <a:rPr lang="en-US" sz="1600" b="1" kern="1200">
              <a:solidFill>
                <a:schemeClr val="bg1"/>
              </a:solidFill>
            </a:rPr>
            <a:t>Uninterrupted Focus Time </a:t>
          </a:r>
          <a:r>
            <a:rPr lang="en-US" sz="1600" kern="1200">
              <a:solidFill>
                <a:schemeClr val="bg1"/>
              </a:solidFill>
            </a:rPr>
            <a:t>- The amount of uninterrupted time a developer has for deep thinking and creative problem solving.</a:t>
          </a:r>
        </a:p>
      </dsp:txBody>
      <dsp:txXfrm>
        <a:off x="815344" y="3531285"/>
        <a:ext cx="9700255" cy="705925"/>
      </dsp:txXfrm>
    </dsp:sp>
    <dsp:sp modelId="{34A36381-E5DE-4ED2-8574-09B61C518BCA}">
      <dsp:nvSpPr>
        <dsp:cNvPr id="0" name=""/>
        <dsp:cNvSpPr/>
      </dsp:nvSpPr>
      <dsp:spPr>
        <a:xfrm>
          <a:off x="0" y="4413692"/>
          <a:ext cx="10515600" cy="705925"/>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236673C1-3FB9-40E5-88D2-E59E4724F53B}">
      <dsp:nvSpPr>
        <dsp:cNvPr id="0" name=""/>
        <dsp:cNvSpPr/>
      </dsp:nvSpPr>
      <dsp:spPr>
        <a:xfrm>
          <a:off x="213542" y="4572525"/>
          <a:ext cx="388259" cy="388259"/>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7B7B1A-E13B-4F8B-BBD5-DE5C11267C3B}">
      <dsp:nvSpPr>
        <dsp:cNvPr id="0" name=""/>
        <dsp:cNvSpPr/>
      </dsp:nvSpPr>
      <dsp:spPr>
        <a:xfrm>
          <a:off x="815344" y="4413692"/>
          <a:ext cx="9700255" cy="705925"/>
        </a:xfrm>
        <a:prstGeom prst="rect">
          <a:avLst/>
        </a:prstGeom>
        <a:solidFill>
          <a:schemeClr val="accent2">
            <a:lumMod val="40000"/>
            <a:lumOff val="60000"/>
          </a:schemeClr>
        </a:solidFill>
        <a:ln>
          <a:solidFill>
            <a:schemeClr val="accent1">
              <a:lumMod val="75000"/>
            </a:schemeClr>
          </a:solidFill>
        </a:ln>
        <a:effectLst/>
      </dsp:spPr>
      <dsp:style>
        <a:lnRef idx="0">
          <a:scrgbClr r="0" g="0" b="0"/>
        </a:lnRef>
        <a:fillRef idx="0">
          <a:scrgbClr r="0" g="0" b="0"/>
        </a:fillRef>
        <a:effectRef idx="0">
          <a:scrgbClr r="0" g="0" b="0"/>
        </a:effectRef>
        <a:fontRef idx="minor"/>
      </dsp:style>
      <dsp:txBody>
        <a:bodyPr spcFirstLastPara="0" vert="horz" wrap="square" lIns="74710" tIns="74710" rIns="74710" bIns="74710" numCol="1" spcCol="1270" anchor="ctr" anchorCtr="0">
          <a:noAutofit/>
        </a:bodyPr>
        <a:lstStyle/>
        <a:p>
          <a:pPr marL="0" lvl="0" indent="0" algn="l" defTabSz="711200">
            <a:lnSpc>
              <a:spcPct val="100000"/>
            </a:lnSpc>
            <a:spcBef>
              <a:spcPct val="0"/>
            </a:spcBef>
            <a:spcAft>
              <a:spcPct val="35000"/>
            </a:spcAft>
            <a:buNone/>
          </a:pPr>
          <a:r>
            <a:rPr lang="en-US" sz="1600" b="1" kern="1200" cap="none" spc="-50" baseline="0">
              <a:ln w="3175"/>
              <a:solidFill>
                <a:schemeClr val="bg1"/>
              </a:solidFill>
              <a:effectLst/>
              <a:latin typeface="Segoe UI Semibold"/>
              <a:ea typeface="+mn-ea"/>
              <a:cs typeface="Segoe UI"/>
            </a:rPr>
            <a:t>Employee Signals Thriving</a:t>
          </a:r>
          <a:r>
            <a:rPr lang="en-US" sz="1600" b="0" kern="1200" cap="none" spc="-50" baseline="0">
              <a:ln w="3175"/>
              <a:solidFill>
                <a:schemeClr val="bg1"/>
              </a:solidFill>
              <a:effectLst/>
              <a:latin typeface="Segoe UI Semibold"/>
              <a:ea typeface="+mn-ea"/>
              <a:cs typeface="Segoe UI"/>
            </a:rPr>
            <a:t> </a:t>
          </a:r>
          <a:r>
            <a:rPr lang="en-US" sz="1600" b="0" kern="1200" cap="none" spc="-50" baseline="0">
              <a:ln w="3175"/>
              <a:solidFill>
                <a:schemeClr val="bg1"/>
              </a:solidFill>
              <a:effectLst/>
              <a:latin typeface="+mj-lt"/>
              <a:ea typeface="+mn-ea"/>
              <a:cs typeface="Segoe UI"/>
            </a:rPr>
            <a:t>- </a:t>
          </a:r>
          <a:r>
            <a:rPr lang="en-US" sz="1600" kern="1200">
              <a:solidFill>
                <a:schemeClr val="bg1"/>
              </a:solidFill>
            </a:rPr>
            <a:t>The Thriving measure averages three items—Empowerment, Energy, Meaning.</a:t>
          </a:r>
          <a:br>
            <a:rPr lang="en-US" sz="1600" kern="1200">
              <a:solidFill>
                <a:schemeClr val="bg1"/>
              </a:solidFill>
            </a:rPr>
          </a:br>
          <a:endParaRPr lang="en-US" sz="1600" kern="1200">
            <a:solidFill>
              <a:schemeClr val="bg1"/>
            </a:solidFill>
          </a:endParaRPr>
        </a:p>
      </dsp:txBody>
      <dsp:txXfrm>
        <a:off x="815344" y="4413692"/>
        <a:ext cx="9700255" cy="705925"/>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3/11/2025 6:44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4"/>
    </inkml:context>
    <inkml:brush xml:id="br0">
      <inkml:brushProperty name="width" value="0.05" units="cm"/>
      <inkml:brushProperty name="height" value="0.05" units="cm"/>
    </inkml:brush>
  </inkml:definitions>
  <inkml:trace contextRef="#ctx0" brushRef="#br0">115 1 9156 0 0,'0'0'-48'0'0,"-36"11"-16"0"0,-7 22-528 0 0,7-33-2113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5"/>
    </inkml:context>
    <inkml:brush xml:id="br0">
      <inkml:brushProperty name="width" value="0.05" units="cm"/>
      <inkml:brushProperty name="height" value="0.05" units="cm"/>
    </inkml:brush>
  </inkml:definitions>
  <inkml:trace contextRef="#ctx0" brushRef="#br0">12 219 11301 0 0,'-12'0'881'0'0,"12"-32"-465"0"0,0-23-384 0 0,0 0-32 0 0,24 12-1697 0 0,-12 10-2721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6"/>
    </inkml:context>
    <inkml:brush xml:id="br0">
      <inkml:brushProperty name="width" value="0.05" units="cm"/>
      <inkml:brushProperty name="height" value="0.05" units="cm"/>
    </inkml:brush>
  </inkml:definitions>
  <inkml:trace contextRef="#ctx0" brushRef="#br0">18 0 11733 0 0,'-12'0'2770'0'0,"12"33"-6228"0"0,-6 33-2849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3/11/2025 6:44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github.com/en/rest/actions/secrets"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codeql.github.com/codeql-query-help/csharp/cs-sensitive-data-transmission/"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27892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It’s worth calling out that it’s important not to focus on traditional trailing metrics…</a:t>
            </a:r>
          </a:p>
          <a:p>
            <a:endParaRPr lang="en-US"/>
          </a:p>
          <a:p>
            <a:r>
              <a:rPr lang="en-US"/>
              <a: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3/11/2025 6:44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759731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A4DBA-6D4A-349D-B5BA-979E9B8DD3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D91714-3D08-0642-5AE8-3640885171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5F0B06-B812-0CAD-410A-6327D9CFB788}"/>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When measuring and quantifying outcomes, focus on the most critical and impactful key performance indicators (KPI)</a:t>
            </a:r>
          </a:p>
          <a:p>
            <a:endParaRPr lang="en-US"/>
          </a:p>
        </p:txBody>
      </p:sp>
      <p:sp>
        <p:nvSpPr>
          <p:cNvPr id="4" name="Header Placeholder 3">
            <a:extLst>
              <a:ext uri="{FF2B5EF4-FFF2-40B4-BE49-F238E27FC236}">
                <a16:creationId xmlns:a16="http://schemas.microsoft.com/office/drawing/2014/main" id="{9142A442-F6FB-CB29-5B2E-166AF6BD8B0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471E3451-90BC-88AA-4DA7-3BD1A4C506D1}"/>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A786E5A-A685-F1E8-533B-19497AA3083C}"/>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3/11/2025 6:44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0FAEA11-41EF-A8E2-59C5-C57B69A1E79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8295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7C18B-0920-D138-4CA8-5332DF4FEE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191E9C-1AF0-144E-17FE-FB2DBF623D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A5CE95-C54A-69C4-CCE0-3F3F6329F2F0}"/>
              </a:ext>
            </a:extLst>
          </p:cNvPr>
          <p:cNvSpPr>
            <a:spLocks noGrp="1"/>
          </p:cNvSpPr>
          <p:nvPr>
            <p:ph type="body" idx="1"/>
          </p:nvPr>
        </p:nvSpPr>
        <p:spPr/>
        <p:txBody>
          <a:bodyPr/>
          <a:lstStyle/>
          <a:p>
            <a:r>
              <a:rPr lang="en-US" b="0" kern="1200" cap="none" spc="-50" baseline="0">
                <a:ln w="3175">
                  <a:noFill/>
                </a:ln>
                <a:effectLst/>
                <a:latin typeface="+mj-lt"/>
                <a:ea typeface="+mn-ea"/>
                <a:cs typeface="Segoe UI" pitchFamily="34" charset="0"/>
              </a:rPr>
              <a:t>We’ve found a correlation between our operational efficiency as well as developer productivity with we call engineering thrive…</a:t>
            </a:r>
          </a:p>
          <a:p>
            <a:endParaRPr lang="en-US" b="1" kern="1200" cap="none" spc="-50" baseline="0">
              <a:ln w="3175">
                <a:noFill/>
              </a:ln>
              <a:effectLst/>
              <a:latin typeface="+mj-lt"/>
              <a:ea typeface="+mn-ea"/>
              <a:cs typeface="Segoe UI" pitchFamily="34" charset="0"/>
            </a:endParaRPr>
          </a:p>
          <a:p>
            <a:endParaRPr lang="en-US" b="1" kern="1200" cap="none" spc="-50" baseline="0">
              <a:ln w="3175">
                <a:noFill/>
              </a:ln>
              <a:effectLst/>
              <a:latin typeface="+mj-lt"/>
              <a:ea typeface="+mn-ea"/>
              <a:cs typeface="Segoe UI" pitchFamily="34" charset="0"/>
            </a:endParaRPr>
          </a:p>
          <a:p>
            <a:r>
              <a:rPr lang="en-US" b="1" kern="1200" cap="none" spc="-50" baseline="0">
                <a:ln w="3175">
                  <a:noFill/>
                </a:ln>
                <a:effectLst/>
                <a:latin typeface="+mj-lt"/>
                <a:ea typeface="+mn-ea"/>
                <a:cs typeface="Segoe UI" pitchFamily="34" charset="0"/>
              </a:rPr>
              <a:t>ES Satisfaction (NSAT)</a:t>
            </a: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What?</a:t>
            </a:r>
            <a:r>
              <a:rPr kumimoji="0" lang="en-US" sz="900" b="0" i="0" u="none" strike="noStrike" kern="1200" cap="none" spc="0" normalizeH="0" baseline="0" noProof="0">
                <a:ln>
                  <a:noFill/>
                </a:ln>
                <a:solidFill>
                  <a:srgbClr val="000000"/>
                </a:solidFill>
                <a:effectLst/>
                <a:uLnTx/>
                <a:uFillTx/>
                <a:latin typeface="Segoe UI"/>
                <a:ea typeface="+mn-ea"/>
                <a:cs typeface="+mn-cs"/>
              </a:rPr>
              <a:t> </a:t>
            </a:r>
            <a:r>
              <a:rPr kumimoji="0" lang="en-US" sz="900" b="0" i="0" u="none" strike="noStrike" kern="1200" cap="none" spc="0" normalizeH="0" baseline="0" noProof="0">
                <a:ln>
                  <a:noFill/>
                </a:ln>
                <a:solidFill>
                  <a:srgbClr val="737373"/>
                </a:solidFill>
                <a:effectLst/>
                <a:uLnTx/>
                <a:uFillTx/>
                <a:latin typeface="Segoe UI"/>
                <a:ea typeface="+mn-ea"/>
                <a:cs typeface="+mn-cs"/>
              </a:rPr>
              <a:t>A measure of satisfaction developers have with, “</a:t>
            </a:r>
            <a:r>
              <a:rPr kumimoji="0" lang="en-US" sz="900" b="0" i="1" u="none" strike="noStrike" kern="1200" cap="none" spc="0" normalizeH="0" baseline="0" noProof="0">
                <a:ln>
                  <a:noFill/>
                </a:ln>
                <a:solidFill>
                  <a:srgbClr val="737373"/>
                </a:solidFill>
                <a:effectLst/>
                <a:uLnTx/>
                <a:uFillTx/>
                <a:latin typeface="Segoe UI"/>
                <a:ea typeface="+mn-ea"/>
                <a:cs typeface="+mn-cs"/>
              </a:rPr>
              <a:t>The engineering system you use at Microsoft</a:t>
            </a:r>
            <a:r>
              <a:rPr kumimoji="0" lang="en-US" sz="900" b="0" i="0" u="none" strike="noStrike" kern="1200" cap="none" spc="0" normalizeH="0" baseline="0" noProof="0">
                <a:ln>
                  <a:noFill/>
                </a:ln>
                <a:solidFill>
                  <a:srgbClr val="737373"/>
                </a:solidFill>
                <a:effectLst/>
                <a:uLnTx/>
                <a:uFillTx/>
                <a:latin typeface="Segoe UI"/>
                <a:ea typeface="+mn-ea"/>
                <a:cs typeface="+mn-cs"/>
              </a:rPr>
              <a:t>”</a:t>
            </a:r>
          </a:p>
          <a:p>
            <a:pPr marL="0" marR="0" lvl="0" indent="0" algn="l" defTabSz="932742"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243A5E"/>
                </a:solidFill>
                <a:effectLst/>
                <a:uLnTx/>
                <a:uFillTx/>
                <a:latin typeface="Segoe UI"/>
                <a:ea typeface="+mn-ea"/>
                <a:cs typeface="+mn-cs"/>
              </a:rPr>
              <a:t>Why?</a:t>
            </a:r>
            <a:r>
              <a:rPr kumimoji="0" lang="en-US" sz="2200" b="0" i="0" u="none" strike="noStrike" kern="1200" cap="none" spc="0" normalizeH="0" baseline="0" noProof="0">
                <a:ln>
                  <a:noFill/>
                </a:ln>
                <a:solidFill>
                  <a:srgbClr val="000000"/>
                </a:solidFill>
                <a:effectLst/>
                <a:uLnTx/>
                <a:uFillTx/>
                <a:latin typeface="Segoe UI"/>
                <a:ea typeface="+mn-ea"/>
                <a:cs typeface="+mn-cs"/>
              </a:rPr>
              <a:t> </a:t>
            </a:r>
            <a:r>
              <a:rPr kumimoji="0" lang="en-US" sz="2000" b="0" i="0" u="none" strike="noStrike" kern="1200" cap="none" spc="0" normalizeH="0" baseline="0" noProof="0">
                <a:ln>
                  <a:noFill/>
                </a:ln>
                <a:solidFill>
                  <a:srgbClr val="737373"/>
                </a:solidFill>
                <a:effectLst/>
                <a:uLnTx/>
                <a:uFillTx/>
                <a:latin typeface="Segoe UI"/>
                <a:ea typeface="+mn-ea"/>
                <a:cs typeface="+mn-cs"/>
              </a:rPr>
              <a:t>Recruitment and Retention:</a:t>
            </a:r>
          </a:p>
          <a:p>
            <a:pPr marL="685784" marR="0" lvl="2"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solidFill>
                  <a:srgbClr val="737373"/>
                </a:solidFill>
                <a:effectLst/>
                <a:uLnTx/>
                <a:uFillTx/>
                <a:latin typeface="Segoe UI"/>
                <a:ea typeface="+mn-ea"/>
                <a:cs typeface="+mn-cs"/>
              </a:rPr>
              <a:t>Research has shown that engineering system (ES) satisfaction has a meaningful impact on our ability to recruit and retain our engineers.</a:t>
            </a:r>
          </a:p>
          <a:p>
            <a:pPr marL="685784" marR="0" lvl="2"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solidFill>
                  <a:srgbClr val="737373"/>
                </a:solidFill>
                <a:effectLst/>
                <a:uLnTx/>
                <a:uFillTx/>
                <a:latin typeface="Segoe UI"/>
                <a:ea typeface="+mn-ea"/>
                <a:cs typeface="+mn-cs"/>
              </a:rPr>
              <a:t>Developers who are dissatisfied with their ES are more than 2x as likely to leave Microsoft within a year than those who are satisfied.</a:t>
            </a:r>
          </a:p>
          <a:p>
            <a:pPr marL="0" marR="0" lvl="0" indent="0" algn="l" defTabSz="932742" rtl="0" eaLnBrk="1" fontAlgn="auto" latinLnBrk="0" hangingPunct="1">
              <a:lnSpc>
                <a:spcPct val="9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737373"/>
                </a:solidFill>
                <a:effectLst/>
                <a:uLnTx/>
                <a:uFillTx/>
                <a:latin typeface="Segoe UI"/>
                <a:ea typeface="+mn-ea"/>
                <a:cs typeface="+mn-cs"/>
              </a:rPr>
              <a:t>          Customer Satisfaction:</a:t>
            </a:r>
          </a:p>
          <a:p>
            <a:pPr marL="685784" marR="0" lvl="2"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solidFill>
                  <a:srgbClr val="737373"/>
                </a:solidFill>
                <a:effectLst/>
                <a:uLnTx/>
                <a:uFillTx/>
                <a:latin typeface="Segoe UI"/>
                <a:ea typeface="+mn-ea"/>
                <a:cs typeface="+mn-cs"/>
              </a:rPr>
              <a:t>Like any product, the ES wants satisfied customers (internal engineers at Microsoft).</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srgbClr val="737373"/>
              </a:soli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3200" b="1" kern="1200" cap="none" spc="-50" baseline="0">
                <a:ln w="3175">
                  <a:noFill/>
                </a:ln>
                <a:effectLst/>
                <a:latin typeface="+mj-lt"/>
                <a:ea typeface="+mn-ea"/>
                <a:cs typeface="Segoe UI" pitchFamily="34" charset="0"/>
              </a:rPr>
              <a:t>Time To First Pull</a:t>
            </a:r>
            <a:r>
              <a:rPr lang="en-US" sz="3200" b="1" kern="1200" cap="none" spc="-50">
                <a:ln w="3175">
                  <a:noFill/>
                </a:ln>
                <a:effectLst/>
                <a:latin typeface="+mj-lt"/>
                <a:ea typeface="+mn-ea"/>
                <a:cs typeface="Segoe UI" pitchFamily="34" charset="0"/>
              </a:rPr>
              <a:t> Request</a:t>
            </a:r>
            <a:endParaRPr kumimoji="0" lang="en-US" sz="900" b="1" i="0" u="none" strike="noStrike" kern="1200" cap="none" spc="0" normalizeH="0" baseline="0" noProof="0">
              <a:ln>
                <a:noFill/>
              </a:ln>
              <a:solidFill>
                <a:srgbClr val="737373"/>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43A5E"/>
                </a:solidFill>
                <a:effectLst/>
                <a:uLnTx/>
                <a:uFillTx/>
                <a:latin typeface="Segoe UI"/>
                <a:ea typeface="+mn-ea"/>
                <a:cs typeface="+mn-cs"/>
              </a:rPr>
              <a:t>What?</a:t>
            </a:r>
            <a:r>
              <a:rPr kumimoji="0" lang="en-US" sz="1000" b="0" i="0" u="none" strike="noStrike" kern="1200" cap="none" spc="0" normalizeH="0" baseline="0" noProof="0">
                <a:ln>
                  <a:noFill/>
                </a:ln>
                <a:solidFill>
                  <a:srgbClr val="000000"/>
                </a:solidFill>
                <a:effectLst/>
                <a:uLnTx/>
                <a:uFillTx/>
                <a:latin typeface="Segoe UI"/>
                <a:ea typeface="+mn-ea"/>
                <a:cs typeface="+mn-cs"/>
              </a:rPr>
              <a:t> </a:t>
            </a:r>
            <a:r>
              <a:rPr kumimoji="0" lang="en-US" sz="900" b="0" i="0" u="none" strike="noStrike" kern="1200" cap="none" spc="0" normalizeH="0" baseline="0" noProof="0">
                <a:ln>
                  <a:noFill/>
                </a:ln>
                <a:solidFill>
                  <a:srgbClr val="737373"/>
                </a:solidFill>
                <a:effectLst/>
                <a:uLnTx/>
                <a:uFillTx/>
                <a:latin typeface="Segoe UI"/>
                <a:ea typeface="+mn-ea"/>
                <a:cs typeface="+mn-cs"/>
              </a:rPr>
              <a:t>The time between when a new hire starts Microsoft and when they complete their first Pull Request.</a:t>
            </a:r>
          </a:p>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000" b="0" i="0" u="none" strike="noStrike" kern="1200" cap="none" spc="0" normalizeH="0" baseline="0" noProof="0">
                <a:ln>
                  <a:noFill/>
                </a:ln>
                <a:solidFill>
                  <a:srgbClr val="243A5E"/>
                </a:solidFill>
                <a:effectLst/>
                <a:uLnTx/>
                <a:uFillTx/>
                <a:latin typeface="Segoe UI"/>
                <a:ea typeface="+mn-ea"/>
                <a:cs typeface="+mn-cs"/>
              </a:rPr>
              <a:t>Why?</a:t>
            </a:r>
            <a:r>
              <a:rPr kumimoji="0" lang="en-US" sz="1000" b="0" i="0" u="none" strike="noStrike" kern="1200" cap="none" spc="0" normalizeH="0" baseline="0" noProof="0">
                <a:ln>
                  <a:noFill/>
                </a:ln>
                <a:solidFill>
                  <a:srgbClr val="000000"/>
                </a:solidFill>
                <a:effectLst/>
                <a:uLnTx/>
                <a:uFillTx/>
                <a:latin typeface="Segoe UI"/>
                <a:ea typeface="+mn-ea"/>
                <a:cs typeface="+mn-cs"/>
              </a:rPr>
              <a:t> </a:t>
            </a:r>
            <a:r>
              <a:rPr kumimoji="0" lang="en-US" sz="900" b="0" i="0" u="none" strike="noStrike" kern="1200" cap="none" spc="0" normalizeH="0" baseline="0" noProof="0">
                <a:ln>
                  <a:noFill/>
                </a:ln>
                <a:solidFill>
                  <a:srgbClr val="737373"/>
                </a:solidFill>
                <a:effectLst/>
                <a:uLnTx/>
                <a:uFillTx/>
                <a:latin typeface="Segoe UI"/>
                <a:ea typeface="+mn-ea"/>
                <a:cs typeface="+mn-cs"/>
              </a:rPr>
              <a:t>New hires on teams with a faster time to first PR onboard </a:t>
            </a:r>
            <a:r>
              <a:rPr kumimoji="0" lang="en-US" sz="900" b="1" i="0" u="none" strike="noStrike" kern="1200" cap="none" spc="0" normalizeH="0" baseline="0" noProof="0">
                <a:ln>
                  <a:noFill/>
                </a:ln>
                <a:solidFill>
                  <a:srgbClr val="737373"/>
                </a:solidFill>
                <a:effectLst/>
                <a:uLnTx/>
                <a:uFillTx/>
                <a:latin typeface="Segoe UI"/>
                <a:ea typeface="+mn-ea"/>
                <a:cs typeface="+mn-cs"/>
              </a:rPr>
              <a:t>17%</a:t>
            </a:r>
            <a:r>
              <a:rPr kumimoji="0" lang="en-US" sz="900" b="0" i="0" u="none" strike="noStrike" kern="1200" cap="none" spc="0" normalizeH="0" baseline="0" noProof="0">
                <a:ln>
                  <a:noFill/>
                </a:ln>
                <a:solidFill>
                  <a:srgbClr val="737373"/>
                </a:solidFill>
                <a:effectLst/>
                <a:uLnTx/>
                <a:uFillTx/>
                <a:latin typeface="Segoe UI"/>
                <a:ea typeface="+mn-ea"/>
                <a:cs typeface="+mn-cs"/>
              </a:rPr>
              <a:t> faster and have </a:t>
            </a:r>
            <a:r>
              <a:rPr kumimoji="0" lang="en-US" sz="900" b="1" i="0" u="none" strike="noStrike" kern="1200" cap="none" spc="0" normalizeH="0" baseline="0" noProof="0">
                <a:ln>
                  <a:noFill/>
                </a:ln>
                <a:solidFill>
                  <a:srgbClr val="737373"/>
                </a:solidFill>
                <a:effectLst/>
                <a:uLnTx/>
                <a:uFillTx/>
                <a:latin typeface="Segoe UI"/>
                <a:ea typeface="+mn-ea"/>
                <a:cs typeface="+mn-cs"/>
              </a:rPr>
              <a:t>15%</a:t>
            </a:r>
            <a:r>
              <a:rPr kumimoji="0" lang="en-US" sz="900" b="0" i="0" u="none" strike="noStrike" kern="1200" cap="none" spc="0" normalizeH="0" baseline="0" noProof="0">
                <a:ln>
                  <a:noFill/>
                </a:ln>
                <a:solidFill>
                  <a:srgbClr val="737373"/>
                </a:solidFill>
                <a:effectLst/>
                <a:uLnTx/>
                <a:uFillTx/>
                <a:latin typeface="Segoe UI"/>
                <a:ea typeface="+mn-ea"/>
                <a:cs typeface="+mn-cs"/>
              </a:rPr>
              <a:t> longer retention. </a:t>
            </a:r>
            <a:r>
              <a:rPr lang="en-US" sz="3200"/>
              <a:t>A fast first PR acts like a flywheel… </a:t>
            </a: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rPr>
              <a:t>New Hire developers who complete their first PR within 14 days have </a:t>
            </a:r>
            <a:r>
              <a:rPr kumimoji="0" lang="en-US" sz="900" b="1" i="0" u="none" strike="noStrike" kern="1200" cap="none" spc="0" normalizeH="0" baseline="0" noProof="0">
                <a:ln>
                  <a:noFill/>
                </a:ln>
                <a:solidFill>
                  <a:prstClr val="black"/>
                </a:solidFill>
                <a:effectLst/>
                <a:uLnTx/>
                <a:uFillTx/>
                <a:latin typeface="Calibri" panose="020F0502020204030204"/>
                <a:ea typeface="+mn-ea"/>
                <a:cs typeface="+mn-cs"/>
              </a:rPr>
              <a:t>66%</a:t>
            </a: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rPr>
              <a:t> higher PR throughput during their first 12 months.</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srgbClr val="737373"/>
              </a:solidFill>
              <a:effectLst/>
              <a:uLnTx/>
              <a:uFillTx/>
              <a:latin typeface="Segoe UI"/>
              <a:ea typeface="+mn-ea"/>
              <a:cs typeface="+mn-cs"/>
            </a:endParaRPr>
          </a:p>
          <a:p>
            <a:r>
              <a:rPr lang="en-US" b="1" kern="1200" cap="none" spc="-50" baseline="0">
                <a:ln w="3175">
                  <a:noFill/>
                </a:ln>
                <a:effectLst/>
                <a:latin typeface="+mj-lt"/>
                <a:ea typeface="+mn-ea"/>
                <a:cs typeface="Segoe UI" pitchFamily="34" charset="0"/>
              </a:rPr>
              <a:t>Code Review Dwell Time</a:t>
            </a:r>
          </a:p>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What?</a:t>
            </a:r>
            <a:r>
              <a:rPr kumimoji="0" lang="en-US" sz="900" b="0" i="0" u="none" strike="noStrike" kern="1200" cap="none" spc="0" normalizeH="0" baseline="0" noProof="0">
                <a:ln>
                  <a:noFill/>
                </a:ln>
                <a:solidFill>
                  <a:srgbClr val="000000"/>
                </a:solidFill>
                <a:effectLst/>
                <a:uLnTx/>
                <a:uFillTx/>
                <a:latin typeface="Segoe UI"/>
                <a:ea typeface="+mn-ea"/>
                <a:cs typeface="+mn-cs"/>
              </a:rPr>
              <a:t> </a:t>
            </a:r>
            <a:r>
              <a:rPr kumimoji="0" lang="en-US" sz="900" b="0" i="0" u="none" strike="noStrike" kern="1200" cap="none" spc="0" normalizeH="0" baseline="0" noProof="0">
                <a:ln>
                  <a:noFill/>
                </a:ln>
                <a:solidFill>
                  <a:srgbClr val="737373"/>
                </a:solidFill>
                <a:effectLst/>
                <a:uLnTx/>
                <a:uFillTx/>
                <a:latin typeface="Segoe UI"/>
                <a:ea typeface="+mn-ea"/>
                <a:cs typeface="+mn-cs"/>
              </a:rPr>
              <a:t>The delta between when a PR is created, and the when the first human acts on the code review</a:t>
            </a:r>
          </a:p>
          <a:p>
            <a:pPr marL="0" marR="0" lvl="1" indent="0" algn="l" defTabSz="932742" rtl="0" eaLnBrk="1" fontAlgn="auto" latinLnBrk="0" hangingPunct="1">
              <a:lnSpc>
                <a:spcPct val="100000"/>
              </a:lnSpc>
              <a:spcBef>
                <a:spcPct val="20000"/>
              </a:spcBef>
              <a:spcAft>
                <a:spcPts val="0"/>
              </a:spcAft>
              <a:buClrTx/>
              <a:buSzPct val="90000"/>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Why?</a:t>
            </a:r>
            <a:r>
              <a:rPr kumimoji="0" lang="en-US" sz="900" b="0" i="0" u="none" strike="noStrike" kern="1200" cap="none" spc="0" normalizeH="0" baseline="0" noProof="0">
                <a:ln>
                  <a:noFill/>
                </a:ln>
                <a:solidFill>
                  <a:srgbClr val="000000"/>
                </a:solidFill>
                <a:effectLst/>
                <a:uLnTx/>
                <a:uFillTx/>
                <a:latin typeface="Segoe UI"/>
                <a:ea typeface="+mn-ea"/>
                <a:cs typeface="+mn-cs"/>
              </a:rPr>
              <a:t> </a:t>
            </a:r>
            <a:r>
              <a:rPr kumimoji="0" lang="en-US" sz="900" b="0" i="0" u="none" strike="noStrike" kern="1200" cap="none" spc="0" normalizeH="0" baseline="0" noProof="0">
                <a:ln>
                  <a:noFill/>
                </a:ln>
                <a:solidFill>
                  <a:srgbClr val="737373"/>
                </a:solidFill>
                <a:effectLst/>
                <a:uLnTx/>
                <a:uFillTx/>
                <a:latin typeface="Segoe UI"/>
                <a:ea typeface="+mn-ea"/>
                <a:cs typeface="+mn-cs"/>
              </a:rPr>
              <a:t>Developers who report fast code-review turnaround times feel 20% more innovative than those with slow turnaround times.​</a:t>
            </a:r>
          </a:p>
          <a:p>
            <a:endParaRPr lang="en-US"/>
          </a:p>
          <a:p>
            <a:r>
              <a:rPr lang="en-US" b="1" kern="1200" cap="none" spc="-50" baseline="0">
                <a:ln w="3175">
                  <a:noFill/>
                </a:ln>
                <a:effectLst/>
                <a:latin typeface="+mj-lt"/>
                <a:ea typeface="+mn-ea"/>
                <a:cs typeface="Segoe UI" pitchFamily="34" charset="0"/>
              </a:rPr>
              <a:t>Pull Request Completion Time</a:t>
            </a:r>
          </a:p>
          <a:p>
            <a:pPr marL="0" marR="0" lvl="0" indent="0" algn="l" defTabSz="932742" rtl="0" eaLnBrk="1" fontAlgn="auto" latinLnBrk="0" hangingPunct="1">
              <a:lnSpc>
                <a:spcPct val="100000"/>
              </a:lnSpc>
              <a:spcBef>
                <a:spcPts val="1224"/>
              </a:spcBef>
              <a:spcAft>
                <a:spcPts val="0"/>
              </a:spcAft>
              <a:buClr>
                <a:srgbClr val="000000"/>
              </a:buClr>
              <a:buSzPct val="90000"/>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What?</a:t>
            </a:r>
            <a:r>
              <a:rPr kumimoji="0" lang="en-US" sz="900" b="0" i="0" u="none" strike="noStrike" kern="1200" cap="none" spc="0" normalizeH="0" baseline="0" noProof="0">
                <a:ln>
                  <a:noFill/>
                </a:ln>
                <a:solidFill>
                  <a:srgbClr val="000000"/>
                </a:solidFill>
                <a:effectLst/>
                <a:uLnTx/>
                <a:uFillTx/>
                <a:latin typeface="Segoe UI"/>
                <a:ea typeface="+mn-ea"/>
                <a:cs typeface="+mn-cs"/>
              </a:rPr>
              <a:t> </a:t>
            </a:r>
            <a:r>
              <a:rPr kumimoji="0" lang="en-US" sz="900" b="0" i="0" u="none" strike="noStrike" kern="1200" cap="none" spc="0" normalizeH="0" baseline="0" noProof="0">
                <a:ln>
                  <a:noFill/>
                </a:ln>
                <a:solidFill>
                  <a:srgbClr val="737373"/>
                </a:solidFill>
                <a:effectLst/>
                <a:uLnTx/>
                <a:uFillTx/>
                <a:latin typeface="Segoe UI"/>
                <a:ea typeface="+mn-ea"/>
                <a:cs typeface="+mn-cs"/>
              </a:rPr>
              <a:t>The delta between when a Pull Request is created and when it is successfully closed</a:t>
            </a:r>
          </a:p>
          <a:p>
            <a:pPr marL="0" marR="0" lvl="0" indent="0" algn="l" defTabSz="932742" rtl="0" eaLnBrk="1" fontAlgn="auto" latinLnBrk="0" hangingPunct="1">
              <a:lnSpc>
                <a:spcPct val="90000"/>
              </a:lnSpc>
              <a:spcBef>
                <a:spcPts val="1224"/>
              </a:spcBef>
              <a:spcAft>
                <a:spcPts val="0"/>
              </a:spcAft>
              <a:buClr>
                <a:srgbClr val="000000"/>
              </a:buClr>
              <a:buSzPct val="90000"/>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Why?</a:t>
            </a:r>
            <a:r>
              <a:rPr kumimoji="0" lang="en-US" sz="900" b="0" i="0" u="none" strike="noStrike" kern="1200" cap="none" spc="0" normalizeH="0" baseline="0" noProof="0">
                <a:ln>
                  <a:noFill/>
                </a:ln>
                <a:solidFill>
                  <a:srgbClr val="000000"/>
                </a:solidFill>
                <a:effectLst/>
                <a:uLnTx/>
                <a:uFillTx/>
                <a:latin typeface="Segoe UI"/>
                <a:ea typeface="+mn-ea"/>
                <a:cs typeface="+mn-cs"/>
              </a:rPr>
              <a:t> </a:t>
            </a:r>
            <a:r>
              <a:rPr kumimoji="0" lang="en-US" sz="900" b="0" i="0" u="none" strike="noStrike" kern="1200" cap="none" spc="0" normalizeH="0" baseline="0" noProof="0">
                <a:ln>
                  <a:noFill/>
                </a:ln>
                <a:solidFill>
                  <a:srgbClr val="737373"/>
                </a:solidFill>
                <a:effectLst/>
                <a:uLnTx/>
                <a:uFillTx/>
                <a:latin typeface="Segoe UI"/>
                <a:ea typeface="+mn-ea"/>
                <a:cs typeface="+mn-cs"/>
              </a:rPr>
              <a:t>Devs with a fast PR completion loop have 10% higher total change throughput than devs with slow loops.</a:t>
            </a:r>
          </a:p>
          <a:p>
            <a:pPr marL="0" marR="0" lvl="0" indent="0" algn="l" defTabSz="932742" rtl="0" eaLnBrk="1" fontAlgn="auto" latinLnBrk="0" hangingPunct="1">
              <a:lnSpc>
                <a:spcPct val="90000"/>
              </a:lnSpc>
              <a:spcBef>
                <a:spcPts val="1224"/>
              </a:spcBef>
              <a:spcAft>
                <a:spcPts val="0"/>
              </a:spcAft>
              <a:buClr>
                <a:srgbClr val="000000"/>
              </a:buClr>
              <a:buSzPct val="90000"/>
              <a:buFontTx/>
              <a:buNone/>
              <a:tabLst/>
              <a:defRPr/>
            </a:pPr>
            <a:endParaRPr kumimoji="0" lang="en-US" sz="900" b="0" i="0" u="none" strike="noStrike" kern="1200" cap="none" spc="0" normalizeH="0" baseline="0" noProof="0">
              <a:ln>
                <a:noFill/>
              </a:ln>
              <a:solidFill>
                <a:srgbClr val="737373"/>
              </a:solidFill>
              <a:effectLst/>
              <a:uLnTx/>
              <a:uFillTx/>
              <a:latin typeface="Segoe UI"/>
              <a:ea typeface="+mn-ea"/>
              <a:cs typeface="+mn-cs"/>
            </a:endParaRPr>
          </a:p>
          <a:p>
            <a:pPr marL="0" marR="0" lvl="0" indent="0" algn="l" defTabSz="932742" rtl="0" eaLnBrk="1" fontAlgn="auto" latinLnBrk="0" hangingPunct="1">
              <a:lnSpc>
                <a:spcPct val="90000"/>
              </a:lnSpc>
              <a:spcBef>
                <a:spcPts val="1224"/>
              </a:spcBef>
              <a:spcAft>
                <a:spcPts val="0"/>
              </a:spcAft>
              <a:buClr>
                <a:srgbClr val="000000"/>
              </a:buClr>
              <a:buSzPct val="90000"/>
              <a:buFontTx/>
              <a:buNone/>
              <a:tabLst/>
              <a:defRPr/>
            </a:pPr>
            <a:r>
              <a:rPr lang="en-US" sz="3200" b="1" kern="1200" cap="none" spc="-50" baseline="0">
                <a:ln w="3175">
                  <a:noFill/>
                </a:ln>
                <a:effectLst/>
                <a:latin typeface="+mj-lt"/>
                <a:ea typeface="+mn-ea"/>
                <a:cs typeface="Segoe UI" pitchFamily="34" charset="0"/>
              </a:rPr>
              <a:t>Uninterrupted Focus Time</a:t>
            </a:r>
            <a:endParaRPr kumimoji="0" lang="en-US" sz="900" b="1" i="0" u="none" strike="noStrike" kern="1200" cap="none" spc="0" normalizeH="0" baseline="0" noProof="0">
              <a:ln>
                <a:noFill/>
              </a:ln>
              <a:solidFill>
                <a:srgbClr val="737373"/>
              </a:solidFill>
              <a:effectLst/>
              <a:uLnTx/>
              <a:uFillTx/>
              <a:latin typeface="Segoe UI"/>
              <a:ea typeface="+mn-ea"/>
              <a:cs typeface="+mn-cs"/>
            </a:endParaRPr>
          </a:p>
          <a:p>
            <a:pPr marL="0" marR="0" lvl="0" indent="0" algn="l" defTabSz="932742" rtl="0" eaLnBrk="1" fontAlgn="auto" latinLnBrk="0" hangingPunct="1">
              <a:lnSpc>
                <a:spcPct val="90000"/>
              </a:lnSpc>
              <a:spcBef>
                <a:spcPts val="1224"/>
              </a:spcBef>
              <a:spcAft>
                <a:spcPts val="0"/>
              </a:spcAft>
              <a:buClr>
                <a:srgbClr val="000000"/>
              </a:buClr>
              <a:buSzPct val="90000"/>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What?</a:t>
            </a:r>
            <a:r>
              <a:rPr kumimoji="0" lang="en-US" sz="900" b="0" i="0" u="none" strike="noStrike" kern="1200" cap="none" spc="0" normalizeH="0" baseline="0" noProof="0">
                <a:ln>
                  <a:noFill/>
                </a:ln>
                <a:solidFill>
                  <a:srgbClr val="000000"/>
                </a:solidFill>
                <a:effectLst/>
                <a:uLnTx/>
                <a:uFillTx/>
                <a:latin typeface="Segoe UI"/>
                <a:ea typeface="+mn-ea"/>
                <a:cs typeface="+mn-cs"/>
              </a:rPr>
              <a:t> </a:t>
            </a:r>
            <a:r>
              <a:rPr kumimoji="0" lang="en-US" sz="900" b="0" i="0" u="none" strike="noStrike" kern="1200" cap="none" spc="0" normalizeH="0" baseline="0" noProof="0">
                <a:ln>
                  <a:noFill/>
                </a:ln>
                <a:solidFill>
                  <a:srgbClr val="737373"/>
                </a:solidFill>
                <a:effectLst/>
                <a:uLnTx/>
                <a:uFillTx/>
                <a:latin typeface="Segoe UI"/>
                <a:ea typeface="+mn-ea"/>
                <a:cs typeface="+mn-cs"/>
              </a:rPr>
              <a:t>The amount of uninterrupted time a developer has for deep thinking and creative problem solving.*</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Why?</a:t>
            </a:r>
            <a:r>
              <a:rPr kumimoji="0" lang="en-US" sz="900" b="0" i="0" u="none" strike="noStrike" kern="1200" cap="none" spc="0" normalizeH="0" baseline="0" noProof="0">
                <a:ln>
                  <a:noFill/>
                </a:ln>
                <a:solidFill>
                  <a:srgbClr val="000000"/>
                </a:solidFill>
                <a:effectLst/>
                <a:uLnTx/>
                <a:uFillTx/>
                <a:latin typeface="Segoe UI"/>
                <a:ea typeface="+mn-ea"/>
                <a:cs typeface="+mn-cs"/>
              </a:rPr>
              <a:t> </a:t>
            </a:r>
            <a:r>
              <a:rPr kumimoji="0" lang="en-US" sz="900" b="0" i="0" u="none" strike="noStrike" kern="1200" cap="none" spc="0" normalizeH="0" baseline="0" noProof="0">
                <a:ln>
                  <a:noFill/>
                </a:ln>
                <a:solidFill>
                  <a:srgbClr val="737373"/>
                </a:solidFill>
                <a:effectLst/>
                <a:uLnTx/>
                <a:uFillTx/>
                <a:latin typeface="Segoe UI"/>
                <a:ea typeface="+mn-ea"/>
                <a:cs typeface="+mn-cs"/>
              </a:rPr>
              <a:t>Developers who have a significant amount of time carved out for deep work feel 50% more productive than those lacking dedicated time. </a:t>
            </a:r>
            <a:r>
              <a:rPr kumimoji="0" lang="en-US" sz="900" b="0" i="0" u="none" strike="noStrike" kern="1200" cap="none" spc="0" normalizeH="0" baseline="0" noProof="0">
                <a:ln>
                  <a:noFill/>
                </a:ln>
                <a:solidFill>
                  <a:srgbClr val="333333"/>
                </a:solidFill>
                <a:effectLst/>
                <a:uLnTx/>
                <a:uFillTx/>
                <a:latin typeface="Segoe UI"/>
                <a:ea typeface="+mn-ea"/>
                <a:cs typeface="+mn-cs"/>
              </a:rPr>
              <a:t>Microsoft engineers who reported an improved ability to focus during remote work </a:t>
            </a:r>
            <a:r>
              <a:rPr kumimoji="0" lang="en-US" sz="900" b="0" i="0" u="none" strike="noStrike" kern="1200" cap="none" spc="0" normalizeH="0" baseline="0" noProof="0">
                <a:ln>
                  <a:noFill/>
                </a:ln>
                <a:solidFill>
                  <a:srgbClr val="000000"/>
                </a:solidFill>
                <a:effectLst/>
                <a:uLnTx/>
                <a:uFillTx/>
                <a:latin typeface="Segoe UI"/>
                <a:ea typeface="+mn-ea"/>
                <a:cs typeface="+mn-cs"/>
              </a:rPr>
              <a:t>were </a:t>
            </a:r>
            <a:r>
              <a:rPr kumimoji="0" lang="en-US" sz="900" b="1" i="0" u="none" strike="noStrike" kern="1200" cap="none" spc="0" normalizeH="0" baseline="0" noProof="0">
                <a:ln>
                  <a:noFill/>
                </a:ln>
                <a:solidFill>
                  <a:srgbClr val="000000"/>
                </a:solidFill>
                <a:effectLst/>
                <a:uLnTx/>
                <a:uFillTx/>
                <a:latin typeface="Segoe UI"/>
                <a:ea typeface="+mn-ea"/>
                <a:cs typeface="+mn-cs"/>
              </a:rPr>
              <a:t>2x</a:t>
            </a:r>
            <a:r>
              <a:rPr kumimoji="0" lang="en-US" sz="900" b="0" i="0" u="none" strike="noStrike" kern="1200" cap="none" spc="0" normalizeH="0" baseline="0" noProof="0">
                <a:ln>
                  <a:noFill/>
                </a:ln>
                <a:solidFill>
                  <a:srgbClr val="000000"/>
                </a:solidFill>
                <a:effectLst/>
                <a:uLnTx/>
                <a:uFillTx/>
                <a:latin typeface="Segoe UI"/>
                <a:ea typeface="+mn-ea"/>
                <a:cs typeface="+mn-cs"/>
              </a:rPr>
              <a:t> </a:t>
            </a:r>
            <a:r>
              <a:rPr kumimoji="0" lang="en-US" sz="900" b="0" i="0" u="none" strike="noStrike" kern="1200" cap="none" spc="0" normalizeH="0" baseline="0" noProof="0">
                <a:ln>
                  <a:noFill/>
                </a:ln>
                <a:solidFill>
                  <a:srgbClr val="333333"/>
                </a:solidFill>
                <a:effectLst/>
                <a:uLnTx/>
                <a:uFillTx/>
                <a:latin typeface="Segoe UI"/>
                <a:ea typeface="+mn-ea"/>
                <a:cs typeface="+mn-cs"/>
              </a:rPr>
              <a:t>as likely to report maintaining or improving their productivity. Developers do </a:t>
            </a:r>
            <a:r>
              <a:rPr kumimoji="0" lang="en-US" sz="900" b="1" i="0" u="none" strike="noStrike" kern="1200" cap="none" spc="0" normalizeH="0" baseline="0" noProof="0">
                <a:ln>
                  <a:noFill/>
                </a:ln>
                <a:solidFill>
                  <a:srgbClr val="000000"/>
                </a:solidFill>
                <a:effectLst/>
                <a:uLnTx/>
                <a:uFillTx/>
                <a:latin typeface="Segoe UI"/>
                <a:ea typeface="+mn-ea"/>
                <a:cs typeface="+mn-cs"/>
              </a:rPr>
              <a:t>78%</a:t>
            </a:r>
            <a:r>
              <a:rPr kumimoji="0" lang="en-US" sz="900" b="0" i="0" u="none" strike="noStrike" kern="1200" cap="none" spc="0" normalizeH="0" baseline="0" noProof="0">
                <a:ln>
                  <a:noFill/>
                </a:ln>
                <a:solidFill>
                  <a:srgbClr val="000000"/>
                </a:solidFill>
                <a:effectLst/>
                <a:uLnTx/>
                <a:uFillTx/>
                <a:latin typeface="Segoe UI"/>
                <a:ea typeface="+mn-ea"/>
                <a:cs typeface="+mn-cs"/>
              </a:rPr>
              <a:t> </a:t>
            </a:r>
            <a:r>
              <a:rPr kumimoji="0" lang="en-US" sz="900" b="0" i="0" u="none" strike="noStrike" kern="1200" cap="none" spc="0" normalizeH="0" baseline="0" noProof="0">
                <a:ln>
                  <a:noFill/>
                </a:ln>
                <a:solidFill>
                  <a:srgbClr val="333333"/>
                </a:solidFill>
                <a:effectLst/>
                <a:uLnTx/>
                <a:uFillTx/>
                <a:latin typeface="Segoe UI"/>
                <a:ea typeface="+mn-ea"/>
                <a:cs typeface="+mn-cs"/>
              </a:rPr>
              <a:t>more coding during formally scheduled “focus time” than during unscheduled blocks of time.</a:t>
            </a:r>
          </a:p>
          <a:p>
            <a:pPr marL="0" marR="0" lvl="0" indent="0" algn="l" defTabSz="932742" rtl="0" eaLnBrk="1" fontAlgn="auto" latinLnBrk="0" hangingPunct="1">
              <a:lnSpc>
                <a:spcPct val="90000"/>
              </a:lnSpc>
              <a:spcBef>
                <a:spcPts val="1224"/>
              </a:spcBef>
              <a:spcAft>
                <a:spcPts val="0"/>
              </a:spcAft>
              <a:buClr>
                <a:srgbClr val="000000"/>
              </a:buClr>
              <a:buSzPct val="90000"/>
              <a:buFontTx/>
              <a:buNone/>
              <a:tabLst/>
              <a:defRPr/>
            </a:pPr>
            <a:endParaRPr kumimoji="0" lang="en-US" sz="900" b="0" i="0" u="none" strike="noStrike" kern="1200" cap="none" spc="0" normalizeH="0" baseline="0" noProof="0">
              <a:ln>
                <a:noFill/>
              </a:ln>
              <a:solidFill>
                <a:srgbClr val="737373"/>
              </a:solidFill>
              <a:effectLst/>
              <a:uLnTx/>
              <a:uFillTx/>
              <a:latin typeface="Segoe UI"/>
              <a:ea typeface="+mn-ea"/>
              <a:cs typeface="+mn-cs"/>
            </a:endParaRPr>
          </a:p>
          <a:p>
            <a:pPr marL="0" marR="0" lvl="0" indent="0" algn="l" defTabSz="932742" rtl="0" eaLnBrk="1" fontAlgn="auto" latinLnBrk="0" hangingPunct="1">
              <a:lnSpc>
                <a:spcPct val="90000"/>
              </a:lnSpc>
              <a:spcBef>
                <a:spcPts val="1224"/>
              </a:spcBef>
              <a:spcAft>
                <a:spcPts val="0"/>
              </a:spcAft>
              <a:buClr>
                <a:srgbClr val="000000"/>
              </a:buClr>
              <a:buSzPct val="90000"/>
              <a:buFontTx/>
              <a:buNone/>
              <a:tabLst/>
              <a:defRPr/>
            </a:pPr>
            <a:endParaRPr kumimoji="0" lang="en-US" sz="900" b="0" i="0" u="none" strike="noStrike" kern="1200" cap="none" spc="0" normalizeH="0" baseline="0" noProof="0">
              <a:ln>
                <a:noFill/>
              </a:ln>
              <a:solidFill>
                <a:srgbClr val="737373"/>
              </a:solidFill>
              <a:effectLst/>
              <a:uLnTx/>
              <a:uFillTx/>
              <a:latin typeface="Segoe UI"/>
              <a:ea typeface="+mn-ea"/>
              <a:cs typeface="+mn-cs"/>
            </a:endParaRPr>
          </a:p>
        </p:txBody>
      </p:sp>
      <p:sp>
        <p:nvSpPr>
          <p:cNvPr id="4" name="Header Placeholder 3">
            <a:extLst>
              <a:ext uri="{FF2B5EF4-FFF2-40B4-BE49-F238E27FC236}">
                <a16:creationId xmlns:a16="http://schemas.microsoft.com/office/drawing/2014/main" id="{26D6989E-734F-5121-EFC1-09143C5DEA67}"/>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Variable Small" pitchFamily="2" charset="0"/>
              <a:ea typeface="+mn-ea"/>
              <a:cs typeface="+mn-cs"/>
            </a:endParaRPr>
          </a:p>
        </p:txBody>
      </p:sp>
      <p:sp>
        <p:nvSpPr>
          <p:cNvPr id="5" name="Footer Placeholder 4">
            <a:extLst>
              <a:ext uri="{FF2B5EF4-FFF2-40B4-BE49-F238E27FC236}">
                <a16:creationId xmlns:a16="http://schemas.microsoft.com/office/drawing/2014/main" id="{AEB3AF62-C3C9-8D30-CE32-DBFC45CFF4EA}"/>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Variable Small" pitchFamily="2"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1E3523C-4840-9EDF-2BF7-628B510E1628}"/>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Variable Small"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3/11/2025 6:44 AM</a:t>
            </a:fld>
            <a:endParaRPr kumimoji="0" lang="en-US" sz="1200" b="0" i="0" u="none" strike="noStrike" kern="1200" cap="none" spc="0" normalizeH="0" baseline="0" noProof="0">
              <a:ln>
                <a:noFill/>
              </a:ln>
              <a:solidFill>
                <a:prstClr val="black"/>
              </a:solidFill>
              <a:effectLst/>
              <a:uLnTx/>
              <a:uFillTx/>
              <a:latin typeface="Segoe UI Variable Small" pitchFamily="2" charset="0"/>
              <a:ea typeface="+mn-ea"/>
              <a:cs typeface="+mn-cs"/>
            </a:endParaRPr>
          </a:p>
        </p:txBody>
      </p:sp>
      <p:sp>
        <p:nvSpPr>
          <p:cNvPr id="7" name="Slide Number Placeholder 6">
            <a:extLst>
              <a:ext uri="{FF2B5EF4-FFF2-40B4-BE49-F238E27FC236}">
                <a16:creationId xmlns:a16="http://schemas.microsoft.com/office/drawing/2014/main" id="{122DE734-E70F-E36B-6145-888C21D02A9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Variable Small"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Variable Small" pitchFamily="2" charset="0"/>
              <a:ea typeface="+mn-ea"/>
              <a:cs typeface="+mn-cs"/>
            </a:endParaRPr>
          </a:p>
        </p:txBody>
      </p:sp>
    </p:spTree>
    <p:extLst>
      <p:ext uri="{BB962C8B-B14F-4D97-AF65-F5344CB8AC3E}">
        <p14:creationId xmlns:p14="http://schemas.microsoft.com/office/powerpoint/2010/main" val="37467425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F37F9-A407-36EB-F845-1A56514BB3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5A43CD-74C1-FA2B-E511-E8A3FB2D64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5D7514-EB6C-14E8-BAA1-8015F2995292}"/>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F721588A-CC25-A48E-9626-B3523826888E}"/>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42A8400-DDF2-240D-ABE7-23D1B1AA39E9}"/>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D66E503-1DE5-85EC-86E0-9C516B2CB6C2}"/>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3/11/2025 6:44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3BAB7908-279B-4230-BBE4-8362D2539636}"/>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2538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B2EE5-9C87-4885-B397-C2F4A51D0F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AE72A6-7C39-DC86-4E10-8DF6779C27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040D8E-7B8D-D5CE-6BDF-81B9FA7E82E6}"/>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i="0" u="none" strike="noStrike">
                <a:solidFill>
                  <a:srgbClr val="000000"/>
                </a:solidFill>
                <a:effectLst/>
              </a:rPr>
              <a:t>We believe this model can help organizations concentrate on developing the specific abilities and competencies they need to achieve their platform engineering goals.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u="none" strike="noStrike">
                <a:solidFill>
                  <a:srgbClr val="000000"/>
                </a:solidFill>
                <a:effectLst/>
              </a:rPr>
              <a:t>It provides the ability to reflect and assess where you are, gives you line of site to where you would like to be, and a mechanism to help prioritize your activities.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i="0" u="none" strike="noStrike">
              <a:solidFill>
                <a:srgbClr val="000000"/>
              </a:solidFill>
              <a:effectLst/>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u="none" strike="noStrike">
                <a:solidFill>
                  <a:srgbClr val="000000"/>
                </a:solidFill>
                <a:effectLst/>
              </a:rPr>
              <a:t>Key drivers and inflection points…</a:t>
            </a:r>
          </a:p>
          <a:p>
            <a:endParaRPr lang="en-US"/>
          </a:p>
        </p:txBody>
      </p:sp>
      <p:sp>
        <p:nvSpPr>
          <p:cNvPr id="4" name="Header Placeholder 3">
            <a:extLst>
              <a:ext uri="{FF2B5EF4-FFF2-40B4-BE49-F238E27FC236}">
                <a16:creationId xmlns:a16="http://schemas.microsoft.com/office/drawing/2014/main" id="{6C5EF653-071A-8269-102B-5402ED2DE05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E30AE6CA-ACB8-3954-6140-736874D27478}"/>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D66BEFB-9CE1-759F-6A47-418D5D4B0DDE}"/>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3/11/2025 6:44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62B091E-E91B-CB93-BB36-334EA4468EF0}"/>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91632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3/11/2025 6:44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13426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3/11/2025 6:44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2881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2004B-D4F5-83A5-54FD-B71D6BA95C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EE8FF5-24E1-43A5-CE00-3AEA078B29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D4B5AC-A5BF-32CD-2A6E-680DE99354FD}"/>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08EDAFA8-146F-B4F3-5F1C-4C148F13E5DC}"/>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B217CE0E-E19D-1846-9665-C168B90F3C06}"/>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7A60B03-1A18-0A77-8F31-FBEA09387CF5}"/>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3/11/2025 6:44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C298AF0-4B98-2089-11FB-5D969F736B73}"/>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6640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Aptos" panose="020B0004020202020204" pitchFamily="34" charset="0"/>
                <a:ea typeface="Aptos" panose="020B0004020202020204" pitchFamily="34" charset="0"/>
                <a:cs typeface="Times New Roman" panose="02020603050405020304" pitchFamily="18" charset="0"/>
              </a:rPr>
              <a:t>As you embark on your own </a:t>
            </a:r>
            <a:r>
              <a:rPr lang="en-US" sz="1800" b="1" i="1">
                <a:effectLst/>
                <a:latin typeface="Aptos" panose="020B0004020202020204" pitchFamily="34" charset="0"/>
                <a:ea typeface="Aptos" panose="020B0004020202020204" pitchFamily="34" charset="0"/>
                <a:cs typeface="Times New Roman" panose="02020603050405020304" pitchFamily="18" charset="0"/>
              </a:rPr>
              <a:t>platform engineering journey</a:t>
            </a:r>
            <a:r>
              <a:rPr lang="en-US" sz="1800">
                <a:effectLst/>
                <a:latin typeface="Aptos" panose="020B0004020202020204" pitchFamily="34" charset="0"/>
                <a:ea typeface="Aptos" panose="020B0004020202020204" pitchFamily="34" charset="0"/>
                <a:cs typeface="Times New Roman" panose="02020603050405020304" pitchFamily="18" charset="0"/>
              </a:rPr>
              <a:t>, you'll likely encounter </a:t>
            </a:r>
            <a:r>
              <a:rPr lang="en-US" sz="1800" b="1" i="1">
                <a:effectLst/>
                <a:latin typeface="Aptos" panose="020B0004020202020204" pitchFamily="34" charset="0"/>
                <a:ea typeface="Aptos" panose="020B0004020202020204" pitchFamily="34" charset="0"/>
                <a:cs typeface="Times New Roman" panose="02020603050405020304" pitchFamily="18" charset="0"/>
              </a:rPr>
              <a:t>three key motions</a:t>
            </a:r>
            <a:r>
              <a:rPr lang="en-US" sz="180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07000"/>
              </a:lnSpc>
              <a:spcBef>
                <a:spcPts val="0"/>
              </a:spcBef>
              <a:spcAft>
                <a:spcPts val="800"/>
              </a:spcAft>
            </a:pPr>
            <a:endParaRPr lang="en-US" sz="18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US" sz="1800">
                <a:effectLst/>
                <a:latin typeface="Aptos" panose="020B0004020202020204" pitchFamily="34" charset="0"/>
                <a:ea typeface="Aptos" panose="020B0004020202020204" pitchFamily="34" charset="0"/>
                <a:cs typeface="Times New Roman" panose="02020603050405020304" pitchFamily="18" charset="0"/>
              </a:rPr>
              <a:t>"</a:t>
            </a:r>
            <a:r>
              <a:rPr lang="en-US" sz="1800" b="1" i="1">
                <a:effectLst/>
                <a:latin typeface="Aptos" panose="020B0004020202020204" pitchFamily="34" charset="0"/>
                <a:ea typeface="Aptos" panose="020B0004020202020204" pitchFamily="34" charset="0"/>
                <a:cs typeface="Times New Roman" panose="02020603050405020304" pitchFamily="18" charset="0"/>
              </a:rPr>
              <a:t>Start Right</a:t>
            </a:r>
            <a:r>
              <a:rPr lang="en-US" sz="1800">
                <a:effectLst/>
                <a:latin typeface="Aptos" panose="020B0004020202020204" pitchFamily="34" charset="0"/>
                <a:ea typeface="Aptos" panose="020B0004020202020204" pitchFamily="34" charset="0"/>
                <a:cs typeface="Times New Roman" panose="02020603050405020304" pitchFamily="18" charset="0"/>
              </a:rPr>
              <a:t>" focuses on equipping your developers with </a:t>
            </a:r>
            <a:r>
              <a:rPr lang="en-US" sz="1800" b="1" i="1">
                <a:effectLst/>
                <a:latin typeface="Aptos" panose="020B0004020202020204" pitchFamily="34" charset="0"/>
                <a:ea typeface="Aptos" panose="020B0004020202020204" pitchFamily="34" charset="0"/>
                <a:cs typeface="Times New Roman" panose="02020603050405020304" pitchFamily="18" charset="0"/>
              </a:rPr>
              <a:t>self-service tools</a:t>
            </a:r>
            <a:r>
              <a:rPr lang="en-US" sz="1800">
                <a:effectLst/>
                <a:latin typeface="Aptos" panose="020B0004020202020204" pitchFamily="34" charset="0"/>
                <a:ea typeface="Aptos" panose="020B0004020202020204" pitchFamily="34" charset="0"/>
                <a:cs typeface="Times New Roman" panose="02020603050405020304" pitchFamily="18" charset="0"/>
              </a:rPr>
              <a:t>, enabling them to </a:t>
            </a:r>
            <a:r>
              <a:rPr lang="en-US" sz="1800" b="1" i="1">
                <a:effectLst/>
                <a:latin typeface="Aptos" panose="020B0004020202020204" pitchFamily="34" charset="0"/>
                <a:ea typeface="Aptos" panose="020B0004020202020204" pitchFamily="34" charset="0"/>
                <a:cs typeface="Times New Roman" panose="02020603050405020304" pitchFamily="18" charset="0"/>
              </a:rPr>
              <a:t>kickstart</a:t>
            </a:r>
            <a:r>
              <a:rPr lang="en-US" sz="1800">
                <a:effectLst/>
                <a:latin typeface="Aptos" panose="020B0004020202020204" pitchFamily="34" charset="0"/>
                <a:ea typeface="Aptos" panose="020B0004020202020204" pitchFamily="34" charset="0"/>
                <a:cs typeface="Times New Roman" panose="02020603050405020304" pitchFamily="18" charset="0"/>
              </a:rPr>
              <a:t> their projects </a:t>
            </a:r>
            <a:r>
              <a:rPr lang="en-US" sz="1800" b="1" i="1">
                <a:effectLst/>
                <a:latin typeface="Aptos" panose="020B0004020202020204" pitchFamily="34" charset="0"/>
                <a:ea typeface="Aptos" panose="020B0004020202020204" pitchFamily="34" charset="0"/>
                <a:cs typeface="Times New Roman" panose="02020603050405020304" pitchFamily="18" charset="0"/>
              </a:rPr>
              <a:t>quickly</a:t>
            </a:r>
            <a:r>
              <a:rPr lang="en-US" sz="1800">
                <a:effectLst/>
                <a:latin typeface="Aptos" panose="020B0004020202020204" pitchFamily="34" charset="0"/>
                <a:ea typeface="Aptos" panose="020B0004020202020204" pitchFamily="34" charset="0"/>
                <a:cs typeface="Times New Roman" panose="02020603050405020304" pitchFamily="18" charset="0"/>
              </a:rPr>
              <a:t> while </a:t>
            </a:r>
            <a:r>
              <a:rPr lang="en-US" sz="1800" b="1" i="1">
                <a:effectLst/>
                <a:latin typeface="Aptos" panose="020B0004020202020204" pitchFamily="34" charset="0"/>
                <a:ea typeface="Aptos" panose="020B0004020202020204" pitchFamily="34" charset="0"/>
                <a:cs typeface="Times New Roman" panose="02020603050405020304" pitchFamily="18" charset="0"/>
              </a:rPr>
              <a:t>adhering</a:t>
            </a:r>
            <a:r>
              <a:rPr lang="en-US" sz="1800">
                <a:effectLst/>
                <a:latin typeface="Aptos" panose="020B0004020202020204" pitchFamily="34" charset="0"/>
                <a:ea typeface="Aptos" panose="020B0004020202020204" pitchFamily="34" charset="0"/>
                <a:cs typeface="Times New Roman" panose="02020603050405020304" pitchFamily="18" charset="0"/>
              </a:rPr>
              <a:t> to your company's </a:t>
            </a:r>
            <a:r>
              <a:rPr lang="en-US" sz="1800" b="1" i="1">
                <a:effectLst/>
                <a:latin typeface="Aptos" panose="020B0004020202020204" pitchFamily="34" charset="0"/>
                <a:ea typeface="Aptos" panose="020B0004020202020204" pitchFamily="34" charset="0"/>
                <a:cs typeface="Times New Roman" panose="02020603050405020304" pitchFamily="18" charset="0"/>
              </a:rPr>
              <a:t>best practices</a:t>
            </a:r>
            <a:r>
              <a:rPr lang="en-US" sz="1800">
                <a:effectLst/>
                <a:latin typeface="Aptos" panose="020B0004020202020204" pitchFamily="34" charset="0"/>
                <a:ea typeface="Aptos" panose="020B0004020202020204" pitchFamily="34" charset="0"/>
                <a:cs typeface="Times New Roman" panose="02020603050405020304" pitchFamily="18" charset="0"/>
              </a:rPr>
              <a:t> defined through </a:t>
            </a:r>
            <a:r>
              <a:rPr lang="en-US" sz="1800" b="1" i="1">
                <a:effectLst/>
                <a:latin typeface="Aptos" panose="020B0004020202020204" pitchFamily="34" charset="0"/>
                <a:ea typeface="Aptos" panose="020B0004020202020204" pitchFamily="34" charset="0"/>
                <a:cs typeface="Times New Roman" panose="02020603050405020304" pitchFamily="18" charset="0"/>
              </a:rPr>
              <a:t>templates</a:t>
            </a:r>
            <a:r>
              <a:rPr lang="en-US" sz="1800">
                <a:effectLst/>
                <a:latin typeface="Aptos" panose="020B0004020202020204" pitchFamily="34" charset="0"/>
                <a:ea typeface="Aptos" panose="020B0004020202020204" pitchFamily="34" charset="0"/>
                <a:cs typeface="Times New Roman" panose="02020603050405020304" pitchFamily="18" charset="0"/>
              </a:rPr>
              <a:t> and </a:t>
            </a:r>
            <a:r>
              <a:rPr lang="en-US" sz="1800" b="1" i="1">
                <a:effectLst/>
                <a:latin typeface="Aptos" panose="020B0004020202020204" pitchFamily="34" charset="0"/>
                <a:ea typeface="Aptos" panose="020B0004020202020204" pitchFamily="34" charset="0"/>
                <a:cs typeface="Times New Roman" panose="02020603050405020304" pitchFamily="18" charset="0"/>
              </a:rPr>
              <a:t>policies</a:t>
            </a:r>
            <a:r>
              <a:rPr lang="en-US" sz="1800">
                <a:effectLst/>
                <a:latin typeface="Aptos" panose="020B0004020202020204" pitchFamily="34" charset="0"/>
                <a:ea typeface="Aptos" panose="020B0004020202020204" pitchFamily="34" charset="0"/>
                <a:cs typeface="Times New Roman" panose="02020603050405020304" pitchFamily="18" charset="0"/>
              </a:rPr>
              <a:t>.</a:t>
            </a: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US" sz="1200">
                <a:effectLst/>
                <a:latin typeface="Aptos" panose="020B0004020202020204" pitchFamily="34" charset="0"/>
                <a:ea typeface="Aptos" panose="020B0004020202020204" pitchFamily="34" charset="0"/>
                <a:cs typeface="Times New Roman" panose="02020603050405020304" pitchFamily="18" charset="0"/>
              </a:rPr>
              <a:t>"</a:t>
            </a:r>
            <a:r>
              <a:rPr lang="en-US" sz="1200" b="1" i="1">
                <a:effectLst/>
                <a:latin typeface="Aptos" panose="020B0004020202020204" pitchFamily="34" charset="0"/>
                <a:ea typeface="Aptos" panose="020B0004020202020204" pitchFamily="34" charset="0"/>
                <a:cs typeface="Times New Roman" panose="02020603050405020304" pitchFamily="18" charset="0"/>
              </a:rPr>
              <a:t>Stay Right</a:t>
            </a:r>
            <a:r>
              <a:rPr lang="en-US" sz="1200">
                <a:effectLst/>
                <a:latin typeface="Aptos" panose="020B0004020202020204" pitchFamily="34" charset="0"/>
                <a:ea typeface="Aptos" panose="020B0004020202020204" pitchFamily="34" charset="0"/>
                <a:cs typeface="Times New Roman" panose="02020603050405020304" pitchFamily="18" charset="0"/>
              </a:rPr>
              <a:t>" is all about </a:t>
            </a:r>
            <a:r>
              <a:rPr lang="en-US" sz="1200" b="1" i="1">
                <a:effectLst/>
                <a:latin typeface="Aptos" panose="020B0004020202020204" pitchFamily="34" charset="0"/>
                <a:ea typeface="Aptos" panose="020B0004020202020204" pitchFamily="34" charset="0"/>
                <a:cs typeface="Times New Roman" panose="02020603050405020304" pitchFamily="18" charset="0"/>
              </a:rPr>
              <a:t>maintaining compliance</a:t>
            </a:r>
            <a:r>
              <a:rPr lang="en-US" sz="1200">
                <a:effectLst/>
                <a:latin typeface="Aptos" panose="020B0004020202020204" pitchFamily="34" charset="0"/>
                <a:ea typeface="Aptos" panose="020B0004020202020204" pitchFamily="34" charset="0"/>
                <a:cs typeface="Times New Roman" panose="02020603050405020304" pitchFamily="18" charset="0"/>
              </a:rPr>
              <a:t> as your </a:t>
            </a:r>
            <a:r>
              <a:rPr lang="en-US" sz="1200" b="1" i="1">
                <a:effectLst/>
                <a:latin typeface="Aptos" panose="020B0004020202020204" pitchFamily="34" charset="0"/>
                <a:ea typeface="Aptos" panose="020B0004020202020204" pitchFamily="34" charset="0"/>
                <a:cs typeface="Times New Roman" panose="02020603050405020304" pitchFamily="18" charset="0"/>
              </a:rPr>
              <a:t>projects grow</a:t>
            </a:r>
            <a:r>
              <a:rPr lang="en-US" sz="1200">
                <a:effectLst/>
                <a:latin typeface="Aptos" panose="020B0004020202020204" pitchFamily="34" charset="0"/>
                <a:ea typeface="Aptos" panose="020B0004020202020204" pitchFamily="34" charset="0"/>
                <a:cs typeface="Times New Roman" panose="02020603050405020304" pitchFamily="18" charset="0"/>
              </a:rPr>
              <a:t> and ensuring that developers </a:t>
            </a:r>
            <a:r>
              <a:rPr lang="en-US" sz="1200" b="1" i="1">
                <a:effectLst/>
                <a:latin typeface="Aptos" panose="020B0004020202020204" pitchFamily="34" charset="0"/>
                <a:ea typeface="Aptos" panose="020B0004020202020204" pitchFamily="34" charset="0"/>
                <a:cs typeface="Times New Roman" panose="02020603050405020304" pitchFamily="18" charset="0"/>
              </a:rPr>
              <a:t>continue to follow</a:t>
            </a:r>
            <a:r>
              <a:rPr lang="en-US" sz="1200">
                <a:effectLst/>
                <a:latin typeface="Aptos" panose="020B0004020202020204" pitchFamily="34" charset="0"/>
                <a:ea typeface="Aptos" panose="020B0004020202020204" pitchFamily="34" charset="0"/>
                <a:cs typeface="Times New Roman" panose="02020603050405020304" pitchFamily="18" charset="0"/>
              </a:rPr>
              <a:t> those best practices via </a:t>
            </a:r>
            <a:r>
              <a:rPr lang="en-US" sz="1200" err="1">
                <a:effectLst/>
                <a:latin typeface="Aptos" panose="020B0004020202020204" pitchFamily="34" charset="0"/>
                <a:ea typeface="Aptos" panose="020B0004020202020204" pitchFamily="34" charset="0"/>
                <a:cs typeface="Times New Roman" panose="02020603050405020304" pitchFamily="18" charset="0"/>
              </a:rPr>
              <a:t>continous</a:t>
            </a:r>
            <a:r>
              <a:rPr lang="en-US" sz="1200">
                <a:effectLst/>
                <a:latin typeface="Aptos" panose="020B0004020202020204" pitchFamily="34" charset="0"/>
                <a:ea typeface="Aptos" panose="020B0004020202020204" pitchFamily="34" charset="0"/>
                <a:cs typeface="Times New Roman" panose="02020603050405020304" pitchFamily="18" charset="0"/>
              </a:rPr>
              <a:t> </a:t>
            </a:r>
            <a:r>
              <a:rPr lang="en-US" sz="1200" b="1" i="1">
                <a:effectLst/>
                <a:latin typeface="Aptos" panose="020B0004020202020204" pitchFamily="34" charset="0"/>
                <a:ea typeface="Aptos" panose="020B0004020202020204" pitchFamily="34" charset="0"/>
                <a:cs typeface="Times New Roman" panose="02020603050405020304" pitchFamily="18" charset="0"/>
              </a:rPr>
              <a:t>automation</a:t>
            </a:r>
            <a:r>
              <a:rPr lang="en-US" sz="1200">
                <a:effectLst/>
                <a:latin typeface="Aptos" panose="020B0004020202020204" pitchFamily="34" charset="0"/>
                <a:ea typeface="Aptos" panose="020B0004020202020204" pitchFamily="34" charset="0"/>
                <a:cs typeface="Times New Roman" panose="02020603050405020304" pitchFamily="18" charset="0"/>
              </a:rPr>
              <a:t> and </a:t>
            </a:r>
            <a:r>
              <a:rPr lang="en-US" sz="1200" b="1" i="1">
                <a:effectLst/>
                <a:latin typeface="Aptos" panose="020B0004020202020204" pitchFamily="34" charset="0"/>
                <a:ea typeface="Aptos" panose="020B0004020202020204" pitchFamily="34" charset="0"/>
                <a:cs typeface="Times New Roman" panose="02020603050405020304" pitchFamily="18" charset="0"/>
              </a:rPr>
              <a:t>monitoring</a:t>
            </a:r>
            <a:r>
              <a:rPr lang="en-US" sz="1200">
                <a:effectLst/>
                <a:latin typeface="Aptos" panose="020B0004020202020204" pitchFamily="34" charset="0"/>
                <a:ea typeface="Aptos" panose="020B0004020202020204" pitchFamily="34" charset="0"/>
                <a:cs typeface="Times New Roman" panose="02020603050405020304" pitchFamily="18" charset="0"/>
              </a:rPr>
              <a:t>.</a:t>
            </a: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US" sz="1200">
                <a:effectLst/>
                <a:latin typeface="Aptos" panose="020B0004020202020204" pitchFamily="34" charset="0"/>
                <a:ea typeface="Aptos" panose="020B0004020202020204" pitchFamily="34" charset="0"/>
                <a:cs typeface="Times New Roman" panose="02020603050405020304" pitchFamily="18" charset="0"/>
              </a:rPr>
              <a:t>Finally, "</a:t>
            </a:r>
            <a:r>
              <a:rPr lang="en-US" sz="1200" b="1" i="1">
                <a:effectLst/>
                <a:latin typeface="Aptos" panose="020B0004020202020204" pitchFamily="34" charset="0"/>
                <a:ea typeface="Aptos" panose="020B0004020202020204" pitchFamily="34" charset="0"/>
                <a:cs typeface="Times New Roman" panose="02020603050405020304" pitchFamily="18" charset="0"/>
              </a:rPr>
              <a:t>Get Right</a:t>
            </a:r>
            <a:r>
              <a:rPr lang="en-US" sz="1200">
                <a:effectLst/>
                <a:latin typeface="Aptos" panose="020B0004020202020204" pitchFamily="34" charset="0"/>
                <a:ea typeface="Aptos" panose="020B0004020202020204" pitchFamily="34" charset="0"/>
                <a:cs typeface="Times New Roman" panose="02020603050405020304" pitchFamily="18" charset="0"/>
              </a:rPr>
              <a:t>" </a:t>
            </a:r>
            <a:r>
              <a:rPr lang="en-US" sz="1200" b="1" i="1">
                <a:effectLst/>
                <a:latin typeface="Aptos" panose="020B0004020202020204" pitchFamily="34" charset="0"/>
                <a:ea typeface="Aptos" panose="020B0004020202020204" pitchFamily="34" charset="0"/>
                <a:cs typeface="Times New Roman" panose="02020603050405020304" pitchFamily="18" charset="0"/>
              </a:rPr>
              <a:t>campaigns</a:t>
            </a:r>
            <a:r>
              <a:rPr lang="en-US" sz="1200">
                <a:effectLst/>
                <a:latin typeface="Aptos" panose="020B0004020202020204" pitchFamily="34" charset="0"/>
                <a:ea typeface="Aptos" panose="020B0004020202020204" pitchFamily="34" charset="0"/>
                <a:cs typeface="Times New Roman" panose="02020603050405020304" pitchFamily="18" charset="0"/>
              </a:rPr>
              <a:t> assist developers in bringing their </a:t>
            </a:r>
            <a:r>
              <a:rPr lang="en-US" sz="1200" b="1" i="1">
                <a:effectLst/>
                <a:latin typeface="Aptos" panose="020B0004020202020204" pitchFamily="34" charset="0"/>
                <a:ea typeface="Aptos" panose="020B0004020202020204" pitchFamily="34" charset="0"/>
                <a:cs typeface="Times New Roman" panose="02020603050405020304" pitchFamily="18" charset="0"/>
              </a:rPr>
              <a:t>existing DevOps infrastructure</a:t>
            </a:r>
            <a:r>
              <a:rPr lang="en-US" sz="1200">
                <a:effectLst/>
                <a:latin typeface="Aptos" panose="020B0004020202020204" pitchFamily="34" charset="0"/>
                <a:ea typeface="Aptos" panose="020B0004020202020204" pitchFamily="34" charset="0"/>
                <a:cs typeface="Times New Roman" panose="02020603050405020304" pitchFamily="18" charset="0"/>
              </a:rPr>
              <a:t>, </a:t>
            </a:r>
            <a:r>
              <a:rPr lang="en-US" sz="1200" b="1" i="1">
                <a:effectLst/>
                <a:latin typeface="Aptos" panose="020B0004020202020204" pitchFamily="34" charset="0"/>
                <a:ea typeface="Aptos" panose="020B0004020202020204" pitchFamily="34" charset="0"/>
                <a:cs typeface="Times New Roman" panose="02020603050405020304" pitchFamily="18" charset="0"/>
              </a:rPr>
              <a:t>code</a:t>
            </a:r>
            <a:r>
              <a:rPr lang="en-US" sz="1200">
                <a:effectLst/>
                <a:latin typeface="Aptos" panose="020B0004020202020204" pitchFamily="34" charset="0"/>
                <a:ea typeface="Aptos" panose="020B0004020202020204" pitchFamily="34" charset="0"/>
                <a:cs typeface="Times New Roman" panose="02020603050405020304" pitchFamily="18" charset="0"/>
              </a:rPr>
              <a:t>, and </a:t>
            </a:r>
            <a:r>
              <a:rPr lang="en-US" sz="1200" b="1" i="1">
                <a:effectLst/>
                <a:latin typeface="Aptos" panose="020B0004020202020204" pitchFamily="34" charset="0"/>
                <a:ea typeface="Aptos" panose="020B0004020202020204" pitchFamily="34" charset="0"/>
                <a:cs typeface="Times New Roman" panose="02020603050405020304" pitchFamily="18" charset="0"/>
              </a:rPr>
              <a:t>applications</a:t>
            </a:r>
            <a:r>
              <a:rPr lang="en-US" sz="1200">
                <a:effectLst/>
                <a:latin typeface="Aptos" panose="020B0004020202020204" pitchFamily="34" charset="0"/>
                <a:ea typeface="Aptos" panose="020B0004020202020204" pitchFamily="34" charset="0"/>
                <a:cs typeface="Times New Roman" panose="02020603050405020304" pitchFamily="18" charset="0"/>
              </a:rPr>
              <a:t> into </a:t>
            </a:r>
            <a:r>
              <a:rPr lang="en-US" sz="1200" b="1" i="1">
                <a:effectLst/>
                <a:latin typeface="Aptos" panose="020B0004020202020204" pitchFamily="34" charset="0"/>
                <a:ea typeface="Aptos" panose="020B0004020202020204" pitchFamily="34" charset="0"/>
                <a:cs typeface="Times New Roman" panose="02020603050405020304" pitchFamily="18" charset="0"/>
              </a:rPr>
              <a:t>compliance</a:t>
            </a:r>
            <a:r>
              <a:rPr lang="en-US" sz="1200">
                <a:effectLst/>
                <a:latin typeface="Aptos" panose="020B0004020202020204" pitchFamily="34" charset="0"/>
                <a:ea typeface="Aptos" panose="020B0004020202020204" pitchFamily="34" charset="0"/>
                <a:cs typeface="Times New Roman" panose="02020603050405020304" pitchFamily="18" charset="0"/>
              </a:rPr>
              <a:t> within your company's </a:t>
            </a:r>
            <a:r>
              <a:rPr lang="en-US" sz="1200" b="1" i="1">
                <a:effectLst/>
                <a:latin typeface="Aptos" panose="020B0004020202020204" pitchFamily="34" charset="0"/>
                <a:ea typeface="Aptos" panose="020B0004020202020204" pitchFamily="34" charset="0"/>
                <a:cs typeface="Times New Roman" panose="02020603050405020304" pitchFamily="18" charset="0"/>
              </a:rPr>
              <a:t>evolving standards.  </a:t>
            </a:r>
            <a:endParaRPr lang="en-US" sz="1200">
              <a:effectLst/>
              <a:latin typeface="Aptos" panose="020B0004020202020204" pitchFamily="34" charset="0"/>
              <a:ea typeface="Aptos" panose="020B0004020202020204" pitchFamily="34" charset="0"/>
              <a:cs typeface="Times New Roman" panose="02020603050405020304" pitchFamily="18" charset="0"/>
            </a:endParaRPr>
          </a:p>
          <a:p>
            <a:endParaRPr lang="en-US"/>
          </a:p>
          <a:p>
            <a:r>
              <a:rPr lang="en-US"/>
              <a:t>But the best </a:t>
            </a:r>
            <a:r>
              <a:rPr lang="en-US" b="1" i="1"/>
              <a:t>compliance</a:t>
            </a:r>
            <a:r>
              <a:rPr lang="en-US"/>
              <a:t> work feels "</a:t>
            </a:r>
            <a:r>
              <a:rPr lang="en-US" b="1" i="1"/>
              <a:t>free</a:t>
            </a:r>
            <a:r>
              <a:rPr lang="en-US"/>
              <a:t>“ to the </a:t>
            </a:r>
            <a:r>
              <a:rPr lang="en-US" b="1" i="1"/>
              <a:t>developer</a:t>
            </a:r>
            <a:r>
              <a:rPr lang="en-US"/>
              <a:t> - it's </a:t>
            </a:r>
            <a:r>
              <a:rPr lang="en-US" b="1" i="1"/>
              <a:t>automated</a:t>
            </a:r>
            <a:r>
              <a:rPr lang="en-US"/>
              <a:t>, </a:t>
            </a:r>
            <a:r>
              <a:rPr lang="en-US" b="1" i="1"/>
              <a:t>invisible</a:t>
            </a:r>
            <a:r>
              <a:rPr lang="en-US"/>
              <a:t>, and so </a:t>
            </a:r>
            <a:r>
              <a:rPr lang="en-US" b="1" i="1"/>
              <a:t>ingrained</a:t>
            </a:r>
            <a:r>
              <a:rPr lang="en-US"/>
              <a:t> in </a:t>
            </a:r>
            <a:r>
              <a:rPr lang="en-US" b="1" i="1"/>
              <a:t>tools</a:t>
            </a:r>
            <a:r>
              <a:rPr lang="en-US"/>
              <a:t> and </a:t>
            </a:r>
            <a:r>
              <a:rPr lang="en-US" b="1" i="1"/>
              <a:t>processes</a:t>
            </a:r>
            <a:r>
              <a:rPr lang="en-US"/>
              <a:t> that much of it is </a:t>
            </a:r>
            <a:r>
              <a:rPr lang="en-US" b="1" i="1"/>
              <a:t>embedded</a:t>
            </a:r>
            <a:r>
              <a:rPr lang="en-US"/>
              <a:t>." </a:t>
            </a:r>
          </a:p>
          <a:p>
            <a:pPr marL="342900" marR="0" lvl="0" indent="-342900">
              <a:lnSpc>
                <a:spcPct val="107000"/>
              </a:lnSpc>
              <a:spcBef>
                <a:spcPts val="0"/>
              </a:spcBef>
              <a:spcAft>
                <a:spcPts val="800"/>
              </a:spcAft>
              <a:buFont typeface="Symbol" panose="05050102010706020507" pitchFamily="18" charset="2"/>
              <a:buChar char=""/>
              <a:tabLst>
                <a:tab pos="457200" algn="l"/>
              </a:tabLst>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3/11/2025 6:44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4068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DB6F5-6F08-E6F8-A914-73F62D23CE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DA4AD0-C2F0-7B16-AFD2-3732344612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E907D7-546B-E5C9-2439-75D1103D0D4C}"/>
              </a:ext>
            </a:extLst>
          </p:cNvPr>
          <p:cNvSpPr>
            <a:spLocks noGrp="1"/>
          </p:cNvSpPr>
          <p:nvPr>
            <p:ph type="body" idx="1"/>
          </p:nvPr>
        </p:nvSpPr>
        <p:spPr/>
        <p:txBody>
          <a:bodyPr/>
          <a:lstStyle/>
          <a:p>
            <a:r>
              <a:rPr lang="en-US" sz="850" i="1">
                <a:latin typeface="Segoe UI"/>
                <a:cs typeface="Segoe UI"/>
              </a:rPr>
              <a:t>First we have the development environment, or my workstation. This includes the actual machine, whether that’s something like a desktop, a virtual machine, or a GitHub </a:t>
            </a:r>
            <a:r>
              <a:rPr lang="en-US" sz="850" i="1" err="1">
                <a:latin typeface="Segoe UI"/>
                <a:cs typeface="Segoe UI"/>
              </a:rPr>
              <a:t>Codespace</a:t>
            </a:r>
            <a:r>
              <a:rPr lang="en-US" sz="850" i="1">
                <a:latin typeface="Segoe UI"/>
                <a:cs typeface="Segoe UI"/>
              </a:rPr>
              <a:t>, in addition to the software I use to develop code and run tests. That includes your IDEs like Visual Studio and VS Code, and any supplemental tools like Docker Desktop. Basically, your local tools that allow you to do your best work is how we encapsulate the development environment. And the second one we have is the deployment environment. This is your cloud infrastructure that makes up the application you’re working on. The compute where your code is deployed, whether that’s using a Function App, or Azure App Service, or an Azure Kubernetes Cluster. This includes your Cosmos database, your Service Bus, your AI components</a:t>
            </a:r>
            <a:r>
              <a:rPr kumimoji="0" lang="en-US" sz="850" b="0" i="1" u="none" strike="noStrike" kern="1200" cap="none" normalizeH="0" noProof="0">
                <a:effectLst/>
                <a:uLnTx/>
                <a:uFillTx/>
                <a:latin typeface="Segoe UI"/>
                <a:cs typeface="Segoe UI"/>
              </a:rPr>
              <a:t>, and </a:t>
            </a:r>
            <a:r>
              <a:rPr lang="en-US" sz="850" i="1">
                <a:latin typeface="Segoe UI"/>
                <a:cs typeface="Segoe UI"/>
              </a:rPr>
              <a:t>the networks they all communicate under. And this deployment environment is where you can interact with your application to do testing in real time.</a:t>
            </a:r>
            <a:endParaRPr lang="en-US" sz="850">
              <a:latin typeface="Segoe UI"/>
              <a:cs typeface="Segoe UI"/>
            </a:endParaRPr>
          </a:p>
          <a:p>
            <a:pPr marL="0" marR="0" lvl="0" indent="0" algn="l" defTabSz="914367">
              <a:lnSpc>
                <a:spcPct val="90000"/>
              </a:lnSpc>
              <a:spcBef>
                <a:spcPts val="0"/>
              </a:spcBef>
              <a:spcAft>
                <a:spcPts val="333"/>
              </a:spcAft>
              <a:buClrTx/>
              <a:buSzTx/>
              <a:buFontTx/>
              <a:buNone/>
              <a:tabLst/>
              <a:defRPr/>
            </a:pPr>
            <a:endParaRPr lang="en-US" sz="850" b="0" i="0" u="none" strike="noStrike" kern="1200" cap="none" normalizeH="0" baseline="0" noProof="0">
              <a:solidFill>
                <a:srgbClr val="000000"/>
              </a:solidFill>
              <a:effectLst/>
              <a:uLnTx/>
              <a:uFillTx/>
              <a:latin typeface="Segoe UI"/>
              <a:cs typeface="Segoe UI" pitchFamily="34" charset="0"/>
            </a:endParaRPr>
          </a:p>
          <a:p>
            <a:endParaRPr lang="en-US"/>
          </a:p>
        </p:txBody>
      </p:sp>
      <p:sp>
        <p:nvSpPr>
          <p:cNvPr id="4" name="Header Placeholder 3">
            <a:extLst>
              <a:ext uri="{FF2B5EF4-FFF2-40B4-BE49-F238E27FC236}">
                <a16:creationId xmlns:a16="http://schemas.microsoft.com/office/drawing/2014/main" id="{898237AE-1B1B-7398-3DE7-2B59F55BEEB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0058FE2-4479-4DF4-71EA-B49E10929E68}"/>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2B555AF-3E1F-941F-56F4-37D6E2700D05}"/>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3/11/2025 6:44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87CCC84E-4648-02A8-D799-5C952C134C53}"/>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5096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BDFF2-6093-6898-E283-AD06535226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8288FD-7514-E3FA-12DE-C00BFEFBA0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990D58-535C-0703-2D76-46DC79C748EB}"/>
              </a:ext>
            </a:extLst>
          </p:cNvPr>
          <p:cNvSpPr>
            <a:spLocks noGrp="1"/>
          </p:cNvSpPr>
          <p:nvPr>
            <p:ph type="body" idx="1"/>
          </p:nvPr>
        </p:nvSpPr>
        <p:spPr/>
        <p:txBody>
          <a:bodyPr/>
          <a:lstStyle/>
          <a:p>
            <a:r>
              <a:rPr kumimoji="0" lang="en-US" sz="9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6-8 weeks to get a new project started</a:t>
            </a:r>
          </a:p>
          <a:p>
            <a:endParaRPr kumimoji="0" lang="en-US" sz="9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endParaRPr>
          </a:p>
          <a:p>
            <a:r>
              <a:rPr kumimoji="0" lang="en-US" sz="9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Platform engineering is a </a:t>
            </a:r>
            <a:r>
              <a:rPr kumimoji="0" lang="en-US" sz="9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mj-lt"/>
                <a:ea typeface="+mn-ea"/>
                <a:cs typeface="Segoe UI" panose="020B0502040204020203" pitchFamily="34" charset="0"/>
              </a:rPr>
              <a:t>practice</a:t>
            </a:r>
            <a:r>
              <a:rPr kumimoji="0" lang="en-US" sz="9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a:t>
            </a:r>
            <a:r>
              <a:rPr kumimoji="0" lang="en-US" sz="9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 built up from DevOps principles, </a:t>
            </a:r>
          </a:p>
          <a:p>
            <a:r>
              <a:rPr kumimoji="0" lang="en-US" sz="9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that seeks to improve each development team’s security, compliance, costs, and time-to-business value </a:t>
            </a:r>
          </a:p>
          <a:p>
            <a:r>
              <a:rPr kumimoji="0" lang="en-US" sz="9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through improved </a:t>
            </a:r>
            <a:r>
              <a:rPr kumimoji="0" lang="en-US" sz="9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mj-lt"/>
                <a:ea typeface="+mn-ea"/>
                <a:cs typeface="Segoe UI" panose="020B0502040204020203" pitchFamily="34" charset="0"/>
              </a:rPr>
              <a:t>developer experiences </a:t>
            </a:r>
            <a:r>
              <a:rPr kumimoji="0" lang="en-US" sz="9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and </a:t>
            </a:r>
            <a:r>
              <a:rPr kumimoji="0" lang="en-US" sz="9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mj-lt"/>
                <a:ea typeface="+mn-ea"/>
                <a:cs typeface="Segoe UI" panose="020B0502040204020203" pitchFamily="34" charset="0"/>
              </a:rPr>
              <a:t>self-service</a:t>
            </a:r>
            <a:r>
              <a:rPr kumimoji="0" lang="en-US" sz="9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 within a secure, governed framework. </a:t>
            </a:r>
          </a:p>
          <a:p>
            <a:r>
              <a:rPr kumimoji="0" lang="en-US" sz="9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It's both product-based mindset shift and a set of tools and systems to support it.</a:t>
            </a:r>
            <a:endParaRPr lang="en-US"/>
          </a:p>
        </p:txBody>
      </p:sp>
      <p:sp>
        <p:nvSpPr>
          <p:cNvPr id="4" name="Slide Number Placeholder 3">
            <a:extLst>
              <a:ext uri="{FF2B5EF4-FFF2-40B4-BE49-F238E27FC236}">
                <a16:creationId xmlns:a16="http://schemas.microsoft.com/office/drawing/2014/main" id="{8C119738-52AD-FAFD-0F8E-FC8B3146DC0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DF2616-9F3D-4C06-BB11-C7886D3228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84873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F10819-4E07-A6CB-A5A6-B4F26E8E95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296BC5-EA8D-F81C-BDD9-55BAF50C88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FCA5AF-8C7E-733E-B1EE-5D081578FC1E}"/>
              </a:ext>
            </a:extLst>
          </p:cNvPr>
          <p:cNvSpPr>
            <a:spLocks noGrp="1"/>
          </p:cNvSpPr>
          <p:nvPr>
            <p:ph type="body" idx="1"/>
          </p:nvPr>
        </p:nvSpPr>
        <p:spPr/>
        <p:txBody>
          <a:bodyPr/>
          <a:lstStyle/>
          <a:p>
            <a:r>
              <a:rPr lang="en-US"/>
              <a:t>Proven tool that we rely on within Microsoft and all top 100 of Azure customers depend on Policy.</a:t>
            </a:r>
          </a:p>
          <a:p>
            <a:r>
              <a:rPr lang="en-US"/>
              <a:t>Azure Policy supports real-time enforcement and provides the compliance data at per-policy, per resource </a:t>
            </a:r>
            <a:r>
              <a:rPr lang="en-US" err="1"/>
              <a:t>granulary</a:t>
            </a:r>
            <a:r>
              <a:rPr lang="en-US"/>
              <a:t>.</a:t>
            </a:r>
          </a:p>
          <a:p>
            <a:endParaRPr lang="en-US"/>
          </a:p>
          <a:p>
            <a:r>
              <a:rPr lang="en-US"/>
              <a:t>For the rest of the session, we will discuss what makes Azure Policy so powerful and special, and how you can adopt in on a complex enterprise environment – using what we do internally within Microsoft as an example.</a:t>
            </a:r>
          </a:p>
        </p:txBody>
      </p:sp>
      <p:sp>
        <p:nvSpPr>
          <p:cNvPr id="4" name="Header Placeholder 3">
            <a:extLst>
              <a:ext uri="{FF2B5EF4-FFF2-40B4-BE49-F238E27FC236}">
                <a16:creationId xmlns:a16="http://schemas.microsoft.com/office/drawing/2014/main" id="{9938F36B-403C-A69E-8D2B-C46C85DE514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FAF9C02E-B435-CA34-5556-22D71D6B3CD0}"/>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64A4EA4-7C03-E189-2CF9-A690F799E12A}"/>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3/11/2025 6:44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D7B44679-BB50-3CBD-80A9-722A57373B2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65901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34B969-1743-A893-89C1-8966F0489A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4A54D0-7585-37CD-424B-0BCC6E594E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0F2FEA-4E56-A118-6B82-94EC8618382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D5C6FD0-7EAC-63D6-DEC5-08DB1A2CD04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DF2616-9F3D-4C06-BB11-C7886D3228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20160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F4F925-6ED3-8D4F-4530-0D212669E4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ABD109-50DE-C2E5-44A2-A9AAC7C7B7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1B89C4-3B12-2621-4D13-74C62B4CE699}"/>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D3F4B052-617D-F8E7-3D5D-9554A3CE88BF}"/>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710025BE-3199-7266-607C-CF685B9CD099}"/>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39E528F-32F2-E593-D7D9-D83653545FB6}"/>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3/11/2025 6:44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985C916-32B4-1110-0481-68AAE452E799}"/>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34140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68163-100E-EDEE-E573-0987825C96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AC0320-18C9-B6D3-A66F-E6B30E54E3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8C8837-E715-0097-D422-183E2FCD635C}"/>
              </a:ext>
            </a:extLst>
          </p:cNvPr>
          <p:cNvSpPr>
            <a:spLocks noGrp="1"/>
          </p:cNvSpPr>
          <p:nvPr>
            <p:ph type="body" idx="1"/>
          </p:nvPr>
        </p:nvSpPr>
        <p:spPr/>
        <p:txBody>
          <a:bodyPr/>
          <a:lstStyle/>
          <a:p>
            <a:r>
              <a:rPr lang="en-US" b="0" i="0">
                <a:solidFill>
                  <a:srgbClr val="000000"/>
                </a:solidFill>
                <a:effectLst/>
                <a:latin typeface="Segoe UI" panose="020F0502020204030204" pitchFamily="34" charset="0"/>
              </a:rPr>
              <a:t>governance is an important topic for many companies so they can ensure their code meets certain standards.</a:t>
            </a:r>
          </a:p>
          <a:p>
            <a:r>
              <a:rPr lang="en-US">
                <a:effectLst/>
                <a:latin typeface="Helvetica Neue" panose="02000503000000020004" pitchFamily="2" charset="0"/>
              </a:rPr>
              <a:t>This is why our colleagues at GitHub have been investing in rule sets such as repository, branch rule sets, repository tag rule sets and repository push rule sets. </a:t>
            </a:r>
          </a:p>
          <a:p>
            <a:r>
              <a:rPr lang="en-US">
                <a:effectLst/>
                <a:latin typeface="Helvetica Neue" panose="02000503000000020004" pitchFamily="2" charset="0"/>
              </a:rPr>
              <a:t>But we know that it's not just about the code, and you'll want to govern the repositories themselves as well, like how they're named or preventing accidental operations like visibility changes and deletions. </a:t>
            </a:r>
          </a:p>
          <a:p>
            <a:r>
              <a:rPr lang="en-US"/>
              <a:t>We want to make at scale management of repos even more powerful.  To do that we are investing in enterprise governance to ensure you can have the right policy manage the right sets of repos. </a:t>
            </a:r>
            <a:endParaRPr lang="en-US">
              <a:effectLst/>
              <a:latin typeface="Helvetica Neue" panose="02000503000000020004" pitchFamily="2" charset="0"/>
            </a:endParaRPr>
          </a:p>
          <a:p>
            <a:endParaRPr lang="en-US">
              <a:effectLst/>
              <a:latin typeface="Helvetica Neue" panose="02000503000000020004" pitchFamily="2" charset="0"/>
            </a:endParaRPr>
          </a:p>
          <a:p>
            <a:r>
              <a:rPr lang="en-US" b="0" i="0">
                <a:solidFill>
                  <a:srgbClr val="000000"/>
                </a:solidFill>
                <a:effectLst/>
                <a:latin typeface="Segoe UI" panose="020F0502020204030204" pitchFamily="34" charset="0"/>
              </a:rPr>
              <a:t>Which leads to predictable, stable, and efficient operations which makes your life easier across the DevOps lifecycle.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I’m going to talk about two new features we’re going to be releasing into public beta next month that work together to help your platform engineering teams establish your policies and enforce governance across your entire enterprise</a:t>
            </a:r>
          </a:p>
          <a:p>
            <a:endParaRPr lang="en-US" b="0" i="0">
              <a:solidFill>
                <a:srgbClr val="D1D2D3"/>
              </a:solidFill>
              <a:effectLst/>
              <a:latin typeface="Slack-Lato"/>
            </a:endParaRPr>
          </a:p>
          <a:p>
            <a:endParaRPr lang="en-US" b="0" i="0">
              <a:solidFill>
                <a:srgbClr val="000000"/>
              </a:solidFill>
              <a:effectLst/>
              <a:latin typeface="Segoe UI" panose="020F0502020204030204" pitchFamily="34" charset="0"/>
            </a:endParaRPr>
          </a:p>
        </p:txBody>
      </p:sp>
      <p:sp>
        <p:nvSpPr>
          <p:cNvPr id="4" name="Slide Number Placeholder 3">
            <a:extLst>
              <a:ext uri="{FF2B5EF4-FFF2-40B4-BE49-F238E27FC236}">
                <a16:creationId xmlns:a16="http://schemas.microsoft.com/office/drawing/2014/main" id="{1C5C7C46-A340-7286-12F7-C8F09B50273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795462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A1E76-640D-194E-FEB0-8ACB0D74DE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AB62B6-9FAB-7CF9-E515-279A0B9130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54373A-5030-97EA-36EA-A3A77FE757DE}"/>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We’ve been working on enterprise custom properties and enterprise repository policies, </a:t>
            </a:r>
            <a:r>
              <a:rPr lang="en-US">
                <a:effectLst/>
                <a:latin typeface="Helvetica Neue" panose="02000503000000020004" pitchFamily="2" charset="0"/>
              </a:rPr>
              <a:t>a way for you to manage the configuration of your repositories at the enterprise level. </a:t>
            </a:r>
          </a:p>
          <a:p>
            <a:r>
              <a:rPr lang="en-US">
                <a:effectLst/>
                <a:latin typeface="Helvetica Neue" panose="02000503000000020004" pitchFamily="2" charset="0"/>
              </a:rPr>
              <a:t>If you've used branch or push rule sets, then the experience will feel familiar. </a:t>
            </a:r>
          </a:p>
          <a:p>
            <a:r>
              <a:rPr lang="en-US"/>
              <a:t>These policies are built on top of the same framework as repository rulesets but are built to control repository lifecycle events like creation, renames, visibility and more. </a:t>
            </a:r>
          </a:p>
          <a:p>
            <a:endParaRPr lang="en-US"/>
          </a:p>
          <a:p>
            <a:r>
              <a:rPr lang="en-US"/>
              <a:t>Let’s dive in.</a:t>
            </a:r>
            <a:br>
              <a:rPr lang="en-US"/>
            </a:br>
            <a:br>
              <a:rPr lang="en-US"/>
            </a:br>
            <a:endParaRPr lang="en-US"/>
          </a:p>
        </p:txBody>
      </p:sp>
      <p:sp>
        <p:nvSpPr>
          <p:cNvPr id="4" name="Slide Number Placeholder 3">
            <a:extLst>
              <a:ext uri="{FF2B5EF4-FFF2-40B4-BE49-F238E27FC236}">
                <a16:creationId xmlns:a16="http://schemas.microsoft.com/office/drawing/2014/main" id="{54CB3087-1BF8-AF0C-BC26-572CB525FAB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568880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405C7-E34C-36D7-F9AD-629E7046ED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EC5CA8-BC93-B6A4-777D-919EEF2C0B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51FC3B-8CB0-CF6C-954E-24B572711BC6}"/>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We are talking that </a:t>
            </a:r>
            <a:r>
              <a:rPr lang="en-US" err="1"/>
              <a:t>key:value</a:t>
            </a:r>
            <a:r>
              <a:rPr lang="en-US"/>
              <a:t> metadata system and giving it a literal upgrade from the organization to the enterprise.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And the best part is they work the same as your existing org properties so you can use them in the repository list view, ruleset targeting and the security overview.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This will allow you to maintain a set of properties that are consistent across all the organizations in your enterprise</a:t>
            </a:r>
          </a:p>
          <a:p>
            <a:br>
              <a:rPr lang="en-US"/>
            </a:br>
            <a:r>
              <a:rPr lang="en-US"/>
              <a:t>Oh, and you can use them in a new way as well…</a:t>
            </a:r>
          </a:p>
        </p:txBody>
      </p:sp>
      <p:sp>
        <p:nvSpPr>
          <p:cNvPr id="4" name="Slide Number Placeholder 3">
            <a:extLst>
              <a:ext uri="{FF2B5EF4-FFF2-40B4-BE49-F238E27FC236}">
                <a16:creationId xmlns:a16="http://schemas.microsoft.com/office/drawing/2014/main" id="{39A62D47-167B-C71D-5AE6-D111A5A59A5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817978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that is in enterprise repository policies. This is built on top of the ruleset framework to manage the lifecycle of your repositories. So, you have similar behavior here like </a:t>
            </a:r>
            <a:br>
              <a:rPr lang="en-US"/>
            </a:br>
            <a:br>
              <a:rPr lang="en-US"/>
            </a:br>
            <a:r>
              <a:rPr lang="en-US"/>
              <a:t>- an allow list to let certain folks skip these policies</a:t>
            </a:r>
          </a:p>
          <a:p>
            <a:r>
              <a:rPr lang="en-US"/>
              <a:t>- Targeting so you can apply policies as broadly across organizations as need or narrowly to select repositories using enterprise custom properties. </a:t>
            </a:r>
          </a:p>
          <a:p>
            <a:r>
              <a:rPr lang="en-US"/>
              <a:t>- and rules. We’re starting out with five rules but are looking for feedback on what additional rules would be useful to control behaviors on repos.</a:t>
            </a:r>
          </a:p>
          <a:p>
            <a:endParaRPr lang="en-US"/>
          </a:p>
          <a:p>
            <a:r>
              <a:rPr lang="en-US"/>
              <a:t>####Restrict visibility</a:t>
            </a:r>
          </a:p>
          <a:p>
            <a:r>
              <a:rPr lang="en-US"/>
              <a:t>- New repositories and visibility changes are limited to specified visibilities.</a:t>
            </a:r>
          </a:p>
          <a:p>
            <a:endParaRPr lang="en-US"/>
          </a:p>
          <a:p>
            <a:r>
              <a:rPr lang="en-US"/>
              <a:t>####Restrict creations</a:t>
            </a:r>
          </a:p>
          <a:p>
            <a:r>
              <a:rPr lang="en-US"/>
              <a:t>- Limit who can create repositories.</a:t>
            </a:r>
          </a:p>
          <a:p>
            <a:endParaRPr lang="en-US"/>
          </a:p>
          <a:p>
            <a:r>
              <a:rPr lang="en-US"/>
              <a:t>####Restrict deletions</a:t>
            </a:r>
          </a:p>
          <a:p>
            <a:r>
              <a:rPr lang="en-US"/>
              <a:t>- Limit who can delete repositories.</a:t>
            </a:r>
          </a:p>
          <a:p>
            <a:endParaRPr lang="en-US"/>
          </a:p>
          <a:p>
            <a:r>
              <a:rPr lang="en-US"/>
              <a:t>####Restrict transfers</a:t>
            </a:r>
          </a:p>
          <a:p>
            <a:r>
              <a:rPr lang="en-US"/>
              <a:t>- Limit who can transfer repositories.</a:t>
            </a:r>
          </a:p>
          <a:p>
            <a:endParaRPr lang="en-US"/>
          </a:p>
          <a:p>
            <a:r>
              <a:rPr lang="en-US"/>
              <a:t>####Restrict names</a:t>
            </a:r>
          </a:p>
          <a:p>
            <a:r>
              <a:rPr lang="en-US"/>
              <a:t>- Limit repo names and name changes to those that match a given regex pattern.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488436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5D847-EEA9-28FB-EA81-844F04D349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5835F9-48FC-A160-BFB7-37FCD2D66C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FDE594-50B1-6670-96BE-285E6A834326}"/>
              </a:ext>
            </a:extLst>
          </p:cNvPr>
          <p:cNvSpPr>
            <a:spLocks noGrp="1"/>
          </p:cNvSpPr>
          <p:nvPr>
            <p:ph type="body" idx="1"/>
          </p:nvPr>
        </p:nvSpPr>
        <p:spPr/>
        <p:txBody>
          <a:bodyPr/>
          <a:lstStyle/>
          <a:p>
            <a:r>
              <a:rPr lang="en-US" i="1"/>
              <a:t>Hey everyone, right now we’re going to continue the conversation of ‘starting right’ for enterprise developers into the topic of self service infrastructure. I think we’re all aware how enterprise systems are full of governance and compliance policies, with strict rules on how cloud resources are managed and deployed, and who’s able to deploy and access the cloud. For the average developer, there’s so many hoops to jump through to have access to the right set of infrastructure to deploy and test their products’ applications, and that process can take days or weeks and cause a lot of pain points for the developer who’s looking to jump in right away. I’m excited to talk about some of the solutions we have to transform the way developers can gain quick and intuitive access to this infrastructure, while still following all enterprise guardrails put in place. </a:t>
            </a:r>
            <a:endParaRPr lang="en-US"/>
          </a:p>
          <a:p>
            <a:endParaRPr lang="en-US" sz="850">
              <a:cs typeface="Segoe UI"/>
            </a:endParaRPr>
          </a:p>
        </p:txBody>
      </p:sp>
      <p:sp>
        <p:nvSpPr>
          <p:cNvPr id="4" name="Header Placeholder 3">
            <a:extLst>
              <a:ext uri="{FF2B5EF4-FFF2-40B4-BE49-F238E27FC236}">
                <a16:creationId xmlns:a16="http://schemas.microsoft.com/office/drawing/2014/main" id="{7E14B85B-332B-AF4C-E35A-A8698E4379CC}"/>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AAF96C9-0E1A-EE8A-15EF-7AE96FD01289}"/>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6677FAD-76D1-26B6-36CB-A7EF5A7BE02B}"/>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3/11/2025 6:44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D87F6AAF-714B-615C-984E-67AE03F59B25}"/>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88661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i="1">
                <a:latin typeface="Segoe UI"/>
                <a:cs typeface="Segoe UI"/>
              </a:rPr>
              <a:t>First we have the development environment, or my workstation. This includes the actual machine, whether that’s something like a desktop, a virtual machine, or a GitHub </a:t>
            </a:r>
            <a:r>
              <a:rPr lang="en-US" sz="850" i="1" err="1">
                <a:latin typeface="Segoe UI"/>
                <a:cs typeface="Segoe UI"/>
              </a:rPr>
              <a:t>Codespace</a:t>
            </a:r>
            <a:r>
              <a:rPr lang="en-US" sz="850" i="1">
                <a:latin typeface="Segoe UI"/>
                <a:cs typeface="Segoe UI"/>
              </a:rPr>
              <a:t>, in addition to the software I use to develop code and run tests. That includes your IDEs like Visual Studio and VS Code, and any supplemental tools like Docker Desktop. Basically, your local tools that allow you to do your best work is how we encapsulate the development environment. And the second one we have is the deployment environment. This is your cloud infrastructure that makes up the application you’re working on. The compute where your code is deployed, whether that’s using a Function App, or Azure App Service, or an Azure Kubernetes Cluster. This includes your Cosmos database, your Service Bus, your AI components</a:t>
            </a:r>
            <a:r>
              <a:rPr kumimoji="0" lang="en-US" sz="850" b="0" i="1" u="none" strike="noStrike" kern="1200" cap="none" normalizeH="0" noProof="0">
                <a:effectLst/>
                <a:uLnTx/>
                <a:uFillTx/>
                <a:latin typeface="Segoe UI"/>
                <a:cs typeface="Segoe UI"/>
              </a:rPr>
              <a:t>, and </a:t>
            </a:r>
            <a:r>
              <a:rPr lang="en-US" sz="850" i="1">
                <a:latin typeface="Segoe UI"/>
                <a:cs typeface="Segoe UI"/>
              </a:rPr>
              <a:t>the networks they all communicate under. And this deployment environment is where you can interact with your application to do testing in real time.</a:t>
            </a:r>
            <a:endParaRPr lang="en-US" sz="850">
              <a:latin typeface="Segoe UI"/>
              <a:cs typeface="Segoe UI"/>
            </a:endParaRPr>
          </a:p>
          <a:p>
            <a:pPr marL="0" marR="0" lvl="0" indent="0" algn="l" defTabSz="914367">
              <a:lnSpc>
                <a:spcPct val="90000"/>
              </a:lnSpc>
              <a:spcBef>
                <a:spcPts val="0"/>
              </a:spcBef>
              <a:spcAft>
                <a:spcPts val="333"/>
              </a:spcAft>
              <a:buClrTx/>
              <a:buSzTx/>
              <a:buFontTx/>
              <a:buNone/>
              <a:tabLst/>
              <a:defRPr/>
            </a:pPr>
            <a:endParaRPr lang="en-US" sz="850" b="0" i="0" u="none" strike="noStrike" kern="1200" cap="none" normalizeH="0" baseline="0" noProof="0">
              <a:solidFill>
                <a:srgbClr val="000000"/>
              </a:solidFill>
              <a:effectLst/>
              <a:uLnTx/>
              <a:uFillTx/>
              <a:latin typeface="Segoe UI"/>
              <a:cs typeface="Segoe UI" pitchFamily="34" charset="0"/>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3/11/2025 6:44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90273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9CAE0-53E4-B607-960A-27142A9211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FDFC8A-3CFB-07F7-4218-74B13846C9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8E5953-6BDD-8746-8A90-992482E063BF}"/>
              </a:ext>
            </a:extLst>
          </p:cNvPr>
          <p:cNvSpPr>
            <a:spLocks noGrp="1"/>
          </p:cNvSpPr>
          <p:nvPr>
            <p:ph type="body" idx="1"/>
          </p:nvPr>
        </p:nvSpPr>
        <p:spPr/>
        <p:txBody>
          <a:bodyPr/>
          <a:lstStyle/>
          <a:p>
            <a:pPr>
              <a:defRPr/>
            </a:pPr>
            <a:r>
              <a:rPr lang="en-US" i="1">
                <a:solidFill>
                  <a:srgbClr val="FFFFFF"/>
                </a:solidFill>
              </a:rPr>
              <a:t>Now getting these two key components up to speed for new developers and new projects is not typically a fast process. For anyone that’s started a new job recently, I know you have some horror story of getting access to the source code repository, or certain company documents, or even just being able to access the Teams channels, right? [pause] For a developer workstation, that means getting your laptop, following a possibly outdated setup wiki, configuring all the local network settings and developer tools, downloading the right .NET core and .NET SDK, downloading the source code repo once you finally get access. </a:t>
            </a:r>
            <a:endParaRPr lang="en-US"/>
          </a:p>
          <a:p>
            <a:pPr>
              <a:defRPr/>
            </a:pPr>
            <a:r>
              <a:rPr lang="en-US" i="1">
                <a:solidFill>
                  <a:srgbClr val="FFFFFF"/>
                </a:solidFill>
              </a:rPr>
              <a:t>For that deployment environment, once you’re finally ready to start testing code, that means requesting access to those new cloud resources and starting a back and forth with the platform engineer, waiting for the resources to be created after approval, ensuring those resources were created correctly and the code is able to be ran on the environment, waiting for the fixes because something never goes right the first time, and then finally getting access to it. And then, once you’re wrapped up with that environment, we’ll need to start that process all over again.  </a:t>
            </a:r>
            <a:endParaRPr lang="en-US"/>
          </a:p>
          <a:p>
            <a:pPr>
              <a:defRPr/>
            </a:pPr>
            <a:r>
              <a:rPr lang="en-US" i="1">
                <a:solidFill>
                  <a:srgbClr val="FFFFFF"/>
                </a:solidFill>
              </a:rPr>
              <a:t>This whole process can take weeks to the point of that PR making it out to the rest of the team. There has to be a better way, right?</a:t>
            </a:r>
            <a:endParaRPr lang="en-US"/>
          </a:p>
          <a:p>
            <a:pPr>
              <a:defRPr/>
            </a:pPr>
            <a:endParaRPr lang="en-US" sz="850">
              <a:solidFill>
                <a:srgbClr val="FFFFFF"/>
              </a:solidFill>
              <a:latin typeface="Segoe UI"/>
              <a:cs typeface="Segoe UI"/>
            </a:endParaRPr>
          </a:p>
        </p:txBody>
      </p:sp>
      <p:sp>
        <p:nvSpPr>
          <p:cNvPr id="4" name="Header Placeholder 3">
            <a:extLst>
              <a:ext uri="{FF2B5EF4-FFF2-40B4-BE49-F238E27FC236}">
                <a16:creationId xmlns:a16="http://schemas.microsoft.com/office/drawing/2014/main" id="{67009754-BA7C-1C07-6145-CFE60DFD80FD}"/>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17D7C1D-982E-B586-2770-C63A5E880074}"/>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F3E1641-D405-2E85-D714-B7510931388F}"/>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3/11/2025 6:44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FDA1B282-BA29-A954-DE39-DC9CD4CBE5A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0056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08309-4AEB-5DE4-7A96-ACB97D2FD2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493879-300B-B77D-2E46-BD24770E6B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D88AD6-7E60-00F9-E8C1-823301042EF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182CF2-850F-C51C-3B6F-575A58040E6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DF2616-9F3D-4C06-BB11-C7886D3228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78281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509865-6D4B-E1A5-819E-AFE4E712DA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418C8F-A75B-3994-373C-913F464265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C0C650-4D6C-432B-7B45-3F32F70B404D}"/>
              </a:ext>
            </a:extLst>
          </p:cNvPr>
          <p:cNvSpPr>
            <a:spLocks noGrp="1"/>
          </p:cNvSpPr>
          <p:nvPr>
            <p:ph type="body" idx="1"/>
          </p:nvPr>
        </p:nvSpPr>
        <p:spPr/>
        <p:txBody>
          <a:bodyPr/>
          <a:lstStyle/>
          <a:p>
            <a:r>
              <a:rPr lang="en-US"/>
              <a:t>So lets talk about some interesting ways that organizations are using PE</a:t>
            </a:r>
          </a:p>
          <a:p>
            <a:endParaRPr lang="en-US"/>
          </a:p>
          <a:p>
            <a:endParaRPr lang="en-US"/>
          </a:p>
          <a:p>
            <a:endParaRPr lang="en-US"/>
          </a:p>
          <a:p>
            <a:r>
              <a:rPr lang="en-US"/>
              <a:t>https://github.com/github/entitlements/blob/master/github.com/octodemo/org/member.txt</a:t>
            </a:r>
          </a:p>
          <a:p>
            <a:endParaRPr lang="en-US"/>
          </a:p>
          <a:p>
            <a:r>
              <a:rPr lang="en-US"/>
              <a:t>https://github.com/github/entitlements/pull/101183</a:t>
            </a:r>
          </a:p>
          <a:p>
            <a:endParaRPr lang="en-US"/>
          </a:p>
          <a:p>
            <a:endParaRPr lang="en-US"/>
          </a:p>
          <a:p>
            <a:endParaRPr lang="en-US"/>
          </a:p>
          <a:p>
            <a:endParaRPr lang="en-US"/>
          </a:p>
          <a:p>
            <a:endParaRPr lang="en-US"/>
          </a:p>
        </p:txBody>
      </p:sp>
      <p:sp>
        <p:nvSpPr>
          <p:cNvPr id="4" name="Header Placeholder 3">
            <a:extLst>
              <a:ext uri="{FF2B5EF4-FFF2-40B4-BE49-F238E27FC236}">
                <a16:creationId xmlns:a16="http://schemas.microsoft.com/office/drawing/2014/main" id="{BCF8458E-467E-F813-419D-1850C6040D6A}"/>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9AEA7884-6511-ABD5-D468-AA60C2EBAD96}"/>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8863D77-6DF8-09F2-DBC4-0A10710745DA}"/>
              </a:ext>
            </a:extLst>
          </p:cNvPr>
          <p:cNvSpPr>
            <a:spLocks noGrp="1"/>
          </p:cNvSpPr>
          <p:nvPr>
            <p:ph type="dt" idx="1"/>
          </p:nvPr>
        </p:nvSpPr>
        <p:spPr/>
        <p:txBody>
          <a:bodyPr/>
          <a:lstStyle/>
          <a:p>
            <a:fld id="{386CE63F-9E7F-4C04-9D0D-FCA25A8E9E86}" type="datetime8">
              <a:rPr lang="en-US" smtClean="0"/>
              <a:t>3/11/2025 6:44 AM</a:t>
            </a:fld>
            <a:endParaRPr lang="en-US"/>
          </a:p>
        </p:txBody>
      </p:sp>
      <p:sp>
        <p:nvSpPr>
          <p:cNvPr id="7" name="Slide Number Placeholder 6">
            <a:extLst>
              <a:ext uri="{FF2B5EF4-FFF2-40B4-BE49-F238E27FC236}">
                <a16:creationId xmlns:a16="http://schemas.microsoft.com/office/drawing/2014/main" id="{29105F57-6530-2258-3C3F-4F7F37F1356B}"/>
              </a:ext>
            </a:extLst>
          </p:cNvPr>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2485971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https://github.com/github/entitlements/blob/master/github.com/octodemo/org/member.txt</a:t>
            </a:r>
          </a:p>
          <a:p>
            <a:endParaRPr lang="en-US"/>
          </a:p>
          <a:p>
            <a:r>
              <a:rPr lang="en-US"/>
              <a:t>https://github.com/github/entitlements/pull/101183</a:t>
            </a:r>
          </a:p>
          <a:p>
            <a:endParaRPr lang="en-US"/>
          </a:p>
          <a:p>
            <a:endParaRPr lang="en-US"/>
          </a:p>
          <a:p>
            <a:endParaRPr lang="en-US"/>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3/11/2025 6:44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0343112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cs typeface="Segoe UI"/>
              </a:rPr>
              <a:t>https://github.com/octodemo/bootstrap/issues</a:t>
            </a:r>
          </a:p>
          <a:p>
            <a:endParaRPr lang="en-US" sz="900">
              <a:cs typeface="Segoe UI"/>
            </a:endParaRPr>
          </a:p>
          <a:p>
            <a:r>
              <a:rPr lang="en-US" sz="900">
                <a:cs typeface="Segoe UI"/>
              </a:rPr>
              <a:t>https://github.com/octodemo/bootstrap/issues/1345</a:t>
            </a:r>
          </a:p>
          <a:p>
            <a:endParaRPr lang="en-US" sz="900">
              <a:cs typeface="Segoe UI"/>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3/11/2025 6:44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4025892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0B1B7-7C37-9B18-44EE-73C76EE442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65B50C-B33D-C525-C14C-BA5F915FE5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7E2034-09F6-34D1-DFE8-8510C56FC9B8}"/>
              </a:ext>
            </a:extLst>
          </p:cNvPr>
          <p:cNvSpPr>
            <a:spLocks noGrp="1"/>
          </p:cNvSpPr>
          <p:nvPr>
            <p:ph type="body" idx="1"/>
          </p:nvPr>
        </p:nvSpPr>
        <p:spPr/>
        <p:txBody>
          <a:bodyPr/>
          <a:lstStyle/>
          <a:p>
            <a:r>
              <a:rPr lang="en-US"/>
              <a:t>Hello, my name is Liz. I am a product manager leading the Azure Governance team, responsible for services we are about to talk about such as Azure Policy, Management Groups, and tags.</a:t>
            </a:r>
          </a:p>
          <a:p>
            <a:r>
              <a:rPr lang="en-US"/>
              <a:t>Let’s talk about how to make your environment </a:t>
            </a:r>
            <a:r>
              <a:rPr lang="en-US" i="1"/>
              <a:t>stay</a:t>
            </a:r>
            <a:r>
              <a:rPr lang="en-US"/>
              <a:t> right that is compliant, secure, and well-governed.</a:t>
            </a:r>
          </a:p>
          <a:p>
            <a:r>
              <a:rPr lang="en-US"/>
              <a:t>There are </a:t>
            </a:r>
            <a:r>
              <a:rPr lang="en-US" b="1"/>
              <a:t>THREE</a:t>
            </a:r>
            <a:r>
              <a:rPr lang="en-US"/>
              <a:t>  types challenges that arise in creating a durable environment. </a:t>
            </a:r>
          </a:p>
        </p:txBody>
      </p:sp>
      <p:sp>
        <p:nvSpPr>
          <p:cNvPr id="4" name="Header Placeholder 3">
            <a:extLst>
              <a:ext uri="{FF2B5EF4-FFF2-40B4-BE49-F238E27FC236}">
                <a16:creationId xmlns:a16="http://schemas.microsoft.com/office/drawing/2014/main" id="{F56D127B-6DF7-2093-E02E-9445FDDE0AD2}"/>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9B34E2D-A6D2-FF09-A565-F4CE135CA30C}"/>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4BC6F9A-22F7-0B3B-B517-ECB456D207E9}"/>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3/11/2025 6:44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CA5F19FA-550B-4ADE-6959-A238FC43CDAA}"/>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739992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EC297-C4CF-7A28-998A-8FCB5FC5F2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EFE51A-3493-105D-5D7F-67D1610FC1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26C5B9-B922-FE16-36A5-8C33F318C480}"/>
              </a:ext>
            </a:extLst>
          </p:cNvPr>
          <p:cNvSpPr>
            <a:spLocks noGrp="1"/>
          </p:cNvSpPr>
          <p:nvPr>
            <p:ph type="body" idx="1"/>
          </p:nvPr>
        </p:nvSpPr>
        <p:spPr/>
        <p:txBody>
          <a:bodyPr/>
          <a:lstStyle/>
          <a:p>
            <a:r>
              <a:rPr lang="en-US"/>
              <a:t>One is that your environment constantly goes through changes, with resources getting added, updated, deleted, and moved. And it’s important that these changes are done with the same speed of agility with the policies applied.</a:t>
            </a:r>
          </a:p>
          <a:p>
            <a:endParaRPr lang="en-US"/>
          </a:p>
          <a:p>
            <a:r>
              <a:rPr lang="en-US"/>
              <a:t>Second is that our understanding of what we need to do to create well-governed environment evolve over time. As there are new services and practices, we need to introduce new policies accordingly. For example – We talk about the importance of using Managed Identity instead of shared key. But a few years ago, Managed Identity didn’t even exist for us to enforce.</a:t>
            </a:r>
          </a:p>
          <a:p>
            <a:endParaRPr lang="en-US"/>
          </a:p>
          <a:p>
            <a:r>
              <a:rPr lang="en-US"/>
              <a:t>Third is that hopefully your Azure environment is continuing to grow over time. So you really need the tool that can allow you to stay right at-scale.</a:t>
            </a:r>
          </a:p>
          <a:p>
            <a:endParaRPr lang="en-US"/>
          </a:p>
          <a:p>
            <a:r>
              <a:rPr lang="en-US"/>
              <a:t>The tool we have to tackle these challenges is Azure Policy.</a:t>
            </a:r>
          </a:p>
        </p:txBody>
      </p:sp>
      <p:sp>
        <p:nvSpPr>
          <p:cNvPr id="4" name="Header Placeholder 3">
            <a:extLst>
              <a:ext uri="{FF2B5EF4-FFF2-40B4-BE49-F238E27FC236}">
                <a16:creationId xmlns:a16="http://schemas.microsoft.com/office/drawing/2014/main" id="{27F09ED6-32A5-3E1E-B3E4-43F3F43DC4D9}"/>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57E6410-6F3B-1AE2-97DD-D6E1E59B3BF9}"/>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8FBEA9F-FB9B-355D-9CCE-D4069C659A29}"/>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3/11/2025 6:44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2021529-564F-CC34-273C-DD15E063D38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93223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Proven tool that we rely on within Microsoft and all top 100 of Azure customers depend on Policy.</a:t>
            </a:r>
          </a:p>
          <a:p>
            <a:r>
              <a:rPr lang="en-US"/>
              <a:t>Azure Policy supports real-time enforcement and provides the compliance data at per-policy, per resource </a:t>
            </a:r>
            <a:r>
              <a:rPr lang="en-US" err="1"/>
              <a:t>granulary</a:t>
            </a:r>
            <a:r>
              <a:rPr lang="en-US"/>
              <a:t>.</a:t>
            </a:r>
          </a:p>
          <a:p>
            <a:endParaRPr lang="en-US"/>
          </a:p>
          <a:p>
            <a:r>
              <a:rPr lang="en-US"/>
              <a:t>For the rest of the session, we will discuss what makes Azure Policy so powerful and special, and how you can adopt in on a complex enterprise environment – using what we do internally within Microsoft as an example.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3/11/2025 6:44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72663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14EDF-1AF7-A91A-9C9C-B09ABAF32A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5E38EF-015B-9350-92CC-949E8F691E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A3CAE7-65DF-D25B-0551-8B6A23300799}"/>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a:latin typeface="Segoe Sans Text Semibold" pitchFamily="2" charset="0"/>
                <a:cs typeface="Segoe Sans Text Semibold" pitchFamily="2" charset="0"/>
              </a:rPr>
              <a:t>Important that policy is defined as code</a:t>
            </a:r>
            <a:endParaRPr lang="en-US" b="0"/>
          </a:p>
          <a:p>
            <a:endParaRPr lang="en-US"/>
          </a:p>
        </p:txBody>
      </p:sp>
      <p:sp>
        <p:nvSpPr>
          <p:cNvPr id="4" name="Header Placeholder 3">
            <a:extLst>
              <a:ext uri="{FF2B5EF4-FFF2-40B4-BE49-F238E27FC236}">
                <a16:creationId xmlns:a16="http://schemas.microsoft.com/office/drawing/2014/main" id="{8058FEDC-6826-593D-3EA8-07D8A8742FD9}"/>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FD86AAEB-D0B4-3536-804C-86D7E33EB096}"/>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1D06F3D-6C4B-2AF2-AE17-4408E13EE095}"/>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3/11/2025 6:44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CCA0893F-E6A0-D578-FA55-52A59475FA2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87343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a:latin typeface="Segoe Sans Text Semibold" pitchFamily="2" charset="0"/>
                <a:cs typeface="Segoe Sans Text Semibold" pitchFamily="2" charset="0"/>
              </a:rPr>
              <a:t>Important to organize environments correctly</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3/11/2025 6:44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71263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F92D3-B082-3C72-B46E-0F75F0F751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AC77F7-791F-6E35-E8D1-3215A9210E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21439C-2B94-C58C-7229-BE816FB5FB29}"/>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BDB27DAC-61FD-23AC-B764-55A624DE9087}"/>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A7C8018-AE8D-2F29-42DF-4771A2C9F4D8}"/>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2C808BF-D8A5-21FA-3E2F-73C9EA337B15}"/>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3/11/2025 6:44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976C48FB-59D7-C9A6-F474-5C64B7B45B2A}"/>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25745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0ADC8-63CF-4563-BE2A-E1FBC968CC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94ADA3-099E-14A3-6BBD-30BF056BD0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1C7520-3FED-A8C7-0D71-203D499AB9E3}"/>
              </a:ext>
            </a:extLst>
          </p:cNvPr>
          <p:cNvSpPr>
            <a:spLocks noGrp="1"/>
          </p:cNvSpPr>
          <p:nvPr>
            <p:ph type="body" idx="1"/>
          </p:nvPr>
        </p:nvSpPr>
        <p:spPr/>
        <p:txBody>
          <a:bodyPr/>
          <a:lstStyle/>
          <a:p>
            <a:r>
              <a:rPr lang="en-CA"/>
              <a:t>What we’ve done here at MS</a:t>
            </a:r>
          </a:p>
        </p:txBody>
      </p:sp>
      <p:sp>
        <p:nvSpPr>
          <p:cNvPr id="4" name="Header Placeholder 3">
            <a:extLst>
              <a:ext uri="{FF2B5EF4-FFF2-40B4-BE49-F238E27FC236}">
                <a16:creationId xmlns:a16="http://schemas.microsoft.com/office/drawing/2014/main" id="{88F8AFA8-F521-32A3-2400-EF299B4FFFEA}"/>
              </a:ext>
            </a:extLst>
          </p:cNvPr>
          <p:cNvSpPr>
            <a:spLocks noGrp="1"/>
          </p:cNvSpPr>
          <p:nvPr>
            <p:ph type="hdr" sz="quarter"/>
          </p:nvPr>
        </p:nvSpPr>
        <p:spPr/>
        <p:txBody>
          <a:bodyPr/>
          <a:lstStyle/>
          <a:p>
            <a:pPr marL="0" marR="0" lvl="0" indent="0" algn="l" defTabSz="91427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6D79797-99E9-E140-B85E-6963F4E58F53}"/>
              </a:ext>
            </a:extLst>
          </p:cNvPr>
          <p:cNvSpPr>
            <a:spLocks noGrp="1"/>
          </p:cNvSpPr>
          <p:nvPr>
            <p:ph type="ftr" sz="quarter" idx="4"/>
          </p:nvPr>
        </p:nvSpPr>
        <p:spPr/>
        <p:txBody>
          <a:bodyPr/>
          <a:lstStyle/>
          <a:p>
            <a:pPr marL="571441" marR="0" lvl="0" indent="0" algn="l" defTabSz="91400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FEEA591-1A29-7215-C452-F8198EB28496}"/>
              </a:ext>
            </a:extLst>
          </p:cNvPr>
          <p:cNvSpPr>
            <a:spLocks noGrp="1"/>
          </p:cNvSpPr>
          <p:nvPr>
            <p:ph type="dt" idx="1"/>
          </p:nvPr>
        </p:nvSpPr>
        <p:spPr/>
        <p:txBody>
          <a:bodyPr/>
          <a:lstStyle/>
          <a:p>
            <a:pPr marL="0" marR="0" lvl="0" indent="0" algn="r" defTabSz="91427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272" rtl="0" eaLnBrk="1" fontAlgn="auto" latinLnBrk="0" hangingPunct="1">
                <a:lnSpc>
                  <a:spcPct val="100000"/>
                </a:lnSpc>
                <a:spcBef>
                  <a:spcPts val="0"/>
                </a:spcBef>
                <a:spcAft>
                  <a:spcPts val="0"/>
                </a:spcAft>
                <a:buClrTx/>
                <a:buSzTx/>
                <a:buFontTx/>
                <a:buNone/>
                <a:tabLst/>
                <a:defRPr/>
              </a:pPr>
              <a:t>3/11/2025 6:44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03A47A0-D328-B19C-7001-FF9F5A78D3D1}"/>
              </a:ext>
            </a:extLst>
          </p:cNvPr>
          <p:cNvSpPr>
            <a:spLocks noGrp="1"/>
          </p:cNvSpPr>
          <p:nvPr>
            <p:ph type="sldNum" sz="quarter" idx="5"/>
          </p:nvPr>
        </p:nvSpPr>
        <p:spPr/>
        <p:txBody>
          <a:bodyPr/>
          <a:lstStyle/>
          <a:p>
            <a:pPr marL="0" marR="0" lvl="0" indent="0" algn="r" defTabSz="91427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27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5551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CC6AE-57ED-838E-1227-5046B86082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B322EF-DDB7-85B7-55A2-12A0BACED4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BD41CF-B36C-447D-71EB-D7370B66173C}"/>
              </a:ext>
            </a:extLst>
          </p:cNvPr>
          <p:cNvSpPr>
            <a:spLocks noGrp="1"/>
          </p:cNvSpPr>
          <p:nvPr>
            <p:ph type="body" idx="1"/>
          </p:nvPr>
        </p:nvSpPr>
        <p:spPr/>
        <p:txBody>
          <a:bodyPr/>
          <a:lstStyle/>
          <a:p>
            <a:r>
              <a:rPr lang="en-US"/>
              <a:t>As with other organizations, we’ve struggled to get our engineering group and teams aligned in the same direction</a:t>
            </a:r>
          </a:p>
          <a:p>
            <a:endParaRPr lang="en-US"/>
          </a:p>
        </p:txBody>
      </p:sp>
      <p:sp>
        <p:nvSpPr>
          <p:cNvPr id="4" name="Header Placeholder 3">
            <a:extLst>
              <a:ext uri="{FF2B5EF4-FFF2-40B4-BE49-F238E27FC236}">
                <a16:creationId xmlns:a16="http://schemas.microsoft.com/office/drawing/2014/main" id="{1E1C5C7C-2C2E-DBF8-32CE-1D038B4396FD}"/>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FF74F14C-3F2E-89C0-8A7A-1CFA321D28E4}"/>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3C4AB2C-98BB-D2B3-575F-BAA65DE0C97A}"/>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3/11/2025 6:44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788BF6A4-F8CB-72ED-8440-CE859CE8C391}"/>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49415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a:extLst>
            <a:ext uri="{FF2B5EF4-FFF2-40B4-BE49-F238E27FC236}">
              <a16:creationId xmlns:a16="http://schemas.microsoft.com/office/drawing/2014/main" id="{8D3FE3F4-E6BC-AD0A-DCFF-9CF39119D437}"/>
            </a:ext>
          </a:extLst>
        </p:cNvPr>
        <p:cNvGrpSpPr/>
        <p:nvPr/>
      </p:nvGrpSpPr>
      <p:grpSpPr>
        <a:xfrm>
          <a:off x="0" y="0"/>
          <a:ext cx="0" cy="0"/>
          <a:chOff x="0" y="0"/>
          <a:chExt cx="0" cy="0"/>
        </a:xfrm>
      </p:grpSpPr>
      <p:sp>
        <p:nvSpPr>
          <p:cNvPr id="1064" name="Google Shape;1064;g26acba27e29_0_124:notes">
            <a:extLst>
              <a:ext uri="{FF2B5EF4-FFF2-40B4-BE49-F238E27FC236}">
                <a16:creationId xmlns:a16="http://schemas.microsoft.com/office/drawing/2014/main" id="{08E421A0-B09A-618F-A9B2-44347084A315}"/>
              </a:ext>
            </a:extLst>
          </p:cNvPr>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5" name="Google Shape;1065;g26acba27e29_0_124:notes">
            <a:extLst>
              <a:ext uri="{FF2B5EF4-FFF2-40B4-BE49-F238E27FC236}">
                <a16:creationId xmlns:a16="http://schemas.microsoft.com/office/drawing/2014/main" id="{A367FD5F-45B3-060A-1078-92EDB0513D37}"/>
              </a:ext>
            </a:extLst>
          </p:cNvPr>
          <p:cNvSpPr txBox="1">
            <a:spLocks noGrp="1"/>
          </p:cNvSpPr>
          <p:nvPr>
            <p:ph type="body" idx="1"/>
          </p:nvPr>
        </p:nvSpPr>
        <p:spPr>
          <a:xfrm>
            <a:off x="685800" y="3300413"/>
            <a:ext cx="5486400" cy="27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GHAS does this in 3 unique ways:</a:t>
            </a:r>
          </a:p>
          <a:p>
            <a:pPr marL="0" lvl="0" indent="0" algn="l" rtl="0">
              <a:spcBef>
                <a:spcPts val="0"/>
              </a:spcBef>
              <a:spcAft>
                <a:spcPts val="0"/>
              </a:spcAft>
              <a:buNone/>
            </a:pPr>
            <a:endParaRPr lang="en-US"/>
          </a:p>
          <a:p>
            <a:pPr marL="228600" lvl="0" indent="-228600" algn="l" rtl="0">
              <a:spcBef>
                <a:spcPts val="0"/>
              </a:spcBef>
              <a:spcAft>
                <a:spcPts val="0"/>
              </a:spcAft>
              <a:buFont typeface="+mj-lt"/>
              <a:buAutoNum type="arabicPeriod"/>
            </a:pPr>
            <a:r>
              <a:rPr lang="en-US"/>
              <a:t>Embedding security natively into the developer workflow</a:t>
            </a:r>
          </a:p>
          <a:p>
            <a:pPr marL="228600" lvl="0" indent="-228600" algn="l" rtl="0">
              <a:spcBef>
                <a:spcPts val="0"/>
              </a:spcBef>
              <a:spcAft>
                <a:spcPts val="0"/>
              </a:spcAft>
              <a:buFont typeface="+mj-lt"/>
              <a:buAutoNum type="arabicPeriod"/>
            </a:pPr>
            <a:r>
              <a:rPr lang="en-US"/>
              <a:t>Providing security findings and fixes in real-time</a:t>
            </a:r>
          </a:p>
          <a:p>
            <a:pPr marL="228600" lvl="0" indent="-228600" algn="l" rtl="0">
              <a:spcBef>
                <a:spcPts val="0"/>
              </a:spcBef>
              <a:spcAft>
                <a:spcPts val="0"/>
              </a:spcAft>
              <a:buFont typeface="+mj-lt"/>
              <a:buAutoNum type="arabicPeriod"/>
            </a:pPr>
            <a:r>
              <a:rPr lang="en-US"/>
              <a:t>And empowering developers with education on the vulnerabilities</a:t>
            </a:r>
          </a:p>
        </p:txBody>
      </p:sp>
      <p:sp>
        <p:nvSpPr>
          <p:cNvPr id="1066" name="Google Shape;1066;g26acba27e29_0_124:notes">
            <a:extLst>
              <a:ext uri="{FF2B5EF4-FFF2-40B4-BE49-F238E27FC236}">
                <a16:creationId xmlns:a16="http://schemas.microsoft.com/office/drawing/2014/main" id="{8E1FFDDC-3E33-1090-AE45-207F9F7E2E02}"/>
              </a:ext>
            </a:extLst>
          </p:cNvPr>
          <p:cNvSpPr txBox="1">
            <a:spLocks noGrp="1"/>
          </p:cNvSpPr>
          <p:nvPr>
            <p:ph type="sldNum" idx="12"/>
          </p:nvPr>
        </p:nvSpPr>
        <p:spPr>
          <a:xfrm>
            <a:off x="3884613" y="6513910"/>
            <a:ext cx="2971800" cy="344100"/>
          </a:xfrm>
          <a:prstGeom prst="rect">
            <a:avLst/>
          </a:prstGeom>
          <a:noFill/>
          <a:ln>
            <a:noFill/>
          </a:ln>
        </p:spPr>
        <p:txBody>
          <a:bodyPr spcFirstLastPara="1" wrap="square" lIns="91425" tIns="45700" rIns="91425" bIns="45700" anchor="b" anchorCtr="0">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04087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9">
          <a:extLst>
            <a:ext uri="{FF2B5EF4-FFF2-40B4-BE49-F238E27FC236}">
              <a16:creationId xmlns:a16="http://schemas.microsoft.com/office/drawing/2014/main" id="{5299A705-8104-902D-71AC-B85E037FE2CE}"/>
            </a:ext>
          </a:extLst>
        </p:cNvPr>
        <p:cNvGrpSpPr/>
        <p:nvPr/>
      </p:nvGrpSpPr>
      <p:grpSpPr>
        <a:xfrm>
          <a:off x="0" y="0"/>
          <a:ext cx="0" cy="0"/>
          <a:chOff x="0" y="0"/>
          <a:chExt cx="0" cy="0"/>
        </a:xfrm>
      </p:grpSpPr>
      <p:sp>
        <p:nvSpPr>
          <p:cNvPr id="3290" name="Google Shape;3290;g1f01ef695e0_3_9:notes">
            <a:extLst>
              <a:ext uri="{FF2B5EF4-FFF2-40B4-BE49-F238E27FC236}">
                <a16:creationId xmlns:a16="http://schemas.microsoft.com/office/drawing/2014/main" id="{932673DB-FE91-89D1-2FA2-D135DDCFCE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1" name="Google Shape;3291;g1f01ef695e0_3_9:notes">
            <a:extLst>
              <a:ext uri="{FF2B5EF4-FFF2-40B4-BE49-F238E27FC236}">
                <a16:creationId xmlns:a16="http://schemas.microsoft.com/office/drawing/2014/main" id="{BD2E6547-C755-39BA-306E-CF3F71C470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gn="l">
              <a:buNone/>
            </a:pPr>
            <a:r>
              <a:rPr lang="en-US" b="0" i="0">
                <a:solidFill>
                  <a:srgbClr val="0D0D0D"/>
                </a:solidFill>
                <a:effectLst/>
                <a:latin typeface="Söhne"/>
              </a:rPr>
              <a:t>Both the Verizon Data Breach Investigations Report and the </a:t>
            </a:r>
            <a:r>
              <a:rPr lang="en-US" b="0" i="0" err="1">
                <a:solidFill>
                  <a:srgbClr val="0D0D0D"/>
                </a:solidFill>
                <a:effectLst/>
                <a:latin typeface="Söhne"/>
              </a:rPr>
              <a:t>Ponemon</a:t>
            </a:r>
            <a:r>
              <a:rPr lang="en-US" b="0" i="0">
                <a:solidFill>
                  <a:srgbClr val="0D0D0D"/>
                </a:solidFill>
                <a:effectLst/>
                <a:latin typeface="Söhne"/>
              </a:rPr>
              <a:t> Institute have consistently identified stolen or compromised credentials as the primary cause of breaches for two consecutive years, naming them not only the most prevalent but also the costliest for organizations to resolve.</a:t>
            </a:r>
          </a:p>
          <a:p>
            <a:pPr marL="0" indent="0" algn="l">
              <a:buNone/>
            </a:pPr>
            <a:endParaRPr lang="en-US" b="0" i="0">
              <a:solidFill>
                <a:srgbClr val="0D0D0D"/>
              </a:solidFill>
              <a:effectLst/>
              <a:latin typeface="Söhne"/>
            </a:endParaRPr>
          </a:p>
          <a:p>
            <a:pPr marL="0" indent="0" algn="l">
              <a:buNone/>
            </a:pPr>
            <a:r>
              <a:rPr lang="en-US" b="0" i="0">
                <a:solidFill>
                  <a:srgbClr val="0D0D0D"/>
                </a:solidFill>
                <a:effectLst/>
                <a:latin typeface="Söhne"/>
              </a:rPr>
              <a:t>To combat secret exposure, companies leverage GitHub Secret Scanning to meticulously comb through their repositories, identifying any passwords, tokens, encryption keys, or other sensitive information that are inadvertently leaked.</a:t>
            </a:r>
          </a:p>
          <a:p>
            <a:pPr marL="0" indent="0" algn="l">
              <a:buNone/>
            </a:pPr>
            <a:endParaRPr lang="en-US" b="0" i="0">
              <a:solidFill>
                <a:srgbClr val="0D0D0D"/>
              </a:solidFill>
              <a:effectLst/>
              <a:latin typeface="Söhne"/>
            </a:endParaRPr>
          </a:p>
          <a:p>
            <a:pPr marL="0" indent="0" algn="l">
              <a:buNone/>
            </a:pPr>
            <a:r>
              <a:rPr lang="en-US" b="0" i="0">
                <a:solidFill>
                  <a:srgbClr val="0D0D0D"/>
                </a:solidFill>
                <a:effectLst/>
                <a:latin typeface="Söhne"/>
              </a:rPr>
              <a:t>By default, secret scanning alerts users only after a secret has been committed. However, with Push Protection enabled, you gain proactive control. This feature allows you to utilize secret scanning to prevent supported secrets from being pushed into your organization or repository, mitigating risks before they arise.</a:t>
            </a:r>
          </a:p>
          <a:p>
            <a:pPr marL="0" indent="0" algn="l">
              <a:buNone/>
            </a:pPr>
            <a:endParaRPr lang="en-US" b="0" i="0">
              <a:solidFill>
                <a:srgbClr val="0D0D0D"/>
              </a:solidFill>
              <a:effectLst/>
              <a:latin typeface="Söhne"/>
            </a:endParaRPr>
          </a:p>
          <a:p>
            <a:pPr marL="0" indent="0" algn="l">
              <a:buNone/>
            </a:pPr>
            <a:r>
              <a:rPr lang="en-US" b="0" i="0">
                <a:solidFill>
                  <a:srgbClr val="0D0D0D"/>
                </a:solidFill>
                <a:effectLst/>
                <a:latin typeface="Söhne"/>
              </a:rPr>
              <a:t>Moreover, users have the flexibility to define custom patterns tailored to their organization's specific needs. This capability ensures that even internal secrets unique to your organization can be identified and prevented from exposure.</a:t>
            </a:r>
          </a:p>
          <a:p>
            <a:pPr marL="0" indent="0" algn="l">
              <a:buNone/>
            </a:pPr>
            <a:endParaRPr lang="en-US" b="0" i="0">
              <a:solidFill>
                <a:srgbClr val="0D0D0D"/>
              </a:solidFill>
              <a:effectLst/>
              <a:latin typeface="Söhne"/>
            </a:endParaRPr>
          </a:p>
          <a:p>
            <a:pPr marL="0" indent="0" algn="l">
              <a:buNone/>
            </a:pPr>
            <a:r>
              <a:rPr lang="en-US" b="0" i="0">
                <a:solidFill>
                  <a:srgbClr val="0D0D0D"/>
                </a:solidFill>
                <a:effectLst/>
                <a:latin typeface="Söhne"/>
              </a:rPr>
              <a:t>Furthermore, we've introduced the GitHub Actions Secrets API, offering a secure method to store and retrieve passwords and encryption keys. This reduces the risk of inadvertently exposing sensitive information in publicly available scripts, providing an additional layer of protection.</a:t>
            </a:r>
          </a:p>
          <a:p>
            <a:pPr marL="0" indent="0" algn="l">
              <a:buNone/>
            </a:pPr>
            <a:endParaRPr lang="en-US" b="0" i="0">
              <a:solidFill>
                <a:srgbClr val="0D0D0D"/>
              </a:solidFill>
              <a:effectLst/>
              <a:latin typeface="Söhne"/>
            </a:endParaRPr>
          </a:p>
          <a:p>
            <a:pPr marL="0" indent="0">
              <a:lnSpc>
                <a:spcPct val="115000"/>
              </a:lnSpc>
              <a:buClr>
                <a:schemeClr val="dk1"/>
              </a:buClr>
              <a:buNone/>
            </a:pPr>
            <a:r>
              <a:rPr lang="en-US" sz="1100">
                <a:solidFill>
                  <a:srgbClr val="058DC7"/>
                </a:solidFill>
                <a:highlight>
                  <a:srgbClr val="FFFFFF"/>
                </a:highlight>
              </a:rPr>
              <a:t>[For sellers - additional content for sellers]</a:t>
            </a:r>
          </a:p>
          <a:p>
            <a:pPr marL="0" indent="0" algn="l">
              <a:buNone/>
            </a:pPr>
            <a:br>
              <a:rPr lang="en-US" b="0" i="0">
                <a:solidFill>
                  <a:srgbClr val="0D0D0D"/>
                </a:solidFill>
                <a:effectLst/>
                <a:latin typeface="Söhne"/>
              </a:rPr>
            </a:br>
            <a:r>
              <a:rPr lang="en-US" b="0" i="0">
                <a:solidFill>
                  <a:srgbClr val="0D0D0D"/>
                </a:solidFill>
                <a:effectLst/>
                <a:latin typeface="Söhne"/>
              </a:rPr>
              <a:t>Instead of blocking commits entirely, secret scanning provides users with options to manage potential issues effectively. For instance, if users need to commit a placeholder secret for testing purposes, they can easily confirm its nature and proceed. Similarly, if they encounter a false positive, they can swiftly report it and continue with their commit.</a:t>
            </a:r>
          </a:p>
          <a:p>
            <a:pPr marL="0" indent="0" algn="l">
              <a:buNone/>
            </a:pPr>
            <a:endParaRPr lang="en-US" b="0" i="0">
              <a:solidFill>
                <a:srgbClr val="0D0D0D"/>
              </a:solidFill>
              <a:effectLst/>
              <a:latin typeface="Söhne"/>
            </a:endParaRPr>
          </a:p>
          <a:p>
            <a:pPr marL="0" indent="0" algn="l">
              <a:buNone/>
            </a:pPr>
            <a:r>
              <a:rPr lang="en-US" b="0" i="0">
                <a:solidFill>
                  <a:srgbClr val="0D0D0D"/>
                </a:solidFill>
                <a:effectLst/>
                <a:latin typeface="Söhne"/>
              </a:rPr>
              <a:t>Additionally, developers have the option to acknowledge and address issues later, albeit with full awareness of associated risks. Opting for this route triggers a security alert and notifies repository admins, ensuring accountability. Crucially, GitHub maintains a detailed log of these decisions, including any context provided by the user at the time.</a:t>
            </a:r>
          </a:p>
          <a:p>
            <a:pPr marL="0" indent="0" algn="l">
              <a:buNone/>
            </a:pPr>
            <a:endParaRPr lang="en-US" b="0" i="0">
              <a:solidFill>
                <a:srgbClr val="0D0D0D"/>
              </a:solidFill>
              <a:effectLst/>
              <a:latin typeface="Söhne"/>
            </a:endParaRPr>
          </a:p>
          <a:p>
            <a:pPr marL="0" indent="0" algn="l">
              <a:buNone/>
            </a:pPr>
            <a:r>
              <a:rPr lang="en-US" b="0" i="0">
                <a:solidFill>
                  <a:srgbClr val="0D0D0D"/>
                </a:solidFill>
                <a:effectLst/>
                <a:latin typeface="Söhne"/>
              </a:rPr>
              <a:t>If a user disregards warnings and proceeds with pushing a secret, the system maintains a level of accountability. It guides users with clear prompts, explanations, and options. This intuitive approach reduces the need for extensive training or documentation, empowering developers of all levels to navigate the process.</a:t>
            </a:r>
            <a:endParaRPr lang="en-US" sz="1100">
              <a:solidFill>
                <a:schemeClr val="dk1"/>
              </a:solidFill>
              <a:highlight>
                <a:srgbClr val="FFFFFF"/>
              </a:highlight>
            </a:endParaRPr>
          </a:p>
          <a:p>
            <a:pPr marL="0" lvl="0" indent="0" algn="l">
              <a:lnSpc>
                <a:spcPct val="114999"/>
              </a:lnSpc>
              <a:spcBef>
                <a:spcPts val="0"/>
              </a:spcBef>
              <a:spcAft>
                <a:spcPts val="0"/>
              </a:spcAft>
              <a:buSzPts val="1100"/>
              <a:buFont typeface="Arial"/>
              <a:buNone/>
            </a:pPr>
            <a:endParaRPr lang="en-US" sz="1100">
              <a:solidFill>
                <a:schemeClr val="dk1"/>
              </a:solidFill>
              <a:highlight>
                <a:srgbClr val="FFFFFF"/>
              </a:highlight>
            </a:endParaRPr>
          </a:p>
          <a:p>
            <a:pPr marL="171450" indent="-171450">
              <a:lnSpc>
                <a:spcPct val="114999"/>
              </a:lnSpc>
            </a:pPr>
            <a:r>
              <a:rPr lang="en-US">
                <a:highlight>
                  <a:srgbClr val="FFFFFF"/>
                </a:highlight>
              </a:rPr>
              <a:t>Link to GitHub Actions Secrets API</a:t>
            </a:r>
          </a:p>
          <a:p>
            <a:pPr marL="171450" lvl="0" indent="-171450" algn="l">
              <a:lnSpc>
                <a:spcPct val="114999"/>
              </a:lnSpc>
              <a:spcBef>
                <a:spcPts val="0"/>
              </a:spcBef>
              <a:spcAft>
                <a:spcPts val="0"/>
              </a:spcAft>
            </a:pPr>
            <a:r>
              <a:rPr lang="en-US" u="sng">
                <a:highlight>
                  <a:srgbClr val="FFFFFF"/>
                </a:highlight>
                <a:hlinkClick r:id="rId3"/>
              </a:rPr>
              <a:t>https://docs.github.com/en/rest/actions/secrets</a:t>
            </a:r>
            <a:endParaRPr lang="en-US"/>
          </a:p>
          <a:p>
            <a:pPr marL="0" indent="0" algn="l">
              <a:buNone/>
            </a:pPr>
            <a:endParaRPr lang="en-US" b="0" i="0">
              <a:solidFill>
                <a:srgbClr val="0D0D0D"/>
              </a:solidFill>
              <a:effectLst/>
              <a:latin typeface="Söhne"/>
            </a:endParaRPr>
          </a:p>
          <a:p>
            <a:pPr marL="0" indent="0">
              <a:buNone/>
            </a:pPr>
            <a:endParaRPr lang="en-US"/>
          </a:p>
        </p:txBody>
      </p:sp>
    </p:spTree>
    <p:extLst>
      <p:ext uri="{BB962C8B-B14F-4D97-AF65-F5344CB8AC3E}">
        <p14:creationId xmlns:p14="http://schemas.microsoft.com/office/powerpoint/2010/main" val="32070429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6"/>
        <p:cNvGrpSpPr/>
        <p:nvPr/>
      </p:nvGrpSpPr>
      <p:grpSpPr>
        <a:xfrm>
          <a:off x="0" y="0"/>
          <a:ext cx="0" cy="0"/>
          <a:chOff x="0" y="0"/>
          <a:chExt cx="0" cy="0"/>
        </a:xfrm>
      </p:grpSpPr>
      <p:sp>
        <p:nvSpPr>
          <p:cNvPr id="3377" name="Google Shape;3377;g1f01ef695e0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8" name="Google Shape;3378;g1f01ef695e0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gn="l">
              <a:buNone/>
            </a:pPr>
            <a:r>
              <a:rPr lang="en-US" b="0" i="0">
                <a:solidFill>
                  <a:srgbClr val="0D0D0D"/>
                </a:solidFill>
                <a:effectLst/>
                <a:latin typeface="Söhne"/>
              </a:rPr>
              <a:t>Dependency scanning identifies open-source components utilized within your source code and ascertains if any associated vulnerabilities exist.</a:t>
            </a:r>
          </a:p>
          <a:p>
            <a:pPr marL="0" indent="0" algn="l">
              <a:buNone/>
            </a:pPr>
            <a:endParaRPr lang="en-US" b="0" i="0">
              <a:solidFill>
                <a:srgbClr val="0D0D0D"/>
              </a:solidFill>
              <a:effectLst/>
              <a:latin typeface="Söhne"/>
            </a:endParaRPr>
          </a:p>
          <a:p>
            <a:pPr marL="0" indent="0" algn="l">
              <a:buNone/>
            </a:pPr>
            <a:r>
              <a:rPr lang="en-US" b="0" i="0">
                <a:solidFill>
                  <a:srgbClr val="0D0D0D"/>
                </a:solidFill>
                <a:effectLst/>
                <a:latin typeface="Söhne"/>
              </a:rPr>
              <a:t>Each vulnerable component identified during the scanning process is meticulously logged within the build log and is displayed as an alert within the Advanced Security tab. Notably, only advisories reviewed by GitHub and integrated into the GitHub Advisory Database prompt the creation of dependency scanning alerts. Additionally, the build log conveniently includes a direct link to each individual alert, facilitating further investigation. For comprehensive details regarding each alert, users may refer to the "Fixing dependency scanning alerts" resource.</a:t>
            </a:r>
          </a:p>
          <a:p>
            <a:pPr marL="0" indent="0" algn="l">
              <a:buNone/>
            </a:pPr>
            <a:endParaRPr lang="en-US" b="0" i="0">
              <a:solidFill>
                <a:srgbClr val="0D0D0D"/>
              </a:solidFill>
              <a:effectLst/>
              <a:latin typeface="Söhne"/>
            </a:endParaRPr>
          </a:p>
          <a:p>
            <a:pPr marL="0" indent="0" algn="l">
              <a:buNone/>
            </a:pPr>
            <a:r>
              <a:rPr lang="en-US" b="0" i="0">
                <a:solidFill>
                  <a:srgbClr val="0D0D0D"/>
                </a:solidFill>
                <a:effectLst/>
                <a:latin typeface="Söhne"/>
              </a:rPr>
              <a:t>Furthermore, the build log furnishes essential insights into each identified vulnerability. These insights encompass details such as severity level, affected component, vulnerability title, and associated CVE information.</a:t>
            </a:r>
          </a:p>
          <a:p>
            <a:pPr marL="0" lvl="0" indent="0" algn="l" rtl="0">
              <a:spcBef>
                <a:spcPts val="0"/>
              </a:spcBef>
              <a:spcAft>
                <a:spcPts val="0"/>
              </a:spcAft>
              <a:buNone/>
            </a:pPr>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3"/>
        <p:cNvGrpSpPr/>
        <p:nvPr/>
      </p:nvGrpSpPr>
      <p:grpSpPr>
        <a:xfrm>
          <a:off x="0" y="0"/>
          <a:ext cx="0" cy="0"/>
          <a:chOff x="0" y="0"/>
          <a:chExt cx="0" cy="0"/>
        </a:xfrm>
      </p:grpSpPr>
      <p:sp>
        <p:nvSpPr>
          <p:cNvPr id="3354" name="Google Shape;3354;g1f01ef695e0_3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5" name="Google Shape;3355;g1f01ef695e0_3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gn="l">
              <a:buNone/>
            </a:pPr>
            <a:r>
              <a:rPr lang="en-US" b="0" i="0">
                <a:solidFill>
                  <a:srgbClr val="0D0D0D"/>
                </a:solidFill>
                <a:effectLst/>
                <a:latin typeface="Söhne"/>
              </a:rPr>
              <a:t>Code scanning powered by CodeQL employs robust static analysis to proactively identify and address vulnerabilities during the development process. By converting source code into relational data, CodeQL facilitates efficient vulnerability detection through automated scans. These scans occur before code merges into the base, ensuring vulnerabilities are addressed early in the development lifecycle. Leveraging queries created by a community of security experts, GHAzDO seamlessly integrates security results into the developer workflow, fostering faster development without compromising security.</a:t>
            </a:r>
          </a:p>
          <a:p>
            <a:pPr marL="0" indent="0" algn="l">
              <a:buNone/>
            </a:pPr>
            <a:endParaRPr lang="en-US" b="0" i="0">
              <a:solidFill>
                <a:srgbClr val="0D0D0D"/>
              </a:solidFill>
              <a:effectLst/>
              <a:latin typeface="Söhne"/>
            </a:endParaRPr>
          </a:p>
          <a:p>
            <a:pPr marL="0" indent="0" algn="l">
              <a:buNone/>
            </a:pPr>
            <a:r>
              <a:rPr lang="en-US" b="0" i="0">
                <a:solidFill>
                  <a:srgbClr val="0D0D0D"/>
                </a:solidFill>
                <a:effectLst/>
                <a:latin typeface="Söhne"/>
              </a:rPr>
              <a:t>Integrated directly within Azure DevOps, this feature presents results within the familiar Azure DevOps UI, enabling collaboration and facilitating prevention and remediation efforts. This ensures developers can detect, prevent, and fix vulnerabilities while coding, minimizing disruption to their workflow.</a:t>
            </a:r>
          </a:p>
          <a:p>
            <a:pPr marL="0" indent="0" algn="l">
              <a:buNone/>
            </a:pPr>
            <a:endParaRPr lang="en-US" b="0" i="0">
              <a:solidFill>
                <a:srgbClr val="0D0D0D"/>
              </a:solidFill>
              <a:effectLst/>
              <a:latin typeface="Söhne"/>
            </a:endParaRPr>
          </a:p>
          <a:p>
            <a:pPr marL="0" indent="0" algn="l">
              <a:buNone/>
            </a:pPr>
            <a:r>
              <a:rPr lang="en-US" b="0" i="0">
                <a:solidFill>
                  <a:srgbClr val="0D0D0D"/>
                </a:solidFill>
                <a:effectLst/>
                <a:latin typeface="Söhne"/>
              </a:rPr>
              <a:t>Supporting a wide array of languages and frameworks, Code Scanning also offers advanced vulnerability and variant analysis, along with comprehensive reporting functionalities to meet compliance and regulatory requirements. You can also s</a:t>
            </a:r>
            <a:r>
              <a:rPr lang="en-US" b="0" i="0">
                <a:solidFill>
                  <a:srgbClr val="000000"/>
                </a:solidFill>
                <a:effectLst/>
                <a:latin typeface="Helvetica" pitchFamily="2" charset="0"/>
              </a:rPr>
              <a:t>pecify additional queries or query packs to be run and change or disable the default CodeQL queries.</a:t>
            </a:r>
            <a:r>
              <a:rPr lang="en-US" b="0" i="0">
                <a:solidFill>
                  <a:srgbClr val="0D0D0D"/>
                </a:solidFill>
                <a:effectLst/>
                <a:latin typeface="Söhne"/>
              </a:rPr>
              <a:t> By providing actionable insights and facilitating collaboration within the development environment, Code Scanning empowers teams to prioritize security without sacrificing efficiency or agility.</a:t>
            </a:r>
          </a:p>
          <a:p>
            <a:pPr marL="0" indent="0" algn="l">
              <a:buNone/>
            </a:pPr>
            <a:endParaRPr lang="en-US" b="0" i="0">
              <a:solidFill>
                <a:srgbClr val="0D0D0D"/>
              </a:solidFill>
              <a:effectLst/>
              <a:latin typeface="Söhne"/>
            </a:endParaRPr>
          </a:p>
          <a:p>
            <a:pPr marL="0" indent="0" algn="l">
              <a:buNone/>
            </a:pPr>
            <a:br>
              <a:rPr lang="en-US">
                <a:solidFill>
                  <a:schemeClr val="dk1"/>
                </a:solidFill>
              </a:rPr>
            </a:br>
            <a:endParaRPr lang="en-US">
              <a:solidFill>
                <a:schemeClr val="dk1"/>
              </a:solidFill>
            </a:endParaRPr>
          </a:p>
          <a:p>
            <a:pPr marL="0">
              <a:buNone/>
            </a:pPr>
            <a:r>
              <a:rPr lang="en">
                <a:solidFill>
                  <a:schemeClr val="dk1"/>
                </a:solidFill>
              </a:rPr>
              <a:t>[Note for seller]</a:t>
            </a:r>
          </a:p>
          <a:p>
            <a:pPr marL="0" lvl="0">
              <a:buNone/>
            </a:pPr>
            <a:r>
              <a:rPr lang="en">
                <a:solidFill>
                  <a:schemeClr val="dk1"/>
                </a:solidFill>
              </a:rPr>
              <a:t>Animation is showing example of a C# Vulnerability - Exposing sensitive data to the end user - see query </a:t>
            </a:r>
            <a:r>
              <a:rPr lang="en">
                <a:solidFill>
                  <a:schemeClr val="dk1"/>
                </a:solidFill>
                <a:hlinkClick r:id="rId3">
                  <a:extLst>
                    <a:ext uri="{A12FA001-AC4F-418D-AE19-62706E023703}">
                      <ahyp:hlinkClr xmlns:ahyp="http://schemas.microsoft.com/office/drawing/2018/hyperlinkcolor" val="tx"/>
                    </a:ext>
                  </a:extLst>
                </a:hlinkClick>
              </a:rPr>
              <a:t>here</a:t>
            </a:r>
            <a:endParaRPr>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a:cs typeface="Segoe UI"/>
              </a:rPr>
              <a:t>https://github.com/octodemo/redesigned-fishstick/security/dependabot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cs typeface="Segoe UI"/>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3/11/2025 6:44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30121421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3">
          <a:extLst>
            <a:ext uri="{FF2B5EF4-FFF2-40B4-BE49-F238E27FC236}">
              <a16:creationId xmlns:a16="http://schemas.microsoft.com/office/drawing/2014/main" id="{DAB178A6-2ADC-7115-23D9-1AABC8597A56}"/>
            </a:ext>
          </a:extLst>
        </p:cNvPr>
        <p:cNvGrpSpPr/>
        <p:nvPr/>
      </p:nvGrpSpPr>
      <p:grpSpPr>
        <a:xfrm>
          <a:off x="0" y="0"/>
          <a:ext cx="0" cy="0"/>
          <a:chOff x="0" y="0"/>
          <a:chExt cx="0" cy="0"/>
        </a:xfrm>
      </p:grpSpPr>
      <p:sp>
        <p:nvSpPr>
          <p:cNvPr id="3354" name="Google Shape;3354;g1f01ef695e0_3_19:notes">
            <a:extLst>
              <a:ext uri="{FF2B5EF4-FFF2-40B4-BE49-F238E27FC236}">
                <a16:creationId xmlns:a16="http://schemas.microsoft.com/office/drawing/2014/main" id="{C2FC05E0-F5E3-CD2A-6DDA-52701F6F905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5" name="Google Shape;3355;g1f01ef695e0_3_19:notes">
            <a:extLst>
              <a:ext uri="{FF2B5EF4-FFF2-40B4-BE49-F238E27FC236}">
                <a16:creationId xmlns:a16="http://schemas.microsoft.com/office/drawing/2014/main" id="{F7389DD3-AC1D-2A0B-CBBA-5163B3E4D6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b="0" i="0">
                <a:solidFill>
                  <a:srgbClr val="0D0D0D"/>
                </a:solidFill>
                <a:effectLst/>
                <a:latin typeface="Söhne"/>
              </a:rPr>
              <a:t>https://portal.azure.com/#view/Microsoft_Azure_Security/SecurityMenuBlade/~/DevOpsSecurity</a:t>
            </a:r>
          </a:p>
          <a:p>
            <a:pPr marL="0" indent="0">
              <a:buNone/>
            </a:pPr>
            <a:endParaRPr lang="en-US" b="0" i="0">
              <a:solidFill>
                <a:srgbClr val="0D0D0D"/>
              </a:solidFill>
              <a:effectLst/>
              <a:latin typeface="Söhne"/>
            </a:endParaRPr>
          </a:p>
          <a:p>
            <a:pPr marL="0" indent="0">
              <a:buNone/>
            </a:pPr>
            <a:endParaRPr lang="en-US" b="0" i="0">
              <a:solidFill>
                <a:srgbClr val="0D0D0D"/>
              </a:solidFill>
              <a:effectLst/>
              <a:latin typeface="Söhne"/>
            </a:endParaRPr>
          </a:p>
          <a:p>
            <a:pPr marL="0" indent="0">
              <a:buNone/>
            </a:pPr>
            <a:r>
              <a:rPr lang="en-US" b="0" i="0">
                <a:solidFill>
                  <a:srgbClr val="0D0D0D"/>
                </a:solidFill>
                <a:effectLst/>
                <a:latin typeface="Söhne"/>
              </a:rPr>
              <a:t>Any successful application security program involves effectively communicating alerts to the broader security team. GitHub Advanced Security for Azure DevOps connects with Microsoft Defender for Cloud to further empower organizations and their DevSecOps models:</a:t>
            </a:r>
          </a:p>
          <a:p>
            <a:pPr marL="0" indent="0">
              <a:buNone/>
            </a:pPr>
            <a:endParaRPr lang="en-US" b="0" i="0">
              <a:solidFill>
                <a:srgbClr val="0D0D0D"/>
              </a:solidFill>
              <a:effectLst/>
              <a:latin typeface="Söhne"/>
            </a:endParaRPr>
          </a:p>
          <a:p>
            <a:pPr marL="0" indent="0">
              <a:buNone/>
            </a:pPr>
            <a:r>
              <a:rPr lang="en-US" b="0" i="0">
                <a:solidFill>
                  <a:srgbClr val="0D0D0D"/>
                </a:solidFill>
                <a:effectLst/>
                <a:latin typeface="Söhne"/>
              </a:rPr>
              <a:t>With Defender for Cloud, you can:</a:t>
            </a:r>
          </a:p>
          <a:p>
            <a:pPr marL="0" indent="0">
              <a:buNone/>
            </a:pPr>
            <a:endParaRPr lang="en-US" b="0" i="0">
              <a:solidFill>
                <a:srgbClr val="0D0D0D"/>
              </a:solidFill>
              <a:effectLst/>
              <a:latin typeface="Söhne"/>
            </a:endParaRPr>
          </a:p>
          <a:p>
            <a:pPr algn="l">
              <a:buFont typeface="+mj-lt"/>
              <a:buAutoNum type="arabicPeriod"/>
            </a:pPr>
            <a:r>
              <a:rPr lang="en-US" b="1" i="0">
                <a:solidFill>
                  <a:srgbClr val="0D0D0D"/>
                </a:solidFill>
                <a:effectLst/>
                <a:latin typeface="Söhne"/>
              </a:rPr>
              <a:t>Unify visibility of DevOps security posture: </a:t>
            </a:r>
            <a:r>
              <a:rPr lang="en-US" b="0" i="0">
                <a:solidFill>
                  <a:srgbClr val="0D0D0D"/>
                </a:solidFill>
                <a:effectLst/>
                <a:latin typeface="Söhne"/>
              </a:rPr>
              <a:t>Minimize blind spots by consolidating insights into your DevOps security posture across various platforms, providing a comprehensive overview in a single pane of glass.</a:t>
            </a:r>
          </a:p>
          <a:p>
            <a:pPr algn="l">
              <a:buFont typeface="+mj-lt"/>
              <a:buAutoNum type="arabicPeriod"/>
            </a:pPr>
            <a:r>
              <a:rPr lang="en-US" b="1" i="0">
                <a:solidFill>
                  <a:srgbClr val="0D0D0D"/>
                </a:solidFill>
                <a:effectLst/>
                <a:latin typeface="Söhne"/>
              </a:rPr>
              <a:t>Strengthen cloud resource configurations in code: </a:t>
            </a:r>
            <a:r>
              <a:rPr lang="en-US" b="0" i="0">
                <a:solidFill>
                  <a:srgbClr val="0D0D0D"/>
                </a:solidFill>
                <a:effectLst/>
                <a:latin typeface="Söhne"/>
              </a:rPr>
              <a:t>Addressing potential vulnerabilities and risks before they impact production environments.</a:t>
            </a:r>
          </a:p>
          <a:p>
            <a:pPr algn="l">
              <a:buFont typeface="+mj-lt"/>
              <a:buAutoNum type="arabicPeriod"/>
            </a:pPr>
            <a:r>
              <a:rPr lang="en-US" b="1" i="0">
                <a:solidFill>
                  <a:srgbClr val="0D0D0D"/>
                </a:solidFill>
                <a:effectLst/>
                <a:latin typeface="Söhne"/>
              </a:rPr>
              <a:t>Receive context-driven remediation guidance for code fixes: </a:t>
            </a:r>
            <a:r>
              <a:rPr lang="en-US" b="0" i="0">
                <a:solidFill>
                  <a:srgbClr val="0D0D0D"/>
                </a:solidFill>
                <a:effectLst/>
                <a:latin typeface="Söhne"/>
              </a:rPr>
              <a:t>Leverage security intelligence and contextual information from code to cloud, enabling faster and more informed remediation efforts within your codebase.</a:t>
            </a:r>
          </a:p>
          <a:p>
            <a:pPr algn="l">
              <a:buFont typeface="+mj-lt"/>
              <a:buAutoNum type="arabicPeriod"/>
            </a:pPr>
            <a:endParaRPr lang="en-US" b="0" i="0">
              <a:solidFill>
                <a:srgbClr val="0D0D0D"/>
              </a:solidFill>
              <a:effectLst/>
              <a:latin typeface="Söhne"/>
            </a:endParaRPr>
          </a:p>
          <a:p>
            <a:pPr marL="0" indent="0" algn="l">
              <a:buFont typeface="+mj-lt"/>
              <a:buNone/>
            </a:pPr>
            <a:r>
              <a:rPr lang="en-US" b="0" i="0">
                <a:solidFill>
                  <a:srgbClr val="0D0D0D"/>
                </a:solidFill>
                <a:effectLst/>
                <a:latin typeface="Söhne"/>
              </a:rPr>
              <a:t>This integration not only streamlines security operations but also empowers teams to proactively address security concerns throughout the development lifecycle, ultimately enhancing the overall security posture of the organization.</a:t>
            </a:r>
          </a:p>
        </p:txBody>
      </p:sp>
    </p:spTree>
    <p:extLst>
      <p:ext uri="{BB962C8B-B14F-4D97-AF65-F5344CB8AC3E}">
        <p14:creationId xmlns:p14="http://schemas.microsoft.com/office/powerpoint/2010/main" val="4088748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B6079-E61C-1C4E-EB57-3047438C2D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838DC0-DDC1-391D-6CC0-43C283C6E6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1EE4BD-FBED-EBC9-BEA5-A1DA954D1267}"/>
              </a:ext>
            </a:extLst>
          </p:cNvPr>
          <p:cNvSpPr>
            <a:spLocks noGrp="1"/>
          </p:cNvSpPr>
          <p:nvPr>
            <p:ph type="body" idx="1"/>
          </p:nvPr>
        </p:nvSpPr>
        <p:spPr/>
        <p:txBody>
          <a:bodyPr/>
          <a:lstStyle/>
          <a:p>
            <a:r>
              <a:rPr lang="en-US"/>
              <a:t>1ES Mission</a:t>
            </a:r>
          </a:p>
          <a:p>
            <a:r>
              <a:rPr lang="en-US"/>
              <a:t>Or, simply, provide a standardized, secure and scalable foundation for software development teams.</a:t>
            </a:r>
          </a:p>
        </p:txBody>
      </p:sp>
      <p:sp>
        <p:nvSpPr>
          <p:cNvPr id="4" name="Slide Number Placeholder 3">
            <a:extLst>
              <a:ext uri="{FF2B5EF4-FFF2-40B4-BE49-F238E27FC236}">
                <a16:creationId xmlns:a16="http://schemas.microsoft.com/office/drawing/2014/main" id="{CCC6F71B-6DC0-1D6A-5D25-9B528EA22885}"/>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496B17A-C6DF-E541-AEBD-D16B2194AAC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0272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6A6F4-70C7-59CB-A801-BC8111ED40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D53EAF-3666-BE73-D0E8-0E584F7AC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D49437-6790-A31D-6FB4-13E5FD965AB7}"/>
              </a:ext>
            </a:extLst>
          </p:cNvPr>
          <p:cNvSpPr>
            <a:spLocks noGrp="1"/>
          </p:cNvSpPr>
          <p:nvPr>
            <p:ph type="body" idx="1"/>
          </p:nvPr>
        </p:nvSpPr>
        <p:spPr/>
        <p:txBody>
          <a:bodyPr/>
          <a:lstStyle/>
          <a:p>
            <a:pPr marL="171450" indent="-171450" algn="l" rtl="0" fontAlgn="base">
              <a:buFont typeface="Arial" panose="020B0604020202020204" pitchFamily="34" charset="0"/>
              <a:buChar char="•"/>
            </a:pPr>
            <a:r>
              <a:rPr lang="en-US" b="0" i="0" u="none" strike="noStrike">
                <a:solidFill>
                  <a:srgbClr val="000000"/>
                </a:solidFill>
                <a:effectLst/>
                <a:latin typeface="Segoe UI Light" panose="020B0502040204020203" pitchFamily="34" charset="0"/>
              </a:rPr>
              <a:t>1ES is three things:​</a:t>
            </a:r>
            <a:endParaRPr lang="en-US" sz="1200" b="0" i="0" u="none" strike="noStrike">
              <a:solidFill>
                <a:srgbClr val="444444"/>
              </a:solidFill>
              <a:effectLst/>
              <a:latin typeface="Calibri" panose="020F0502020204030204" pitchFamily="34" charset="0"/>
            </a:endParaRPr>
          </a:p>
          <a:p>
            <a:pPr marL="628650" lvl="1" indent="-171450" algn="l" rtl="0" fontAlgn="base">
              <a:buFont typeface="Arial" panose="020B0604020202020204" pitchFamily="34" charset="0"/>
              <a:buChar char="•"/>
            </a:pPr>
            <a:r>
              <a:rPr lang="en-US" sz="1800" b="0" i="0" u="none" strike="noStrike">
                <a:solidFill>
                  <a:srgbClr val="000000"/>
                </a:solidFill>
                <a:effectLst/>
                <a:latin typeface="Segoe UI Light" panose="020B0502040204020203" pitchFamily="34" charset="0"/>
              </a:rPr>
              <a:t>A mission​</a:t>
            </a:r>
            <a:endParaRPr lang="en-US" sz="1800" b="0" i="0" u="none" strike="noStrike">
              <a:solidFill>
                <a:srgbClr val="444444"/>
              </a:solidFill>
              <a:effectLst/>
              <a:latin typeface="Arial" panose="020B0604020202020204" pitchFamily="34" charset="0"/>
            </a:endParaRPr>
          </a:p>
          <a:p>
            <a:pPr marL="628650" lvl="1" indent="-171450" algn="l" rtl="0" fontAlgn="base">
              <a:buFont typeface="Arial" panose="020B0604020202020204" pitchFamily="34" charset="0"/>
              <a:buChar char="•"/>
            </a:pPr>
            <a:r>
              <a:rPr lang="en-US" sz="1800" b="0" i="0" u="none" strike="noStrike">
                <a:solidFill>
                  <a:srgbClr val="000000"/>
                </a:solidFill>
                <a:effectLst/>
                <a:latin typeface="Segoe UI Light" panose="020B0502040204020203" pitchFamily="34" charset="0"/>
              </a:rPr>
              <a:t>An engineering team building internal tools​</a:t>
            </a:r>
            <a:endParaRPr lang="en-US" sz="1800" b="0" i="0" u="none" strike="noStrike">
              <a:solidFill>
                <a:srgbClr val="444444"/>
              </a:solidFill>
              <a:effectLst/>
              <a:latin typeface="Arial" panose="020B0604020202020204" pitchFamily="34" charset="0"/>
            </a:endParaRPr>
          </a:p>
          <a:p>
            <a:pPr marL="628650" lvl="1" indent="-171450" algn="l" rtl="0" fontAlgn="base">
              <a:buFont typeface="Arial" panose="020B0604020202020204" pitchFamily="34" charset="0"/>
              <a:buChar char="•"/>
            </a:pPr>
            <a:r>
              <a:rPr lang="en-US" sz="1800" b="0" i="0" u="none" strike="noStrike">
                <a:solidFill>
                  <a:srgbClr val="000000"/>
                </a:solidFill>
                <a:effectLst/>
                <a:latin typeface="Segoe UI Light" panose="020B0502040204020203" pitchFamily="34" charset="0"/>
              </a:rPr>
              <a:t>A set of shared objectives</a:t>
            </a:r>
          </a:p>
          <a:p>
            <a:pPr marL="628650" lvl="1" indent="-171450" algn="l" rtl="0" fontAlgn="base">
              <a:buFont typeface="Arial" panose="020B0604020202020204" pitchFamily="34" charset="0"/>
              <a:buChar char="•"/>
            </a:pPr>
            <a:endParaRPr lang="en-US" sz="1800" b="0" i="0" u="none" strike="noStrike">
              <a:solidFill>
                <a:srgbClr val="000000"/>
              </a:solidFill>
              <a:effectLst/>
              <a:latin typeface="Segoe UI Light" panose="020B0502040204020203" pitchFamily="34" charset="0"/>
            </a:endParaRPr>
          </a:p>
          <a:p>
            <a:pPr marL="171450" lvl="0" indent="-171450" algn="l" rtl="0" fontAlgn="base">
              <a:buFont typeface="Arial" panose="020B0604020202020204" pitchFamily="34" charset="0"/>
              <a:buChar char="•"/>
            </a:pPr>
            <a:r>
              <a:rPr lang="en-US" sz="1800" b="0" i="0" u="none" strike="noStrike">
                <a:solidFill>
                  <a:srgbClr val="000000"/>
                </a:solidFill>
                <a:effectLst/>
                <a:latin typeface="Segoe UI Light" panose="020B0502040204020203" pitchFamily="34" charset="0"/>
              </a:rPr>
              <a:t>1ES’s shared objectives include:</a:t>
            </a:r>
            <a:endParaRPr lang="en-US" sz="1800" b="0" i="0" u="none" strike="noStrike">
              <a:solidFill>
                <a:srgbClr val="444444"/>
              </a:solidFill>
              <a:effectLst/>
              <a:latin typeface="Arial" panose="020B0604020202020204" pitchFamily="34" charset="0"/>
            </a:endParaRPr>
          </a:p>
          <a:p>
            <a:pPr marL="742950" lvl="1" indent="-285750" algn="l" rtl="0" fontAlgn="base">
              <a:buFont typeface="Arial" panose="020B0604020202020204" pitchFamily="34" charset="0"/>
              <a:buChar char="•"/>
            </a:pPr>
            <a:r>
              <a:rPr lang="en-US" sz="1800" b="0" i="0" u="none" strike="noStrike">
                <a:solidFill>
                  <a:srgbClr val="000000"/>
                </a:solidFill>
                <a:effectLst/>
                <a:latin typeface="Segoe UI Light" panose="020B0502040204020203" pitchFamily="34" charset="0"/>
              </a:rPr>
              <a:t>Building Community across the company​</a:t>
            </a:r>
            <a:endParaRPr lang="en-US" sz="1800" b="0" i="0" u="none" strike="noStrike">
              <a:solidFill>
                <a:srgbClr val="444444"/>
              </a:solidFill>
              <a:effectLst/>
              <a:latin typeface="Arial" panose="020B0604020202020204" pitchFamily="34" charset="0"/>
            </a:endParaRPr>
          </a:p>
          <a:p>
            <a:pPr marL="742950" lvl="1" indent="-285750" algn="l" rtl="0" fontAlgn="base">
              <a:buFont typeface="Arial" panose="020B0604020202020204" pitchFamily="34" charset="0"/>
              <a:buChar char="•"/>
            </a:pPr>
            <a:r>
              <a:rPr lang="en-US" sz="1800" b="0" i="0" u="none" strike="noStrike">
                <a:solidFill>
                  <a:srgbClr val="000000"/>
                </a:solidFill>
                <a:effectLst/>
                <a:latin typeface="Segoe UI Light" panose="020B0502040204020203" pitchFamily="34" charset="0"/>
              </a:rPr>
              <a:t>Promoting reuse of tools and services both internally, and where it makes sense, externally​</a:t>
            </a:r>
            <a:endParaRPr lang="en-US" sz="1800" b="0" i="0" u="none" strike="noStrike">
              <a:solidFill>
                <a:srgbClr val="444444"/>
              </a:solidFill>
              <a:effectLst/>
              <a:latin typeface="Arial" panose="020B0604020202020204" pitchFamily="34" charset="0"/>
            </a:endParaRPr>
          </a:p>
          <a:p>
            <a:pPr marL="742950" lvl="1" indent="-285750" algn="l" rtl="0" fontAlgn="base">
              <a:buFont typeface="Arial" panose="020B0604020202020204" pitchFamily="34" charset="0"/>
              <a:buChar char="•"/>
            </a:pPr>
            <a:r>
              <a:rPr lang="en-US" sz="1800" b="0" i="0" u="none" strike="noStrike">
                <a:solidFill>
                  <a:srgbClr val="000000"/>
                </a:solidFill>
                <a:effectLst/>
                <a:latin typeface="Segoe UI Light" panose="020B0502040204020203" pitchFamily="34" charset="0"/>
              </a:rPr>
              <a:t>Integrating compliance standards into the workflows</a:t>
            </a:r>
          </a:p>
          <a:p>
            <a:pPr marL="285750" lvl="0" indent="-285750" algn="l" rtl="0" fontAlgn="base">
              <a:buFont typeface="Arial" panose="020B0604020202020204" pitchFamily="34" charset="0"/>
              <a:buChar char="•"/>
            </a:pPr>
            <a:r>
              <a:rPr lang="en-US" sz="1800" b="0" i="0" u="none" strike="noStrike">
                <a:solidFill>
                  <a:srgbClr val="000000"/>
                </a:solidFill>
                <a:effectLst/>
                <a:latin typeface="Segoe UI Light" panose="020B0502040204020203" pitchFamily="34" charset="0"/>
              </a:rPr>
              <a:t>Mention Open source</a:t>
            </a:r>
            <a:endParaRPr lang="en-US" sz="1800" b="0" i="0" u="none" strike="noStrike">
              <a:solidFill>
                <a:srgbClr val="444444"/>
              </a:solidFill>
              <a:effectLst/>
              <a:latin typeface="Arial" panose="020B0604020202020204" pitchFamily="34" charset="0"/>
            </a:endParaRPr>
          </a:p>
          <a:p>
            <a:endParaRPr lang="en-US"/>
          </a:p>
          <a:p>
            <a:endParaRPr lang="en-US"/>
          </a:p>
        </p:txBody>
      </p:sp>
      <p:sp>
        <p:nvSpPr>
          <p:cNvPr id="4" name="Header Placeholder 3">
            <a:extLst>
              <a:ext uri="{FF2B5EF4-FFF2-40B4-BE49-F238E27FC236}">
                <a16:creationId xmlns:a16="http://schemas.microsoft.com/office/drawing/2014/main" id="{6A5E972A-B1D0-FD49-EE14-C9C89D337EEA}"/>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1168B733-1793-489F-87B8-5F96A57DE58E}"/>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6A0E7C3-AEF6-D7D0-2E15-9D99CE7FB56D}"/>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3/11/2025 6:44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6A3FBE99-B6BB-3F6D-4A75-D1D71720201D}"/>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6006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480EF-A01E-03E8-6F2E-4034FB62B6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BB6A9F-56D5-3DDA-439F-E88BB0EDFD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1F7A8F-294B-6BB4-144E-71FA1814AE37}"/>
              </a:ext>
            </a:extLst>
          </p:cNvPr>
          <p:cNvSpPr>
            <a:spLocks noGrp="1"/>
          </p:cNvSpPr>
          <p:nvPr>
            <p:ph type="body" idx="1"/>
          </p:nvPr>
        </p:nvSpPr>
        <p:spPr/>
        <p:txBody>
          <a:bodyPr/>
          <a:lstStyle/>
          <a:p>
            <a:r>
              <a:rPr lang="en-US"/>
              <a:t>To do this we started with a base foundation of out developer tools…</a:t>
            </a:r>
          </a:p>
        </p:txBody>
      </p:sp>
      <p:sp>
        <p:nvSpPr>
          <p:cNvPr id="4" name="Slide Number Placeholder 3">
            <a:extLst>
              <a:ext uri="{FF2B5EF4-FFF2-40B4-BE49-F238E27FC236}">
                <a16:creationId xmlns:a16="http://schemas.microsoft.com/office/drawing/2014/main" id="{3598FD65-B770-D9BA-895E-B69E3335F85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DF2616-9F3D-4C06-BB11-C7886D3228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0402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E19C1-AB3C-51CB-763B-350269D3FB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E2875B-268C-3672-D4AD-C5E2222F2E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4B30B6-7379-93F6-FFC3-32B50FC9D226}"/>
              </a:ext>
            </a:extLst>
          </p:cNvPr>
          <p:cNvSpPr>
            <a:spLocks noGrp="1"/>
          </p:cNvSpPr>
          <p:nvPr>
            <p:ph type="body" idx="1"/>
          </p:nvPr>
        </p:nvSpPr>
        <p:spPr/>
        <p:txBody>
          <a:bodyPr/>
          <a:lstStyle/>
          <a:p>
            <a:r>
              <a:rPr lang="en-US"/>
              <a:t>From there we generalized this into key aspects of PE…</a:t>
            </a:r>
          </a:p>
        </p:txBody>
      </p:sp>
      <p:sp>
        <p:nvSpPr>
          <p:cNvPr id="4" name="Slide Number Placeholder 3">
            <a:extLst>
              <a:ext uri="{FF2B5EF4-FFF2-40B4-BE49-F238E27FC236}">
                <a16:creationId xmlns:a16="http://schemas.microsoft.com/office/drawing/2014/main" id="{ACF0591D-D41B-2CB2-77A9-D546E44CC20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AE65E-1670-4374-A97F-4432D546C4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4110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2F458-1B3B-BC17-D6D8-69B10C338B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C7ECAB-A5C5-FC1F-8386-2B0FC5209C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A78CC7-56B7-44AA-DA27-E8D78FCB0E23}"/>
              </a:ext>
            </a:extLst>
          </p:cNvPr>
          <p:cNvSpPr>
            <a:spLocks noGrp="1"/>
          </p:cNvSpPr>
          <p:nvPr>
            <p:ph type="body" idx="1"/>
          </p:nvPr>
        </p:nvSpPr>
        <p:spPr/>
        <p:txBody>
          <a:bodyPr/>
          <a:lstStyle/>
          <a:p>
            <a:r>
              <a:rPr lang="en-US"/>
              <a:t>Through interacting with customers building a PE strategy we found that the work that needed to be done was grouped into several domains…</a:t>
            </a:r>
          </a:p>
          <a:p>
            <a:endParaRPr lang="en-US"/>
          </a:p>
          <a:p>
            <a:r>
              <a:rPr lang="en-US"/>
              <a:t>It’s also important to establish key metrics along the way to determine if and when to move onto other steps.</a:t>
            </a:r>
          </a:p>
        </p:txBody>
      </p:sp>
      <p:sp>
        <p:nvSpPr>
          <p:cNvPr id="4" name="Header Placeholder 3">
            <a:extLst>
              <a:ext uri="{FF2B5EF4-FFF2-40B4-BE49-F238E27FC236}">
                <a16:creationId xmlns:a16="http://schemas.microsoft.com/office/drawing/2014/main" id="{7E9E7CF3-E82B-1356-9C44-A87D3E63E36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19C261AE-F534-2296-97F0-776837B455EA}"/>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CE169B1-BF0B-F432-7ED1-C62D830CCDDE}"/>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3/11/2025 6:44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49C2A5C-D347-40C2-80FB-754805E3658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085048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Master" Target="../slideMasters/slideMaster3.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customXml" Target="../ink/ink1.xml"/><Relationship Id="rId1" Type="http://schemas.openxmlformats.org/officeDocument/2006/relationships/slideMaster" Target="../slideMasters/slideMaster3.xml"/><Relationship Id="rId6" Type="http://schemas.openxmlformats.org/officeDocument/2006/relationships/customXml" Target="../ink/ink3.xml"/><Relationship Id="rId5" Type="http://schemas.openxmlformats.org/officeDocument/2006/relationships/image" Target="../media/image45.png"/><Relationship Id="rId4" Type="http://schemas.openxmlformats.org/officeDocument/2006/relationships/customXml" Target="../ink/ink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3.xml"/><Relationship Id="rId4" Type="http://schemas.openxmlformats.org/officeDocument/2006/relationships/image" Target="../media/image49.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3.xml"/><Relationship Id="rId4" Type="http://schemas.openxmlformats.org/officeDocument/2006/relationships/image" Target="../media/image49.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emf"/><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17.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3.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3.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Graphic 2">
            <a:extLst>
              <a:ext uri="{FF2B5EF4-FFF2-40B4-BE49-F238E27FC236}">
                <a16:creationId xmlns:a16="http://schemas.microsoft.com/office/drawing/2014/main" id="{B550DCE4-4C0B-AEF5-C52A-8C1CCDBE3E76}"/>
              </a:ext>
            </a:extLst>
          </p:cNvPr>
          <p:cNvSpPr/>
          <p:nvPr userDrawn="1"/>
        </p:nvSpPr>
        <p:spPr>
          <a:xfrm>
            <a:off x="584728" y="2517698"/>
            <a:ext cx="3633699" cy="1822605"/>
          </a:xfrm>
          <a:custGeom>
            <a:avLst/>
            <a:gdLst>
              <a:gd name="connsiteX0" fmla="*/ 452057 w 3246882"/>
              <a:gd name="connsiteY0" fmla="*/ 39338 h 1628584"/>
              <a:gd name="connsiteX1" fmla="*/ 576739 w 3246882"/>
              <a:gd name="connsiteY1" fmla="*/ 39338 h 1628584"/>
              <a:gd name="connsiteX2" fmla="*/ 576739 w 3246882"/>
              <a:gd name="connsiteY2" fmla="*/ 572929 h 1628584"/>
              <a:gd name="connsiteX3" fmla="*/ 486347 w 3246882"/>
              <a:gd name="connsiteY3" fmla="*/ 572929 h 1628584"/>
              <a:gd name="connsiteX4" fmla="*/ 486347 w 3246882"/>
              <a:gd name="connsiteY4" fmla="*/ 234315 h 1628584"/>
              <a:gd name="connsiteX5" fmla="*/ 486918 w 3246882"/>
              <a:gd name="connsiteY5" fmla="*/ 193548 h 1628584"/>
              <a:gd name="connsiteX6" fmla="*/ 487871 w 3246882"/>
              <a:gd name="connsiteY6" fmla="*/ 149066 h 1628584"/>
              <a:gd name="connsiteX7" fmla="*/ 485680 w 3246882"/>
              <a:gd name="connsiteY7" fmla="*/ 149066 h 1628584"/>
              <a:gd name="connsiteX8" fmla="*/ 479393 w 3246882"/>
              <a:gd name="connsiteY8" fmla="*/ 168593 h 1628584"/>
              <a:gd name="connsiteX9" fmla="*/ 472726 w 3246882"/>
              <a:gd name="connsiteY9" fmla="*/ 186309 h 1628584"/>
              <a:gd name="connsiteX10" fmla="*/ 319088 w 3246882"/>
              <a:gd name="connsiteY10" fmla="*/ 572929 h 1628584"/>
              <a:gd name="connsiteX11" fmla="*/ 254699 w 3246882"/>
              <a:gd name="connsiteY11" fmla="*/ 572929 h 1628584"/>
              <a:gd name="connsiteX12" fmla="*/ 99727 w 3246882"/>
              <a:gd name="connsiteY12" fmla="*/ 189643 h 1628584"/>
              <a:gd name="connsiteX13" fmla="*/ 93631 w 3246882"/>
              <a:gd name="connsiteY13" fmla="*/ 172307 h 1628584"/>
              <a:gd name="connsiteX14" fmla="*/ 85630 w 3246882"/>
              <a:gd name="connsiteY14" fmla="*/ 149066 h 1628584"/>
              <a:gd name="connsiteX15" fmla="*/ 83439 w 3246882"/>
              <a:gd name="connsiteY15" fmla="*/ 149066 h 1628584"/>
              <a:gd name="connsiteX16" fmla="*/ 84582 w 3246882"/>
              <a:gd name="connsiteY16" fmla="*/ 195739 h 1628584"/>
              <a:gd name="connsiteX17" fmla="*/ 84963 w 3246882"/>
              <a:gd name="connsiteY17" fmla="*/ 246507 h 1628584"/>
              <a:gd name="connsiteX18" fmla="*/ 84963 w 3246882"/>
              <a:gd name="connsiteY18" fmla="*/ 572834 h 1628584"/>
              <a:gd name="connsiteX19" fmla="*/ 0 w 3246882"/>
              <a:gd name="connsiteY19" fmla="*/ 572834 h 1628584"/>
              <a:gd name="connsiteX20" fmla="*/ 0 w 3246882"/>
              <a:gd name="connsiteY20" fmla="*/ 39338 h 1628584"/>
              <a:gd name="connsiteX21" fmla="*/ 129826 w 3246882"/>
              <a:gd name="connsiteY21" fmla="*/ 39338 h 1628584"/>
              <a:gd name="connsiteX22" fmla="*/ 266414 w 3246882"/>
              <a:gd name="connsiteY22" fmla="*/ 383477 h 1628584"/>
              <a:gd name="connsiteX23" fmla="*/ 278892 w 3246882"/>
              <a:gd name="connsiteY23" fmla="*/ 415671 h 1628584"/>
              <a:gd name="connsiteX24" fmla="*/ 288036 w 3246882"/>
              <a:gd name="connsiteY24" fmla="*/ 444913 h 1628584"/>
              <a:gd name="connsiteX25" fmla="*/ 290227 w 3246882"/>
              <a:gd name="connsiteY25" fmla="*/ 444913 h 1628584"/>
              <a:gd name="connsiteX26" fmla="*/ 302324 w 3246882"/>
              <a:gd name="connsiteY26" fmla="*/ 412528 h 1628584"/>
              <a:gd name="connsiteX27" fmla="*/ 313658 w 3246882"/>
              <a:gd name="connsiteY27" fmla="*/ 382429 h 1628584"/>
              <a:gd name="connsiteX28" fmla="*/ 452057 w 3246882"/>
              <a:gd name="connsiteY28" fmla="*/ 39338 h 1628584"/>
              <a:gd name="connsiteX29" fmla="*/ 712375 w 3246882"/>
              <a:gd name="connsiteY29" fmla="*/ 120872 h 1628584"/>
              <a:gd name="connsiteX30" fmla="*/ 752570 w 3246882"/>
              <a:gd name="connsiteY30" fmla="*/ 105632 h 1628584"/>
              <a:gd name="connsiteX31" fmla="*/ 767810 w 3246882"/>
              <a:gd name="connsiteY31" fmla="*/ 67723 h 1628584"/>
              <a:gd name="connsiteX32" fmla="*/ 752570 w 3246882"/>
              <a:gd name="connsiteY32" fmla="*/ 29813 h 1628584"/>
              <a:gd name="connsiteX33" fmla="*/ 712375 w 3246882"/>
              <a:gd name="connsiteY33" fmla="*/ 14573 h 1628584"/>
              <a:gd name="connsiteX34" fmla="*/ 672941 w 3246882"/>
              <a:gd name="connsiteY34" fmla="*/ 29813 h 1628584"/>
              <a:gd name="connsiteX35" fmla="*/ 657701 w 3246882"/>
              <a:gd name="connsiteY35" fmla="*/ 67437 h 1628584"/>
              <a:gd name="connsiteX36" fmla="*/ 672941 w 3246882"/>
              <a:gd name="connsiteY36" fmla="*/ 105156 h 1628584"/>
              <a:gd name="connsiteX37" fmla="*/ 712375 w 3246882"/>
              <a:gd name="connsiteY37" fmla="*/ 120968 h 1628584"/>
              <a:gd name="connsiteX38" fmla="*/ 667703 w 3246882"/>
              <a:gd name="connsiteY38" fmla="*/ 572929 h 1628584"/>
              <a:gd name="connsiteX39" fmla="*/ 756666 w 3246882"/>
              <a:gd name="connsiteY39" fmla="*/ 572929 h 1628584"/>
              <a:gd name="connsiteX40" fmla="*/ 756666 w 3246882"/>
              <a:gd name="connsiteY40" fmla="*/ 191929 h 1628584"/>
              <a:gd name="connsiteX41" fmla="*/ 667703 w 3246882"/>
              <a:gd name="connsiteY41" fmla="*/ 191929 h 1628584"/>
              <a:gd name="connsiteX42" fmla="*/ 667703 w 3246882"/>
              <a:gd name="connsiteY42" fmla="*/ 572929 h 1628584"/>
              <a:gd name="connsiteX43" fmla="*/ 1179100 w 3246882"/>
              <a:gd name="connsiteY43" fmla="*/ 500348 h 1628584"/>
              <a:gd name="connsiteX44" fmla="*/ 1110234 w 3246882"/>
              <a:gd name="connsiteY44" fmla="*/ 461677 h 1628584"/>
              <a:gd name="connsiteX45" fmla="*/ 1072325 w 3246882"/>
              <a:gd name="connsiteY45" fmla="*/ 497205 h 1628584"/>
              <a:gd name="connsiteX46" fmla="*/ 1025843 w 3246882"/>
              <a:gd name="connsiteY46" fmla="*/ 507778 h 1628584"/>
              <a:gd name="connsiteX47" fmla="*/ 948500 w 3246882"/>
              <a:gd name="connsiteY47" fmla="*/ 475393 h 1628584"/>
              <a:gd name="connsiteX48" fmla="*/ 919448 w 3246882"/>
              <a:gd name="connsiteY48" fmla="*/ 383096 h 1628584"/>
              <a:gd name="connsiteX49" fmla="*/ 948881 w 3246882"/>
              <a:gd name="connsiteY49" fmla="*/ 288608 h 1628584"/>
              <a:gd name="connsiteX50" fmla="*/ 1023652 w 3246882"/>
              <a:gd name="connsiteY50" fmla="*/ 254794 h 1628584"/>
              <a:gd name="connsiteX51" fmla="*/ 1069753 w 3246882"/>
              <a:gd name="connsiteY51" fmla="*/ 265557 h 1628584"/>
              <a:gd name="connsiteX52" fmla="*/ 1106996 w 3246882"/>
              <a:gd name="connsiteY52" fmla="*/ 302038 h 1628584"/>
              <a:gd name="connsiteX53" fmla="*/ 1176909 w 3246882"/>
              <a:gd name="connsiteY53" fmla="*/ 267462 h 1628584"/>
              <a:gd name="connsiteX54" fmla="*/ 1116806 w 3246882"/>
              <a:gd name="connsiteY54" fmla="*/ 204407 h 1628584"/>
              <a:gd name="connsiteX55" fmla="*/ 1026605 w 3246882"/>
              <a:gd name="connsiteY55" fmla="*/ 182975 h 1628584"/>
              <a:gd name="connsiteX56" fmla="*/ 883730 w 3246882"/>
              <a:gd name="connsiteY56" fmla="*/ 238220 h 1628584"/>
              <a:gd name="connsiteX57" fmla="*/ 828675 w 3246882"/>
              <a:gd name="connsiteY57" fmla="*/ 389096 h 1628584"/>
              <a:gd name="connsiteX58" fmla="*/ 880396 w 3246882"/>
              <a:gd name="connsiteY58" fmla="*/ 529019 h 1628584"/>
              <a:gd name="connsiteX59" fmla="*/ 1023652 w 3246882"/>
              <a:gd name="connsiteY59" fmla="*/ 581882 h 1628584"/>
              <a:gd name="connsiteX60" fmla="*/ 1113473 w 3246882"/>
              <a:gd name="connsiteY60" fmla="*/ 561785 h 1628584"/>
              <a:gd name="connsiteX61" fmla="*/ 1179100 w 3246882"/>
              <a:gd name="connsiteY61" fmla="*/ 500348 h 1628584"/>
              <a:gd name="connsiteX62" fmla="*/ 1438656 w 3246882"/>
              <a:gd name="connsiteY62" fmla="*/ 185166 h 1628584"/>
              <a:gd name="connsiteX63" fmla="*/ 1378363 w 3246882"/>
              <a:gd name="connsiteY63" fmla="*/ 204692 h 1628584"/>
              <a:gd name="connsiteX64" fmla="*/ 1338929 w 3246882"/>
              <a:gd name="connsiteY64" fmla="*/ 260699 h 1628584"/>
              <a:gd name="connsiteX65" fmla="*/ 1337405 w 3246882"/>
              <a:gd name="connsiteY65" fmla="*/ 260699 h 1628584"/>
              <a:gd name="connsiteX66" fmla="*/ 1337405 w 3246882"/>
              <a:gd name="connsiteY66" fmla="*/ 191834 h 1628584"/>
              <a:gd name="connsiteX67" fmla="*/ 1248442 w 3246882"/>
              <a:gd name="connsiteY67" fmla="*/ 191834 h 1628584"/>
              <a:gd name="connsiteX68" fmla="*/ 1248442 w 3246882"/>
              <a:gd name="connsiteY68" fmla="*/ 572834 h 1628584"/>
              <a:gd name="connsiteX69" fmla="*/ 1337405 w 3246882"/>
              <a:gd name="connsiteY69" fmla="*/ 572834 h 1628584"/>
              <a:gd name="connsiteX70" fmla="*/ 1337405 w 3246882"/>
              <a:gd name="connsiteY70" fmla="*/ 384524 h 1628584"/>
              <a:gd name="connsiteX71" fmla="*/ 1361027 w 3246882"/>
              <a:gd name="connsiteY71" fmla="*/ 296323 h 1628584"/>
              <a:gd name="connsiteX72" fmla="*/ 1422940 w 3246882"/>
              <a:gd name="connsiteY72" fmla="*/ 262795 h 1628584"/>
              <a:gd name="connsiteX73" fmla="*/ 1446181 w 3246882"/>
              <a:gd name="connsiteY73" fmla="*/ 265176 h 1628584"/>
              <a:gd name="connsiteX74" fmla="*/ 1467993 w 3246882"/>
              <a:gd name="connsiteY74" fmla="*/ 271653 h 1628584"/>
              <a:gd name="connsiteX75" fmla="*/ 1491806 w 3246882"/>
              <a:gd name="connsiteY75" fmla="*/ 195739 h 1628584"/>
              <a:gd name="connsiteX76" fmla="*/ 1465421 w 3246882"/>
              <a:gd name="connsiteY76" fmla="*/ 187166 h 1628584"/>
              <a:gd name="connsiteX77" fmla="*/ 1438656 w 3246882"/>
              <a:gd name="connsiteY77" fmla="*/ 184976 h 1628584"/>
              <a:gd name="connsiteX78" fmla="*/ 1855375 w 3246882"/>
              <a:gd name="connsiteY78" fmla="*/ 237649 h 1628584"/>
              <a:gd name="connsiteX79" fmla="*/ 1907667 w 3246882"/>
              <a:gd name="connsiteY79" fmla="*/ 379000 h 1628584"/>
              <a:gd name="connsiteX80" fmla="*/ 1852613 w 3246882"/>
              <a:gd name="connsiteY80" fmla="*/ 524637 h 1628584"/>
              <a:gd name="connsiteX81" fmla="*/ 1707166 w 3246882"/>
              <a:gd name="connsiteY81" fmla="*/ 581787 h 1628584"/>
              <a:gd name="connsiteX82" fmla="*/ 1562957 w 3246882"/>
              <a:gd name="connsiteY82" fmla="*/ 528542 h 1628584"/>
              <a:gd name="connsiteX83" fmla="*/ 1509522 w 3246882"/>
              <a:gd name="connsiteY83" fmla="*/ 385286 h 1628584"/>
              <a:gd name="connsiteX84" fmla="*/ 1566101 w 3246882"/>
              <a:gd name="connsiteY84" fmla="*/ 238506 h 1628584"/>
              <a:gd name="connsiteX85" fmla="*/ 1712309 w 3246882"/>
              <a:gd name="connsiteY85" fmla="*/ 182880 h 1628584"/>
              <a:gd name="connsiteX86" fmla="*/ 1855375 w 3246882"/>
              <a:gd name="connsiteY86" fmla="*/ 237554 h 1628584"/>
              <a:gd name="connsiteX87" fmla="*/ 1816513 w 3246882"/>
              <a:gd name="connsiteY87" fmla="*/ 381286 h 1628584"/>
              <a:gd name="connsiteX88" fmla="*/ 1788605 w 3246882"/>
              <a:gd name="connsiteY88" fmla="*/ 289751 h 1628584"/>
              <a:gd name="connsiteX89" fmla="*/ 1710118 w 3246882"/>
              <a:gd name="connsiteY89" fmla="*/ 255175 h 1628584"/>
              <a:gd name="connsiteX90" fmla="*/ 1630299 w 3246882"/>
              <a:gd name="connsiteY90" fmla="*/ 290894 h 1628584"/>
              <a:gd name="connsiteX91" fmla="*/ 1600391 w 3246882"/>
              <a:gd name="connsiteY91" fmla="*/ 383572 h 1628584"/>
              <a:gd name="connsiteX92" fmla="*/ 1630013 w 3246882"/>
              <a:gd name="connsiteY92" fmla="*/ 476250 h 1628584"/>
              <a:gd name="connsiteX93" fmla="*/ 1710595 w 3246882"/>
              <a:gd name="connsiteY93" fmla="*/ 510064 h 1628584"/>
              <a:gd name="connsiteX94" fmla="*/ 1788890 w 3246882"/>
              <a:gd name="connsiteY94" fmla="*/ 475107 h 1628584"/>
              <a:gd name="connsiteX95" fmla="*/ 1816608 w 3246882"/>
              <a:gd name="connsiteY95" fmla="*/ 381381 h 1628584"/>
              <a:gd name="connsiteX96" fmla="*/ 2123313 w 3246882"/>
              <a:gd name="connsiteY96" fmla="*/ 339566 h 1628584"/>
              <a:gd name="connsiteX97" fmla="*/ 2068068 w 3246882"/>
              <a:gd name="connsiteY97" fmla="*/ 321374 h 1628584"/>
              <a:gd name="connsiteX98" fmla="*/ 2053400 w 3246882"/>
              <a:gd name="connsiteY98" fmla="*/ 292322 h 1628584"/>
              <a:gd name="connsiteX99" fmla="*/ 2067497 w 3246882"/>
              <a:gd name="connsiteY99" fmla="*/ 261461 h 1628584"/>
              <a:gd name="connsiteX100" fmla="*/ 2108835 w 3246882"/>
              <a:gd name="connsiteY100" fmla="*/ 249555 h 1628584"/>
              <a:gd name="connsiteX101" fmla="*/ 2152555 w 3246882"/>
              <a:gd name="connsiteY101" fmla="*/ 258509 h 1628584"/>
              <a:gd name="connsiteX102" fmla="*/ 2188083 w 3246882"/>
              <a:gd name="connsiteY102" fmla="*/ 285274 h 1628584"/>
              <a:gd name="connsiteX103" fmla="*/ 2239804 w 3246882"/>
              <a:gd name="connsiteY103" fmla="*/ 238411 h 1628584"/>
              <a:gd name="connsiteX104" fmla="*/ 2184368 w 3246882"/>
              <a:gd name="connsiteY104" fmla="*/ 196691 h 1628584"/>
              <a:gd name="connsiteX105" fmla="*/ 2111407 w 3246882"/>
              <a:gd name="connsiteY105" fmla="*/ 182880 h 1628584"/>
              <a:gd name="connsiteX106" fmla="*/ 2010251 w 3246882"/>
              <a:gd name="connsiteY106" fmla="*/ 214694 h 1628584"/>
              <a:gd name="connsiteX107" fmla="*/ 1970056 w 3246882"/>
              <a:gd name="connsiteY107" fmla="*/ 302324 h 1628584"/>
              <a:gd name="connsiteX108" fmla="*/ 1999679 w 3246882"/>
              <a:gd name="connsiteY108" fmla="*/ 375476 h 1628584"/>
              <a:gd name="connsiteX109" fmla="*/ 2104073 w 3246882"/>
              <a:gd name="connsiteY109" fmla="*/ 418052 h 1628584"/>
              <a:gd name="connsiteX110" fmla="*/ 2149983 w 3246882"/>
              <a:gd name="connsiteY110" fmla="*/ 436055 h 1628584"/>
              <a:gd name="connsiteX111" fmla="*/ 2165414 w 3246882"/>
              <a:gd name="connsiteY111" fmla="*/ 467106 h 1628584"/>
              <a:gd name="connsiteX112" fmla="*/ 2149031 w 3246882"/>
              <a:gd name="connsiteY112" fmla="*/ 502253 h 1628584"/>
              <a:gd name="connsiteX113" fmla="*/ 2103311 w 3246882"/>
              <a:gd name="connsiteY113" fmla="*/ 514731 h 1628584"/>
              <a:gd name="connsiteX114" fmla="*/ 2053685 w 3246882"/>
              <a:gd name="connsiteY114" fmla="*/ 503015 h 1628584"/>
              <a:gd name="connsiteX115" fmla="*/ 2009204 w 3246882"/>
              <a:gd name="connsiteY115" fmla="*/ 463772 h 1628584"/>
              <a:gd name="connsiteX116" fmla="*/ 1955673 w 3246882"/>
              <a:gd name="connsiteY116" fmla="*/ 511778 h 1628584"/>
              <a:gd name="connsiteX117" fmla="*/ 2015966 w 3246882"/>
              <a:gd name="connsiteY117" fmla="*/ 563880 h 1628584"/>
              <a:gd name="connsiteX118" fmla="*/ 2102644 w 3246882"/>
              <a:gd name="connsiteY118" fmla="*/ 581787 h 1628584"/>
              <a:gd name="connsiteX119" fmla="*/ 2208657 w 3246882"/>
              <a:gd name="connsiteY119" fmla="*/ 547973 h 1628584"/>
              <a:gd name="connsiteX120" fmla="*/ 2249234 w 3246882"/>
              <a:gd name="connsiteY120" fmla="*/ 459010 h 1628584"/>
              <a:gd name="connsiteX121" fmla="*/ 2217992 w 3246882"/>
              <a:gd name="connsiteY121" fmla="*/ 380143 h 1628584"/>
              <a:gd name="connsiteX122" fmla="*/ 2123504 w 3246882"/>
              <a:gd name="connsiteY122" fmla="*/ 339566 h 1628584"/>
              <a:gd name="connsiteX123" fmla="*/ 2658332 w 3246882"/>
              <a:gd name="connsiteY123" fmla="*/ 237649 h 1628584"/>
              <a:gd name="connsiteX124" fmla="*/ 2710624 w 3246882"/>
              <a:gd name="connsiteY124" fmla="*/ 379000 h 1628584"/>
              <a:gd name="connsiteX125" fmla="*/ 2655570 w 3246882"/>
              <a:gd name="connsiteY125" fmla="*/ 524637 h 1628584"/>
              <a:gd name="connsiteX126" fmla="*/ 2510123 w 3246882"/>
              <a:gd name="connsiteY126" fmla="*/ 581787 h 1628584"/>
              <a:gd name="connsiteX127" fmla="*/ 2365915 w 3246882"/>
              <a:gd name="connsiteY127" fmla="*/ 528542 h 1628584"/>
              <a:gd name="connsiteX128" fmla="*/ 2312480 w 3246882"/>
              <a:gd name="connsiteY128" fmla="*/ 385286 h 1628584"/>
              <a:gd name="connsiteX129" fmla="*/ 2369058 w 3246882"/>
              <a:gd name="connsiteY129" fmla="*/ 238506 h 1628584"/>
              <a:gd name="connsiteX130" fmla="*/ 2515267 w 3246882"/>
              <a:gd name="connsiteY130" fmla="*/ 182880 h 1628584"/>
              <a:gd name="connsiteX131" fmla="*/ 2658332 w 3246882"/>
              <a:gd name="connsiteY131" fmla="*/ 237554 h 1628584"/>
              <a:gd name="connsiteX132" fmla="*/ 2619375 w 3246882"/>
              <a:gd name="connsiteY132" fmla="*/ 381286 h 1628584"/>
              <a:gd name="connsiteX133" fmla="*/ 2591467 w 3246882"/>
              <a:gd name="connsiteY133" fmla="*/ 289751 h 1628584"/>
              <a:gd name="connsiteX134" fmla="*/ 2512981 w 3246882"/>
              <a:gd name="connsiteY134" fmla="*/ 255175 h 1628584"/>
              <a:gd name="connsiteX135" fmla="*/ 2433161 w 3246882"/>
              <a:gd name="connsiteY135" fmla="*/ 290894 h 1628584"/>
              <a:gd name="connsiteX136" fmla="*/ 2403253 w 3246882"/>
              <a:gd name="connsiteY136" fmla="*/ 383572 h 1628584"/>
              <a:gd name="connsiteX137" fmla="*/ 2432876 w 3246882"/>
              <a:gd name="connsiteY137" fmla="*/ 476250 h 1628584"/>
              <a:gd name="connsiteX138" fmla="*/ 2513457 w 3246882"/>
              <a:gd name="connsiteY138" fmla="*/ 510064 h 1628584"/>
              <a:gd name="connsiteX139" fmla="*/ 2591753 w 3246882"/>
              <a:gd name="connsiteY139" fmla="*/ 475107 h 1628584"/>
              <a:gd name="connsiteX140" fmla="*/ 2619470 w 3246882"/>
              <a:gd name="connsiteY140" fmla="*/ 381381 h 1628584"/>
              <a:gd name="connsiteX141" fmla="*/ 3219260 w 3246882"/>
              <a:gd name="connsiteY141" fmla="*/ 494729 h 1628584"/>
              <a:gd name="connsiteX142" fmla="*/ 3196209 w 3246882"/>
              <a:gd name="connsiteY142" fmla="*/ 507397 h 1628584"/>
              <a:gd name="connsiteX143" fmla="*/ 3175349 w 3246882"/>
              <a:gd name="connsiteY143" fmla="*/ 511112 h 1628584"/>
              <a:gd name="connsiteX144" fmla="*/ 3144107 w 3246882"/>
              <a:gd name="connsiteY144" fmla="*/ 497872 h 1628584"/>
              <a:gd name="connsiteX145" fmla="*/ 3132963 w 3246882"/>
              <a:gd name="connsiteY145" fmla="*/ 456724 h 1628584"/>
              <a:gd name="connsiteX146" fmla="*/ 3132963 w 3246882"/>
              <a:gd name="connsiteY146" fmla="*/ 260985 h 1628584"/>
              <a:gd name="connsiteX147" fmla="*/ 3230118 w 3246882"/>
              <a:gd name="connsiteY147" fmla="*/ 260985 h 1628584"/>
              <a:gd name="connsiteX148" fmla="*/ 3230118 w 3246882"/>
              <a:gd name="connsiteY148" fmla="*/ 191738 h 1628584"/>
              <a:gd name="connsiteX149" fmla="*/ 3132963 w 3246882"/>
              <a:gd name="connsiteY149" fmla="*/ 191738 h 1628584"/>
              <a:gd name="connsiteX150" fmla="*/ 3132963 w 3246882"/>
              <a:gd name="connsiteY150" fmla="*/ 82677 h 1628584"/>
              <a:gd name="connsiteX151" fmla="*/ 3043999 w 3246882"/>
              <a:gd name="connsiteY151" fmla="*/ 98298 h 1628584"/>
              <a:gd name="connsiteX152" fmla="*/ 3043999 w 3246882"/>
              <a:gd name="connsiteY152" fmla="*/ 191643 h 1628584"/>
              <a:gd name="connsiteX153" fmla="*/ 2893028 w 3246882"/>
              <a:gd name="connsiteY153" fmla="*/ 191643 h 1628584"/>
              <a:gd name="connsiteX154" fmla="*/ 2893028 w 3246882"/>
              <a:gd name="connsiteY154" fmla="*/ 130969 h 1628584"/>
              <a:gd name="connsiteX155" fmla="*/ 2905887 w 3246882"/>
              <a:gd name="connsiteY155" fmla="*/ 86297 h 1628584"/>
              <a:gd name="connsiteX156" fmla="*/ 2942558 w 3246882"/>
              <a:gd name="connsiteY156" fmla="*/ 71438 h 1628584"/>
              <a:gd name="connsiteX157" fmla="*/ 2965037 w 3246882"/>
              <a:gd name="connsiteY157" fmla="*/ 74962 h 1628584"/>
              <a:gd name="connsiteX158" fmla="*/ 2984945 w 3246882"/>
              <a:gd name="connsiteY158" fmla="*/ 84868 h 1628584"/>
              <a:gd name="connsiteX159" fmla="*/ 3021425 w 3246882"/>
              <a:gd name="connsiteY159" fmla="*/ 20479 h 1628584"/>
              <a:gd name="connsiteX160" fmla="*/ 2981230 w 3246882"/>
              <a:gd name="connsiteY160" fmla="*/ 5048 h 1628584"/>
              <a:gd name="connsiteX161" fmla="*/ 2938844 w 3246882"/>
              <a:gd name="connsiteY161" fmla="*/ 0 h 1628584"/>
              <a:gd name="connsiteX162" fmla="*/ 2839688 w 3246882"/>
              <a:gd name="connsiteY162" fmla="*/ 34957 h 1628584"/>
              <a:gd name="connsiteX163" fmla="*/ 2804541 w 3246882"/>
              <a:gd name="connsiteY163" fmla="*/ 130207 h 1628584"/>
              <a:gd name="connsiteX164" fmla="*/ 2804541 w 3246882"/>
              <a:gd name="connsiteY164" fmla="*/ 191643 h 1628584"/>
              <a:gd name="connsiteX165" fmla="*/ 2739771 w 3246882"/>
              <a:gd name="connsiteY165" fmla="*/ 191643 h 1628584"/>
              <a:gd name="connsiteX166" fmla="*/ 2739771 w 3246882"/>
              <a:gd name="connsiteY166" fmla="*/ 260890 h 1628584"/>
              <a:gd name="connsiteX167" fmla="*/ 2804541 w 3246882"/>
              <a:gd name="connsiteY167" fmla="*/ 260890 h 1628584"/>
              <a:gd name="connsiteX168" fmla="*/ 2804541 w 3246882"/>
              <a:gd name="connsiteY168" fmla="*/ 572643 h 1628584"/>
              <a:gd name="connsiteX169" fmla="*/ 2893124 w 3246882"/>
              <a:gd name="connsiteY169" fmla="*/ 572643 h 1628584"/>
              <a:gd name="connsiteX170" fmla="*/ 2893124 w 3246882"/>
              <a:gd name="connsiteY170" fmla="*/ 261080 h 1628584"/>
              <a:gd name="connsiteX171" fmla="*/ 3044095 w 3246882"/>
              <a:gd name="connsiteY171" fmla="*/ 261080 h 1628584"/>
              <a:gd name="connsiteX172" fmla="*/ 3044095 w 3246882"/>
              <a:gd name="connsiteY172" fmla="*/ 469487 h 1628584"/>
              <a:gd name="connsiteX173" fmla="*/ 3072384 w 3246882"/>
              <a:gd name="connsiteY173" fmla="*/ 553212 h 1628584"/>
              <a:gd name="connsiteX174" fmla="*/ 3156871 w 3246882"/>
              <a:gd name="connsiteY174" fmla="*/ 581882 h 1628584"/>
              <a:gd name="connsiteX175" fmla="*/ 3208020 w 3246882"/>
              <a:gd name="connsiteY175" fmla="*/ 574643 h 1628584"/>
              <a:gd name="connsiteX176" fmla="*/ 3246882 w 3246882"/>
              <a:gd name="connsiteY176" fmla="*/ 555117 h 1628584"/>
              <a:gd name="connsiteX177" fmla="*/ 3219355 w 3246882"/>
              <a:gd name="connsiteY177" fmla="*/ 494824 h 1628584"/>
              <a:gd name="connsiteX178" fmla="*/ 0 w 3246882"/>
              <a:gd name="connsiteY178" fmla="*/ 1449229 h 1628584"/>
              <a:gd name="connsiteX179" fmla="*/ 91154 w 3246882"/>
              <a:gd name="connsiteY179" fmla="*/ 1449229 h 1628584"/>
              <a:gd name="connsiteX180" fmla="*/ 91154 w 3246882"/>
              <a:gd name="connsiteY180" fmla="*/ 915638 h 1628584"/>
              <a:gd name="connsiteX181" fmla="*/ 0 w 3246882"/>
              <a:gd name="connsiteY181" fmla="*/ 915638 h 1628584"/>
              <a:gd name="connsiteX182" fmla="*/ 0 w 3246882"/>
              <a:gd name="connsiteY182" fmla="*/ 1449229 h 1628584"/>
              <a:gd name="connsiteX183" fmla="*/ 463391 w 3246882"/>
              <a:gd name="connsiteY183" fmla="*/ 1068229 h 1628584"/>
              <a:gd name="connsiteX184" fmla="*/ 552355 w 3246882"/>
              <a:gd name="connsiteY184" fmla="*/ 1068229 h 1628584"/>
              <a:gd name="connsiteX185" fmla="*/ 552355 w 3246882"/>
              <a:gd name="connsiteY185" fmla="*/ 1426559 h 1628584"/>
              <a:gd name="connsiteX186" fmla="*/ 499682 w 3246882"/>
              <a:gd name="connsiteY186" fmla="*/ 1575721 h 1628584"/>
              <a:gd name="connsiteX187" fmla="*/ 354806 w 3246882"/>
              <a:gd name="connsiteY187" fmla="*/ 1628585 h 1628584"/>
              <a:gd name="connsiteX188" fmla="*/ 254318 w 3246882"/>
              <a:gd name="connsiteY188" fmla="*/ 1608677 h 1628584"/>
              <a:gd name="connsiteX189" fmla="*/ 176213 w 3246882"/>
              <a:gd name="connsiteY189" fmla="*/ 1547431 h 1628584"/>
              <a:gd name="connsiteX190" fmla="*/ 240983 w 3246882"/>
              <a:gd name="connsiteY190" fmla="*/ 1499426 h 1628584"/>
              <a:gd name="connsiteX191" fmla="*/ 290322 w 3246882"/>
              <a:gd name="connsiteY191" fmla="*/ 1543907 h 1628584"/>
              <a:gd name="connsiteX192" fmla="*/ 356330 w 3246882"/>
              <a:gd name="connsiteY192" fmla="*/ 1558576 h 1628584"/>
              <a:gd name="connsiteX193" fmla="*/ 434816 w 3246882"/>
              <a:gd name="connsiteY193" fmla="*/ 1529144 h 1628584"/>
              <a:gd name="connsiteX194" fmla="*/ 463487 w 3246882"/>
              <a:gd name="connsiteY194" fmla="*/ 1441704 h 1628584"/>
              <a:gd name="connsiteX195" fmla="*/ 463487 w 3246882"/>
              <a:gd name="connsiteY195" fmla="*/ 1398175 h 1628584"/>
              <a:gd name="connsiteX196" fmla="*/ 461963 w 3246882"/>
              <a:gd name="connsiteY196" fmla="*/ 1398175 h 1628584"/>
              <a:gd name="connsiteX197" fmla="*/ 411194 w 3246882"/>
              <a:gd name="connsiteY197" fmla="*/ 1442847 h 1628584"/>
              <a:gd name="connsiteX198" fmla="*/ 336995 w 3246882"/>
              <a:gd name="connsiteY198" fmla="*/ 1458087 h 1628584"/>
              <a:gd name="connsiteX199" fmla="*/ 217932 w 3246882"/>
              <a:gd name="connsiteY199" fmla="*/ 1408081 h 1628584"/>
              <a:gd name="connsiteX200" fmla="*/ 172879 w 3246882"/>
              <a:gd name="connsiteY200" fmla="*/ 1268730 h 1628584"/>
              <a:gd name="connsiteX201" fmla="*/ 224790 w 3246882"/>
              <a:gd name="connsiteY201" fmla="*/ 1114520 h 1628584"/>
              <a:gd name="connsiteX202" fmla="*/ 353759 w 3246882"/>
              <a:gd name="connsiteY202" fmla="*/ 1059275 h 1628584"/>
              <a:gd name="connsiteX203" fmla="*/ 416052 w 3246882"/>
              <a:gd name="connsiteY203" fmla="*/ 1071944 h 1628584"/>
              <a:gd name="connsiteX204" fmla="*/ 461963 w 3246882"/>
              <a:gd name="connsiteY204" fmla="*/ 1108043 h 1628584"/>
              <a:gd name="connsiteX205" fmla="*/ 463487 w 3246882"/>
              <a:gd name="connsiteY205" fmla="*/ 1108043 h 1628584"/>
              <a:gd name="connsiteX206" fmla="*/ 463487 w 3246882"/>
              <a:gd name="connsiteY206" fmla="*/ 1068229 h 1628584"/>
              <a:gd name="connsiteX207" fmla="*/ 464153 w 3246882"/>
              <a:gd name="connsiteY207" fmla="*/ 1228154 h 1628584"/>
              <a:gd name="connsiteX208" fmla="*/ 437007 w 3246882"/>
              <a:gd name="connsiteY208" fmla="*/ 1159478 h 1628584"/>
              <a:gd name="connsiteX209" fmla="*/ 367094 w 3246882"/>
              <a:gd name="connsiteY209" fmla="*/ 1130999 h 1628584"/>
              <a:gd name="connsiteX210" fmla="*/ 291560 w 3246882"/>
              <a:gd name="connsiteY210" fmla="*/ 1165765 h 1628584"/>
              <a:gd name="connsiteX211" fmla="*/ 263652 w 3246882"/>
              <a:gd name="connsiteY211" fmla="*/ 1263777 h 1628584"/>
              <a:gd name="connsiteX212" fmla="*/ 289465 w 3246882"/>
              <a:gd name="connsiteY212" fmla="*/ 1353407 h 1628584"/>
              <a:gd name="connsiteX213" fmla="*/ 361093 w 3246882"/>
              <a:gd name="connsiteY213" fmla="*/ 1386173 h 1628584"/>
              <a:gd name="connsiteX214" fmla="*/ 435483 w 3246882"/>
              <a:gd name="connsiteY214" fmla="*/ 1354360 h 1628584"/>
              <a:gd name="connsiteX215" fmla="*/ 464153 w 3246882"/>
              <a:gd name="connsiteY215" fmla="*/ 1271588 h 1628584"/>
              <a:gd name="connsiteX216" fmla="*/ 464153 w 3246882"/>
              <a:gd name="connsiteY216" fmla="*/ 1228058 h 1628584"/>
              <a:gd name="connsiteX217" fmla="*/ 860965 w 3246882"/>
              <a:gd name="connsiteY217" fmla="*/ 1059275 h 1628584"/>
              <a:gd name="connsiteX218" fmla="*/ 791432 w 3246882"/>
              <a:gd name="connsiteY218" fmla="*/ 1075087 h 1628584"/>
              <a:gd name="connsiteX219" fmla="*/ 738950 w 3246882"/>
              <a:gd name="connsiteY219" fmla="*/ 1119950 h 1628584"/>
              <a:gd name="connsiteX220" fmla="*/ 737426 w 3246882"/>
              <a:gd name="connsiteY220" fmla="*/ 1119950 h 1628584"/>
              <a:gd name="connsiteX221" fmla="*/ 737426 w 3246882"/>
              <a:gd name="connsiteY221" fmla="*/ 1068229 h 1628584"/>
              <a:gd name="connsiteX222" fmla="*/ 648462 w 3246882"/>
              <a:gd name="connsiteY222" fmla="*/ 1068229 h 1628584"/>
              <a:gd name="connsiteX223" fmla="*/ 648462 w 3246882"/>
              <a:gd name="connsiteY223" fmla="*/ 1449229 h 1628584"/>
              <a:gd name="connsiteX224" fmla="*/ 737426 w 3246882"/>
              <a:gd name="connsiteY224" fmla="*/ 1449229 h 1628584"/>
              <a:gd name="connsiteX225" fmla="*/ 737426 w 3246882"/>
              <a:gd name="connsiteY225" fmla="*/ 1231964 h 1628584"/>
              <a:gd name="connsiteX226" fmla="*/ 762572 w 3246882"/>
              <a:gd name="connsiteY226" fmla="*/ 1159764 h 1628584"/>
              <a:gd name="connsiteX227" fmla="*/ 827151 w 3246882"/>
              <a:gd name="connsiteY227" fmla="*/ 1131094 h 1628584"/>
              <a:gd name="connsiteX228" fmla="*/ 882968 w 3246882"/>
              <a:gd name="connsiteY228" fmla="*/ 1155668 h 1628584"/>
              <a:gd name="connsiteX229" fmla="*/ 901541 w 3246882"/>
              <a:gd name="connsiteY229" fmla="*/ 1226725 h 1628584"/>
              <a:gd name="connsiteX230" fmla="*/ 901541 w 3246882"/>
              <a:gd name="connsiteY230" fmla="*/ 1449229 h 1628584"/>
              <a:gd name="connsiteX231" fmla="*/ 990505 w 3246882"/>
              <a:gd name="connsiteY231" fmla="*/ 1449229 h 1628584"/>
              <a:gd name="connsiteX232" fmla="*/ 990505 w 3246882"/>
              <a:gd name="connsiteY232" fmla="*/ 1214819 h 1628584"/>
              <a:gd name="connsiteX233" fmla="*/ 957358 w 3246882"/>
              <a:gd name="connsiteY233" fmla="*/ 1099661 h 1628584"/>
              <a:gd name="connsiteX234" fmla="*/ 860965 w 3246882"/>
              <a:gd name="connsiteY234" fmla="*/ 1059275 h 1628584"/>
              <a:gd name="connsiteX235" fmla="*/ 1124236 w 3246882"/>
              <a:gd name="connsiteY235" fmla="*/ 890683 h 1628584"/>
              <a:gd name="connsiteX236" fmla="*/ 1084802 w 3246882"/>
              <a:gd name="connsiteY236" fmla="*/ 905923 h 1628584"/>
              <a:gd name="connsiteX237" fmla="*/ 1069562 w 3246882"/>
              <a:gd name="connsiteY237" fmla="*/ 943547 h 1628584"/>
              <a:gd name="connsiteX238" fmla="*/ 1084802 w 3246882"/>
              <a:gd name="connsiteY238" fmla="*/ 981266 h 1628584"/>
              <a:gd name="connsiteX239" fmla="*/ 1124236 w 3246882"/>
              <a:gd name="connsiteY239" fmla="*/ 997077 h 1628584"/>
              <a:gd name="connsiteX240" fmla="*/ 1164431 w 3246882"/>
              <a:gd name="connsiteY240" fmla="*/ 981837 h 1628584"/>
              <a:gd name="connsiteX241" fmla="*/ 1179671 w 3246882"/>
              <a:gd name="connsiteY241" fmla="*/ 943928 h 1628584"/>
              <a:gd name="connsiteX242" fmla="*/ 1164431 w 3246882"/>
              <a:gd name="connsiteY242" fmla="*/ 906018 h 1628584"/>
              <a:gd name="connsiteX243" fmla="*/ 1124236 w 3246882"/>
              <a:gd name="connsiteY243" fmla="*/ 890778 h 1628584"/>
              <a:gd name="connsiteX244" fmla="*/ 1079564 w 3246882"/>
              <a:gd name="connsiteY244" fmla="*/ 1449229 h 1628584"/>
              <a:gd name="connsiteX245" fmla="*/ 1168527 w 3246882"/>
              <a:gd name="connsiteY245" fmla="*/ 1449229 h 1628584"/>
              <a:gd name="connsiteX246" fmla="*/ 1168527 w 3246882"/>
              <a:gd name="connsiteY246" fmla="*/ 1068229 h 1628584"/>
              <a:gd name="connsiteX247" fmla="*/ 1079564 w 3246882"/>
              <a:gd name="connsiteY247" fmla="*/ 1068229 h 1628584"/>
              <a:gd name="connsiteX248" fmla="*/ 1079564 w 3246882"/>
              <a:gd name="connsiteY248" fmla="*/ 1449229 h 1628584"/>
              <a:gd name="connsiteX249" fmla="*/ 1440656 w 3246882"/>
              <a:gd name="connsiteY249" fmla="*/ 1383697 h 1628584"/>
              <a:gd name="connsiteX250" fmla="*/ 1419797 w 3246882"/>
              <a:gd name="connsiteY250" fmla="*/ 1387412 h 1628584"/>
              <a:gd name="connsiteX251" fmla="*/ 1388555 w 3246882"/>
              <a:gd name="connsiteY251" fmla="*/ 1374172 h 1628584"/>
              <a:gd name="connsiteX252" fmla="*/ 1377410 w 3246882"/>
              <a:gd name="connsiteY252" fmla="*/ 1333024 h 1628584"/>
              <a:gd name="connsiteX253" fmla="*/ 1377410 w 3246882"/>
              <a:gd name="connsiteY253" fmla="*/ 1137285 h 1628584"/>
              <a:gd name="connsiteX254" fmla="*/ 1474565 w 3246882"/>
              <a:gd name="connsiteY254" fmla="*/ 1137285 h 1628584"/>
              <a:gd name="connsiteX255" fmla="*/ 1474565 w 3246882"/>
              <a:gd name="connsiteY255" fmla="*/ 1068038 h 1628584"/>
              <a:gd name="connsiteX256" fmla="*/ 1377410 w 3246882"/>
              <a:gd name="connsiteY256" fmla="*/ 1068038 h 1628584"/>
              <a:gd name="connsiteX257" fmla="*/ 1377410 w 3246882"/>
              <a:gd name="connsiteY257" fmla="*/ 958977 h 1628584"/>
              <a:gd name="connsiteX258" fmla="*/ 1288447 w 3246882"/>
              <a:gd name="connsiteY258" fmla="*/ 974598 h 1628584"/>
              <a:gd name="connsiteX259" fmla="*/ 1288447 w 3246882"/>
              <a:gd name="connsiteY259" fmla="*/ 1067943 h 1628584"/>
              <a:gd name="connsiteX260" fmla="*/ 1224820 w 3246882"/>
              <a:gd name="connsiteY260" fmla="*/ 1067943 h 1628584"/>
              <a:gd name="connsiteX261" fmla="*/ 1224820 w 3246882"/>
              <a:gd name="connsiteY261" fmla="*/ 1137190 h 1628584"/>
              <a:gd name="connsiteX262" fmla="*/ 1288447 w 3246882"/>
              <a:gd name="connsiteY262" fmla="*/ 1137190 h 1628584"/>
              <a:gd name="connsiteX263" fmla="*/ 1288447 w 3246882"/>
              <a:gd name="connsiteY263" fmla="*/ 1345597 h 1628584"/>
              <a:gd name="connsiteX264" fmla="*/ 1316736 w 3246882"/>
              <a:gd name="connsiteY264" fmla="*/ 1429322 h 1628584"/>
              <a:gd name="connsiteX265" fmla="*/ 1401223 w 3246882"/>
              <a:gd name="connsiteY265" fmla="*/ 1457992 h 1628584"/>
              <a:gd name="connsiteX266" fmla="*/ 1452372 w 3246882"/>
              <a:gd name="connsiteY266" fmla="*/ 1450753 h 1628584"/>
              <a:gd name="connsiteX267" fmla="*/ 1491234 w 3246882"/>
              <a:gd name="connsiteY267" fmla="*/ 1431227 h 1628584"/>
              <a:gd name="connsiteX268" fmla="*/ 1463707 w 3246882"/>
              <a:gd name="connsiteY268" fmla="*/ 1370933 h 1628584"/>
              <a:gd name="connsiteX269" fmla="*/ 1440656 w 3246882"/>
              <a:gd name="connsiteY269" fmla="*/ 1383602 h 1628584"/>
              <a:gd name="connsiteX270" fmla="*/ 1829657 w 3246882"/>
              <a:gd name="connsiteY270" fmla="*/ 1107662 h 1628584"/>
              <a:gd name="connsiteX271" fmla="*/ 1873949 w 3246882"/>
              <a:gd name="connsiteY271" fmla="*/ 1247204 h 1628584"/>
              <a:gd name="connsiteX272" fmla="*/ 1873949 w 3246882"/>
              <a:gd name="connsiteY272" fmla="*/ 1280731 h 1628584"/>
              <a:gd name="connsiteX273" fmla="*/ 1612392 w 3246882"/>
              <a:gd name="connsiteY273" fmla="*/ 1280731 h 1628584"/>
              <a:gd name="connsiteX274" fmla="*/ 1641824 w 3246882"/>
              <a:gd name="connsiteY274" fmla="*/ 1362075 h 1628584"/>
              <a:gd name="connsiteX275" fmla="*/ 1711738 w 3246882"/>
              <a:gd name="connsiteY275" fmla="*/ 1389031 h 1628584"/>
              <a:gd name="connsiteX276" fmla="*/ 1763459 w 3246882"/>
              <a:gd name="connsiteY276" fmla="*/ 1375220 h 1628584"/>
              <a:gd name="connsiteX277" fmla="*/ 1802130 w 3246882"/>
              <a:gd name="connsiteY277" fmla="*/ 1334262 h 1628584"/>
              <a:gd name="connsiteX278" fmla="*/ 1870234 w 3246882"/>
              <a:gd name="connsiteY278" fmla="*/ 1371505 h 1628584"/>
              <a:gd name="connsiteX279" fmla="*/ 1803464 w 3246882"/>
              <a:gd name="connsiteY279" fmla="*/ 1435703 h 1628584"/>
              <a:gd name="connsiteX280" fmla="*/ 1708785 w 3246882"/>
              <a:gd name="connsiteY280" fmla="*/ 1458182 h 1628584"/>
              <a:gd name="connsiteX281" fmla="*/ 1573149 w 3246882"/>
              <a:gd name="connsiteY281" fmla="*/ 1407605 h 1628584"/>
              <a:gd name="connsiteX282" fmla="*/ 1522381 w 3246882"/>
              <a:gd name="connsiteY282" fmla="*/ 1262158 h 1628584"/>
              <a:gd name="connsiteX283" fmla="*/ 1574673 w 3246882"/>
              <a:gd name="connsiteY283" fmla="*/ 1115568 h 1628584"/>
              <a:gd name="connsiteX284" fmla="*/ 1705070 w 3246882"/>
              <a:gd name="connsiteY284" fmla="*/ 1059371 h 1628584"/>
              <a:gd name="connsiteX285" fmla="*/ 1829753 w 3246882"/>
              <a:gd name="connsiteY285" fmla="*/ 1107758 h 1628584"/>
              <a:gd name="connsiteX286" fmla="*/ 1788414 w 3246882"/>
              <a:gd name="connsiteY286" fmla="*/ 1218152 h 1628584"/>
              <a:gd name="connsiteX287" fmla="*/ 1766602 w 3246882"/>
              <a:gd name="connsiteY287" fmla="*/ 1149858 h 1628584"/>
              <a:gd name="connsiteX288" fmla="*/ 1706499 w 3246882"/>
              <a:gd name="connsiteY288" fmla="*/ 1125855 h 1628584"/>
              <a:gd name="connsiteX289" fmla="*/ 1641729 w 3246882"/>
              <a:gd name="connsiteY289" fmla="*/ 1152049 h 1628584"/>
              <a:gd name="connsiteX290" fmla="*/ 1612011 w 3246882"/>
              <a:gd name="connsiteY290" fmla="*/ 1218057 h 1628584"/>
              <a:gd name="connsiteX291" fmla="*/ 1788414 w 3246882"/>
              <a:gd name="connsiteY291" fmla="*/ 1218057 h 162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Lst>
            <a:rect l="l" t="t" r="r" b="b"/>
            <a:pathLst>
              <a:path w="3246882" h="1628584">
                <a:moveTo>
                  <a:pt x="452057" y="39338"/>
                </a:moveTo>
                <a:lnTo>
                  <a:pt x="576739" y="39338"/>
                </a:lnTo>
                <a:lnTo>
                  <a:pt x="576739" y="572929"/>
                </a:lnTo>
                <a:lnTo>
                  <a:pt x="486347" y="572929"/>
                </a:lnTo>
                <a:lnTo>
                  <a:pt x="486347" y="234315"/>
                </a:lnTo>
                <a:cubicBezTo>
                  <a:pt x="486347" y="220218"/>
                  <a:pt x="486537" y="206597"/>
                  <a:pt x="486918" y="193548"/>
                </a:cubicBezTo>
                <a:cubicBezTo>
                  <a:pt x="487299" y="180499"/>
                  <a:pt x="487585" y="165735"/>
                  <a:pt x="487871" y="149066"/>
                </a:cubicBezTo>
                <a:lnTo>
                  <a:pt x="485680" y="149066"/>
                </a:lnTo>
                <a:cubicBezTo>
                  <a:pt x="483489" y="156496"/>
                  <a:pt x="481298" y="162973"/>
                  <a:pt x="479393" y="168593"/>
                </a:cubicBezTo>
                <a:cubicBezTo>
                  <a:pt x="477393" y="174212"/>
                  <a:pt x="475202" y="180023"/>
                  <a:pt x="472726" y="186309"/>
                </a:cubicBezTo>
                <a:lnTo>
                  <a:pt x="319088" y="572929"/>
                </a:lnTo>
                <a:lnTo>
                  <a:pt x="254699" y="572929"/>
                </a:lnTo>
                <a:lnTo>
                  <a:pt x="99727" y="189643"/>
                </a:lnTo>
                <a:cubicBezTo>
                  <a:pt x="97727" y="183928"/>
                  <a:pt x="95726" y="178213"/>
                  <a:pt x="93631" y="172307"/>
                </a:cubicBezTo>
                <a:cubicBezTo>
                  <a:pt x="91535" y="166497"/>
                  <a:pt x="88868" y="158686"/>
                  <a:pt x="85630" y="149066"/>
                </a:cubicBezTo>
                <a:lnTo>
                  <a:pt x="83439" y="149066"/>
                </a:lnTo>
                <a:cubicBezTo>
                  <a:pt x="83915" y="164402"/>
                  <a:pt x="84296" y="180023"/>
                  <a:pt x="84582" y="195739"/>
                </a:cubicBezTo>
                <a:cubicBezTo>
                  <a:pt x="84868" y="211455"/>
                  <a:pt x="84963" y="228410"/>
                  <a:pt x="84963" y="246507"/>
                </a:cubicBezTo>
                <a:lnTo>
                  <a:pt x="84963" y="572834"/>
                </a:lnTo>
                <a:lnTo>
                  <a:pt x="0" y="572834"/>
                </a:lnTo>
                <a:lnTo>
                  <a:pt x="0" y="39338"/>
                </a:lnTo>
                <a:lnTo>
                  <a:pt x="129826" y="39338"/>
                </a:lnTo>
                <a:lnTo>
                  <a:pt x="266414" y="383477"/>
                </a:lnTo>
                <a:cubicBezTo>
                  <a:pt x="271653" y="396145"/>
                  <a:pt x="275749" y="406813"/>
                  <a:pt x="278892" y="415671"/>
                </a:cubicBezTo>
                <a:cubicBezTo>
                  <a:pt x="282035" y="424434"/>
                  <a:pt x="284988" y="434245"/>
                  <a:pt x="288036" y="444913"/>
                </a:cubicBezTo>
                <a:lnTo>
                  <a:pt x="290227" y="444913"/>
                </a:lnTo>
                <a:cubicBezTo>
                  <a:pt x="294704" y="433007"/>
                  <a:pt x="298704" y="422243"/>
                  <a:pt x="302324" y="412528"/>
                </a:cubicBezTo>
                <a:cubicBezTo>
                  <a:pt x="305943" y="402812"/>
                  <a:pt x="309658" y="392811"/>
                  <a:pt x="313658" y="382429"/>
                </a:cubicBezTo>
                <a:lnTo>
                  <a:pt x="452057" y="39338"/>
                </a:lnTo>
                <a:close/>
                <a:moveTo>
                  <a:pt x="712375" y="120872"/>
                </a:moveTo>
                <a:cubicBezTo>
                  <a:pt x="728948" y="120872"/>
                  <a:pt x="742379" y="115824"/>
                  <a:pt x="752570" y="105632"/>
                </a:cubicBezTo>
                <a:cubicBezTo>
                  <a:pt x="762762" y="95441"/>
                  <a:pt x="767810" y="82772"/>
                  <a:pt x="767810" y="67723"/>
                </a:cubicBezTo>
                <a:cubicBezTo>
                  <a:pt x="767810" y="52673"/>
                  <a:pt x="762762" y="39910"/>
                  <a:pt x="752570" y="29813"/>
                </a:cubicBezTo>
                <a:cubicBezTo>
                  <a:pt x="742379" y="19622"/>
                  <a:pt x="729044" y="14573"/>
                  <a:pt x="712375" y="14573"/>
                </a:cubicBezTo>
                <a:cubicBezTo>
                  <a:pt x="695706" y="14573"/>
                  <a:pt x="683133" y="19622"/>
                  <a:pt x="672941" y="29813"/>
                </a:cubicBezTo>
                <a:cubicBezTo>
                  <a:pt x="662750" y="40005"/>
                  <a:pt x="657701" y="52483"/>
                  <a:pt x="657701" y="67437"/>
                </a:cubicBezTo>
                <a:cubicBezTo>
                  <a:pt x="657701" y="82391"/>
                  <a:pt x="662750" y="94679"/>
                  <a:pt x="672941" y="105156"/>
                </a:cubicBezTo>
                <a:cubicBezTo>
                  <a:pt x="683133" y="115729"/>
                  <a:pt x="696278" y="120968"/>
                  <a:pt x="712375" y="120968"/>
                </a:cubicBezTo>
                <a:close/>
                <a:moveTo>
                  <a:pt x="667703" y="572929"/>
                </a:moveTo>
                <a:lnTo>
                  <a:pt x="756666" y="572929"/>
                </a:lnTo>
                <a:lnTo>
                  <a:pt x="756666" y="191929"/>
                </a:lnTo>
                <a:lnTo>
                  <a:pt x="667703" y="191929"/>
                </a:lnTo>
                <a:lnTo>
                  <a:pt x="667703" y="572929"/>
                </a:lnTo>
                <a:close/>
                <a:moveTo>
                  <a:pt x="1179100" y="500348"/>
                </a:moveTo>
                <a:lnTo>
                  <a:pt x="1110234" y="461677"/>
                </a:lnTo>
                <a:cubicBezTo>
                  <a:pt x="1099090" y="478346"/>
                  <a:pt x="1086422" y="490157"/>
                  <a:pt x="1072325" y="497205"/>
                </a:cubicBezTo>
                <a:cubicBezTo>
                  <a:pt x="1058228" y="504254"/>
                  <a:pt x="1042702" y="507778"/>
                  <a:pt x="1025843" y="507778"/>
                </a:cubicBezTo>
                <a:cubicBezTo>
                  <a:pt x="993553" y="507778"/>
                  <a:pt x="967835" y="497015"/>
                  <a:pt x="948500" y="475393"/>
                </a:cubicBezTo>
                <a:cubicBezTo>
                  <a:pt x="929164" y="453771"/>
                  <a:pt x="919448" y="423101"/>
                  <a:pt x="919448" y="383096"/>
                </a:cubicBezTo>
                <a:cubicBezTo>
                  <a:pt x="919448" y="343091"/>
                  <a:pt x="929259" y="311182"/>
                  <a:pt x="948881" y="288608"/>
                </a:cubicBezTo>
                <a:cubicBezTo>
                  <a:pt x="968502" y="266033"/>
                  <a:pt x="993362" y="254794"/>
                  <a:pt x="1023652" y="254794"/>
                </a:cubicBezTo>
                <a:cubicBezTo>
                  <a:pt x="1040987" y="254794"/>
                  <a:pt x="1056418" y="258413"/>
                  <a:pt x="1069753" y="265557"/>
                </a:cubicBezTo>
                <a:cubicBezTo>
                  <a:pt x="1083183" y="272796"/>
                  <a:pt x="1095566" y="284893"/>
                  <a:pt x="1106996" y="302038"/>
                </a:cubicBezTo>
                <a:lnTo>
                  <a:pt x="1176909" y="267462"/>
                </a:lnTo>
                <a:cubicBezTo>
                  <a:pt x="1163479" y="239649"/>
                  <a:pt x="1143476" y="218694"/>
                  <a:pt x="1116806" y="204407"/>
                </a:cubicBezTo>
                <a:cubicBezTo>
                  <a:pt x="1090136" y="190119"/>
                  <a:pt x="1060037" y="182975"/>
                  <a:pt x="1026605" y="182975"/>
                </a:cubicBezTo>
                <a:cubicBezTo>
                  <a:pt x="968026" y="182975"/>
                  <a:pt x="920401" y="201359"/>
                  <a:pt x="883730" y="238220"/>
                </a:cubicBezTo>
                <a:cubicBezTo>
                  <a:pt x="847058" y="275082"/>
                  <a:pt x="828675" y="325374"/>
                  <a:pt x="828675" y="389096"/>
                </a:cubicBezTo>
                <a:cubicBezTo>
                  <a:pt x="828675" y="447104"/>
                  <a:pt x="845915" y="493776"/>
                  <a:pt x="880396" y="529019"/>
                </a:cubicBezTo>
                <a:cubicBezTo>
                  <a:pt x="914876" y="564261"/>
                  <a:pt x="962597" y="581882"/>
                  <a:pt x="1023652" y="581882"/>
                </a:cubicBezTo>
                <a:cubicBezTo>
                  <a:pt x="1056608" y="581882"/>
                  <a:pt x="1086612" y="575215"/>
                  <a:pt x="1113473" y="561785"/>
                </a:cubicBezTo>
                <a:cubicBezTo>
                  <a:pt x="1140333" y="548354"/>
                  <a:pt x="1162241" y="527971"/>
                  <a:pt x="1179100" y="500348"/>
                </a:cubicBezTo>
                <a:close/>
                <a:moveTo>
                  <a:pt x="1438656" y="185166"/>
                </a:moveTo>
                <a:cubicBezTo>
                  <a:pt x="1415796" y="185166"/>
                  <a:pt x="1395698" y="191643"/>
                  <a:pt x="1378363" y="204692"/>
                </a:cubicBezTo>
                <a:cubicBezTo>
                  <a:pt x="1361027" y="217742"/>
                  <a:pt x="1347883" y="236411"/>
                  <a:pt x="1338929" y="260699"/>
                </a:cubicBezTo>
                <a:lnTo>
                  <a:pt x="1337405" y="260699"/>
                </a:lnTo>
                <a:lnTo>
                  <a:pt x="1337405" y="191834"/>
                </a:lnTo>
                <a:lnTo>
                  <a:pt x="1248442" y="191834"/>
                </a:lnTo>
                <a:lnTo>
                  <a:pt x="1248442" y="572834"/>
                </a:lnTo>
                <a:lnTo>
                  <a:pt x="1337405" y="572834"/>
                </a:lnTo>
                <a:lnTo>
                  <a:pt x="1337405" y="384524"/>
                </a:lnTo>
                <a:cubicBezTo>
                  <a:pt x="1337405" y="348043"/>
                  <a:pt x="1345311" y="318707"/>
                  <a:pt x="1361027" y="296323"/>
                </a:cubicBezTo>
                <a:cubicBezTo>
                  <a:pt x="1376743" y="274034"/>
                  <a:pt x="1397413" y="262795"/>
                  <a:pt x="1422940" y="262795"/>
                </a:cubicBezTo>
                <a:cubicBezTo>
                  <a:pt x="1431131" y="262795"/>
                  <a:pt x="1438847" y="263557"/>
                  <a:pt x="1446181" y="265176"/>
                </a:cubicBezTo>
                <a:cubicBezTo>
                  <a:pt x="1453515" y="266795"/>
                  <a:pt x="1460754" y="268986"/>
                  <a:pt x="1467993" y="271653"/>
                </a:cubicBezTo>
                <a:lnTo>
                  <a:pt x="1491806" y="195739"/>
                </a:lnTo>
                <a:cubicBezTo>
                  <a:pt x="1482376" y="191548"/>
                  <a:pt x="1473613" y="188690"/>
                  <a:pt x="1465421" y="187166"/>
                </a:cubicBezTo>
                <a:cubicBezTo>
                  <a:pt x="1457230" y="185642"/>
                  <a:pt x="1448276" y="184976"/>
                  <a:pt x="1438656" y="184976"/>
                </a:cubicBezTo>
                <a:close/>
                <a:moveTo>
                  <a:pt x="1855375" y="237649"/>
                </a:moveTo>
                <a:cubicBezTo>
                  <a:pt x="1890236" y="274130"/>
                  <a:pt x="1907667" y="321278"/>
                  <a:pt x="1907667" y="379000"/>
                </a:cubicBezTo>
                <a:cubicBezTo>
                  <a:pt x="1907667" y="436721"/>
                  <a:pt x="1889284" y="486632"/>
                  <a:pt x="1852613" y="524637"/>
                </a:cubicBezTo>
                <a:cubicBezTo>
                  <a:pt x="1815941" y="562737"/>
                  <a:pt x="1767364" y="581787"/>
                  <a:pt x="1707166" y="581787"/>
                </a:cubicBezTo>
                <a:cubicBezTo>
                  <a:pt x="1646968" y="581787"/>
                  <a:pt x="1598581" y="564071"/>
                  <a:pt x="1562957" y="528542"/>
                </a:cubicBezTo>
                <a:cubicBezTo>
                  <a:pt x="1527334" y="493109"/>
                  <a:pt x="1509522" y="445294"/>
                  <a:pt x="1509522" y="385286"/>
                </a:cubicBezTo>
                <a:cubicBezTo>
                  <a:pt x="1509808" y="324517"/>
                  <a:pt x="1528667" y="275558"/>
                  <a:pt x="1566101" y="238506"/>
                </a:cubicBezTo>
                <a:cubicBezTo>
                  <a:pt x="1603534" y="201454"/>
                  <a:pt x="1652302" y="182880"/>
                  <a:pt x="1712309" y="182880"/>
                </a:cubicBezTo>
                <a:cubicBezTo>
                  <a:pt x="1772317" y="182880"/>
                  <a:pt x="1820513" y="201073"/>
                  <a:pt x="1855375" y="237554"/>
                </a:cubicBezTo>
                <a:close/>
                <a:moveTo>
                  <a:pt x="1816513" y="381286"/>
                </a:moveTo>
                <a:cubicBezTo>
                  <a:pt x="1816513" y="343376"/>
                  <a:pt x="1807178" y="312801"/>
                  <a:pt x="1788605" y="289751"/>
                </a:cubicBezTo>
                <a:cubicBezTo>
                  <a:pt x="1770031" y="266700"/>
                  <a:pt x="1743837" y="255175"/>
                  <a:pt x="1710118" y="255175"/>
                </a:cubicBezTo>
                <a:cubicBezTo>
                  <a:pt x="1676400" y="255175"/>
                  <a:pt x="1650302" y="267081"/>
                  <a:pt x="1630299" y="290894"/>
                </a:cubicBezTo>
                <a:cubicBezTo>
                  <a:pt x="1610297" y="314706"/>
                  <a:pt x="1600391" y="345567"/>
                  <a:pt x="1600391" y="383572"/>
                </a:cubicBezTo>
                <a:cubicBezTo>
                  <a:pt x="1600391" y="421577"/>
                  <a:pt x="1610297" y="453676"/>
                  <a:pt x="1630013" y="476250"/>
                </a:cubicBezTo>
                <a:cubicBezTo>
                  <a:pt x="1649730" y="498824"/>
                  <a:pt x="1676591" y="510064"/>
                  <a:pt x="1710595" y="510064"/>
                </a:cubicBezTo>
                <a:cubicBezTo>
                  <a:pt x="1744599" y="510064"/>
                  <a:pt x="1770412" y="498443"/>
                  <a:pt x="1788890" y="475107"/>
                </a:cubicBezTo>
                <a:cubicBezTo>
                  <a:pt x="1807369" y="451771"/>
                  <a:pt x="1816608" y="420529"/>
                  <a:pt x="1816608" y="381381"/>
                </a:cubicBezTo>
                <a:close/>
                <a:moveTo>
                  <a:pt x="2123313" y="339566"/>
                </a:moveTo>
                <a:cubicBezTo>
                  <a:pt x="2096262" y="334328"/>
                  <a:pt x="2077879" y="328327"/>
                  <a:pt x="2068068" y="321374"/>
                </a:cubicBezTo>
                <a:cubicBezTo>
                  <a:pt x="2058257" y="314420"/>
                  <a:pt x="2053400" y="304800"/>
                  <a:pt x="2053400" y="292322"/>
                </a:cubicBezTo>
                <a:cubicBezTo>
                  <a:pt x="2053400" y="279845"/>
                  <a:pt x="2058067" y="269367"/>
                  <a:pt x="2067497" y="261461"/>
                </a:cubicBezTo>
                <a:cubicBezTo>
                  <a:pt x="2076926" y="253556"/>
                  <a:pt x="2090642" y="249555"/>
                  <a:pt x="2108835" y="249555"/>
                </a:cubicBezTo>
                <a:cubicBezTo>
                  <a:pt x="2125694" y="249555"/>
                  <a:pt x="2140268" y="252508"/>
                  <a:pt x="2152555" y="258509"/>
                </a:cubicBezTo>
                <a:cubicBezTo>
                  <a:pt x="2164842" y="264509"/>
                  <a:pt x="2176653" y="273368"/>
                  <a:pt x="2188083" y="285274"/>
                </a:cubicBezTo>
                <a:lnTo>
                  <a:pt x="2239804" y="238411"/>
                </a:lnTo>
                <a:cubicBezTo>
                  <a:pt x="2225421" y="219837"/>
                  <a:pt x="2206943" y="205931"/>
                  <a:pt x="2184368" y="196691"/>
                </a:cubicBezTo>
                <a:cubicBezTo>
                  <a:pt x="2161794" y="187547"/>
                  <a:pt x="2137505" y="182880"/>
                  <a:pt x="2111407" y="182880"/>
                </a:cubicBezTo>
                <a:cubicBezTo>
                  <a:pt x="2070735" y="182880"/>
                  <a:pt x="2037017" y="193453"/>
                  <a:pt x="2010251" y="214694"/>
                </a:cubicBezTo>
                <a:cubicBezTo>
                  <a:pt x="1983486" y="235934"/>
                  <a:pt x="1970056" y="265081"/>
                  <a:pt x="1970056" y="302324"/>
                </a:cubicBezTo>
                <a:cubicBezTo>
                  <a:pt x="1970056" y="331375"/>
                  <a:pt x="1979962" y="355759"/>
                  <a:pt x="1999679" y="375476"/>
                </a:cubicBezTo>
                <a:cubicBezTo>
                  <a:pt x="2019395" y="395192"/>
                  <a:pt x="2054162" y="409385"/>
                  <a:pt x="2104073" y="418052"/>
                </a:cubicBezTo>
                <a:cubicBezTo>
                  <a:pt x="2124361" y="421767"/>
                  <a:pt x="2139696" y="427768"/>
                  <a:pt x="2149983" y="436055"/>
                </a:cubicBezTo>
                <a:cubicBezTo>
                  <a:pt x="2160270" y="444341"/>
                  <a:pt x="2165414" y="454724"/>
                  <a:pt x="2165414" y="467106"/>
                </a:cubicBezTo>
                <a:cubicBezTo>
                  <a:pt x="2165414" y="482251"/>
                  <a:pt x="2159984" y="493967"/>
                  <a:pt x="2149031" y="502253"/>
                </a:cubicBezTo>
                <a:cubicBezTo>
                  <a:pt x="2138077" y="510540"/>
                  <a:pt x="2122837" y="514731"/>
                  <a:pt x="2103311" y="514731"/>
                </a:cubicBezTo>
                <a:cubicBezTo>
                  <a:pt x="2085975" y="514731"/>
                  <a:pt x="2069402" y="510826"/>
                  <a:pt x="2053685" y="503015"/>
                </a:cubicBezTo>
                <a:cubicBezTo>
                  <a:pt x="2037969" y="495205"/>
                  <a:pt x="2023110" y="482156"/>
                  <a:pt x="2009204" y="463772"/>
                </a:cubicBezTo>
                <a:lnTo>
                  <a:pt x="1955673" y="511778"/>
                </a:lnTo>
                <a:cubicBezTo>
                  <a:pt x="1969770" y="534638"/>
                  <a:pt x="1989868" y="551974"/>
                  <a:pt x="2015966" y="563880"/>
                </a:cubicBezTo>
                <a:cubicBezTo>
                  <a:pt x="2042065" y="575786"/>
                  <a:pt x="2070926" y="581787"/>
                  <a:pt x="2102644" y="581787"/>
                </a:cubicBezTo>
                <a:cubicBezTo>
                  <a:pt x="2146268" y="581787"/>
                  <a:pt x="2181606" y="570548"/>
                  <a:pt x="2208657" y="547973"/>
                </a:cubicBezTo>
                <a:cubicBezTo>
                  <a:pt x="2235708" y="525399"/>
                  <a:pt x="2249234" y="495776"/>
                  <a:pt x="2249234" y="459010"/>
                </a:cubicBezTo>
                <a:cubicBezTo>
                  <a:pt x="2249234" y="426244"/>
                  <a:pt x="2238851" y="399955"/>
                  <a:pt x="2217992" y="380143"/>
                </a:cubicBezTo>
                <a:cubicBezTo>
                  <a:pt x="2197132" y="360331"/>
                  <a:pt x="2165604" y="346805"/>
                  <a:pt x="2123504" y="339566"/>
                </a:cubicBezTo>
                <a:close/>
                <a:moveTo>
                  <a:pt x="2658332" y="237649"/>
                </a:moveTo>
                <a:cubicBezTo>
                  <a:pt x="2693194" y="274130"/>
                  <a:pt x="2710624" y="321278"/>
                  <a:pt x="2710624" y="379000"/>
                </a:cubicBezTo>
                <a:cubicBezTo>
                  <a:pt x="2710624" y="436721"/>
                  <a:pt x="2692241" y="486632"/>
                  <a:pt x="2655570" y="524637"/>
                </a:cubicBezTo>
                <a:cubicBezTo>
                  <a:pt x="2618899" y="562737"/>
                  <a:pt x="2570321" y="581787"/>
                  <a:pt x="2510123" y="581787"/>
                </a:cubicBezTo>
                <a:cubicBezTo>
                  <a:pt x="2449925" y="581787"/>
                  <a:pt x="2401538" y="564071"/>
                  <a:pt x="2365915" y="528542"/>
                </a:cubicBezTo>
                <a:cubicBezTo>
                  <a:pt x="2330291" y="493109"/>
                  <a:pt x="2312480" y="445294"/>
                  <a:pt x="2312480" y="385286"/>
                </a:cubicBezTo>
                <a:cubicBezTo>
                  <a:pt x="2312765" y="324517"/>
                  <a:pt x="2331625" y="275558"/>
                  <a:pt x="2369058" y="238506"/>
                </a:cubicBezTo>
                <a:cubicBezTo>
                  <a:pt x="2406491" y="201454"/>
                  <a:pt x="2455259" y="182880"/>
                  <a:pt x="2515267" y="182880"/>
                </a:cubicBezTo>
                <a:cubicBezTo>
                  <a:pt x="2575274" y="182880"/>
                  <a:pt x="2623471" y="201073"/>
                  <a:pt x="2658332" y="237554"/>
                </a:cubicBezTo>
                <a:close/>
                <a:moveTo>
                  <a:pt x="2619375" y="381286"/>
                </a:moveTo>
                <a:cubicBezTo>
                  <a:pt x="2619375" y="343376"/>
                  <a:pt x="2610041" y="312801"/>
                  <a:pt x="2591467" y="289751"/>
                </a:cubicBezTo>
                <a:cubicBezTo>
                  <a:pt x="2572893" y="266700"/>
                  <a:pt x="2546699" y="255175"/>
                  <a:pt x="2512981" y="255175"/>
                </a:cubicBezTo>
                <a:cubicBezTo>
                  <a:pt x="2479262" y="255175"/>
                  <a:pt x="2453164" y="267081"/>
                  <a:pt x="2433161" y="290894"/>
                </a:cubicBezTo>
                <a:cubicBezTo>
                  <a:pt x="2413159" y="314706"/>
                  <a:pt x="2403253" y="345567"/>
                  <a:pt x="2403253" y="383572"/>
                </a:cubicBezTo>
                <a:cubicBezTo>
                  <a:pt x="2403253" y="421577"/>
                  <a:pt x="2413159" y="453676"/>
                  <a:pt x="2432876" y="476250"/>
                </a:cubicBezTo>
                <a:cubicBezTo>
                  <a:pt x="2452592" y="498824"/>
                  <a:pt x="2479453" y="510064"/>
                  <a:pt x="2513457" y="510064"/>
                </a:cubicBezTo>
                <a:cubicBezTo>
                  <a:pt x="2547461" y="510064"/>
                  <a:pt x="2573274" y="498443"/>
                  <a:pt x="2591753" y="475107"/>
                </a:cubicBezTo>
                <a:cubicBezTo>
                  <a:pt x="2610231" y="451771"/>
                  <a:pt x="2619470" y="420529"/>
                  <a:pt x="2619470" y="381381"/>
                </a:cubicBezTo>
                <a:close/>
                <a:moveTo>
                  <a:pt x="3219260" y="494729"/>
                </a:moveTo>
                <a:cubicBezTo>
                  <a:pt x="3210782" y="500634"/>
                  <a:pt x="3203162" y="504920"/>
                  <a:pt x="3196209" y="507397"/>
                </a:cubicBezTo>
                <a:cubicBezTo>
                  <a:pt x="3189256" y="509873"/>
                  <a:pt x="3182303" y="511112"/>
                  <a:pt x="3175349" y="511112"/>
                </a:cubicBezTo>
                <a:cubicBezTo>
                  <a:pt x="3161919" y="511112"/>
                  <a:pt x="3151537" y="506730"/>
                  <a:pt x="3144107" y="497872"/>
                </a:cubicBezTo>
                <a:cubicBezTo>
                  <a:pt x="3136678" y="489109"/>
                  <a:pt x="3132963" y="475393"/>
                  <a:pt x="3132963" y="456724"/>
                </a:cubicBezTo>
                <a:lnTo>
                  <a:pt x="3132963" y="260985"/>
                </a:lnTo>
                <a:lnTo>
                  <a:pt x="3230118" y="260985"/>
                </a:lnTo>
                <a:lnTo>
                  <a:pt x="3230118" y="191738"/>
                </a:lnTo>
                <a:lnTo>
                  <a:pt x="3132963" y="191738"/>
                </a:lnTo>
                <a:lnTo>
                  <a:pt x="3132963" y="82677"/>
                </a:lnTo>
                <a:lnTo>
                  <a:pt x="3043999" y="98298"/>
                </a:lnTo>
                <a:lnTo>
                  <a:pt x="3043999" y="191643"/>
                </a:lnTo>
                <a:lnTo>
                  <a:pt x="2893028" y="191643"/>
                </a:lnTo>
                <a:lnTo>
                  <a:pt x="2893028" y="130969"/>
                </a:lnTo>
                <a:cubicBezTo>
                  <a:pt x="2893028" y="111157"/>
                  <a:pt x="2897315" y="96203"/>
                  <a:pt x="2905887" y="86297"/>
                </a:cubicBezTo>
                <a:cubicBezTo>
                  <a:pt x="2914460" y="76391"/>
                  <a:pt x="2926652" y="71438"/>
                  <a:pt x="2942558" y="71438"/>
                </a:cubicBezTo>
                <a:cubicBezTo>
                  <a:pt x="2950750" y="71438"/>
                  <a:pt x="2958274" y="72581"/>
                  <a:pt x="2965037" y="74962"/>
                </a:cubicBezTo>
                <a:cubicBezTo>
                  <a:pt x="2971895" y="77343"/>
                  <a:pt x="2978468" y="80582"/>
                  <a:pt x="2984945" y="84868"/>
                </a:cubicBezTo>
                <a:lnTo>
                  <a:pt x="3021425" y="20479"/>
                </a:lnTo>
                <a:cubicBezTo>
                  <a:pt x="3008281" y="13526"/>
                  <a:pt x="2994851" y="8382"/>
                  <a:pt x="2981230" y="5048"/>
                </a:cubicBezTo>
                <a:cubicBezTo>
                  <a:pt x="2967609" y="1715"/>
                  <a:pt x="2953417" y="0"/>
                  <a:pt x="2938844" y="0"/>
                </a:cubicBezTo>
                <a:cubicBezTo>
                  <a:pt x="2896172" y="0"/>
                  <a:pt x="2863120" y="11621"/>
                  <a:pt x="2839688" y="34957"/>
                </a:cubicBezTo>
                <a:cubicBezTo>
                  <a:pt x="2816257" y="58293"/>
                  <a:pt x="2804541" y="90011"/>
                  <a:pt x="2804541" y="130207"/>
                </a:cubicBezTo>
                <a:lnTo>
                  <a:pt x="2804541" y="191643"/>
                </a:lnTo>
                <a:lnTo>
                  <a:pt x="2739771" y="191643"/>
                </a:lnTo>
                <a:lnTo>
                  <a:pt x="2739771" y="260890"/>
                </a:lnTo>
                <a:lnTo>
                  <a:pt x="2804541" y="260890"/>
                </a:lnTo>
                <a:lnTo>
                  <a:pt x="2804541" y="572643"/>
                </a:lnTo>
                <a:lnTo>
                  <a:pt x="2893124" y="572643"/>
                </a:lnTo>
                <a:lnTo>
                  <a:pt x="2893124" y="261080"/>
                </a:lnTo>
                <a:lnTo>
                  <a:pt x="3044095" y="261080"/>
                </a:lnTo>
                <a:lnTo>
                  <a:pt x="3044095" y="469487"/>
                </a:lnTo>
                <a:cubicBezTo>
                  <a:pt x="3044095" y="506159"/>
                  <a:pt x="3053524" y="534067"/>
                  <a:pt x="3072384" y="553212"/>
                </a:cubicBezTo>
                <a:cubicBezTo>
                  <a:pt x="3091244" y="572357"/>
                  <a:pt x="3119342" y="581882"/>
                  <a:pt x="3156871" y="581882"/>
                </a:cubicBezTo>
                <a:cubicBezTo>
                  <a:pt x="3175254" y="581882"/>
                  <a:pt x="3192304" y="579501"/>
                  <a:pt x="3208020" y="574643"/>
                </a:cubicBezTo>
                <a:cubicBezTo>
                  <a:pt x="3223736" y="569786"/>
                  <a:pt x="3236690" y="563309"/>
                  <a:pt x="3246882" y="555117"/>
                </a:cubicBezTo>
                <a:lnTo>
                  <a:pt x="3219355" y="494824"/>
                </a:lnTo>
                <a:close/>
                <a:moveTo>
                  <a:pt x="0" y="1449229"/>
                </a:moveTo>
                <a:lnTo>
                  <a:pt x="91154" y="1449229"/>
                </a:lnTo>
                <a:lnTo>
                  <a:pt x="91154" y="915638"/>
                </a:lnTo>
                <a:lnTo>
                  <a:pt x="0" y="915638"/>
                </a:lnTo>
                <a:lnTo>
                  <a:pt x="0" y="1449229"/>
                </a:lnTo>
                <a:close/>
                <a:moveTo>
                  <a:pt x="463391" y="1068229"/>
                </a:moveTo>
                <a:lnTo>
                  <a:pt x="552355" y="1068229"/>
                </a:lnTo>
                <a:lnTo>
                  <a:pt x="552355" y="1426559"/>
                </a:lnTo>
                <a:cubicBezTo>
                  <a:pt x="552355" y="1490758"/>
                  <a:pt x="534829" y="1540574"/>
                  <a:pt x="499682" y="1575721"/>
                </a:cubicBezTo>
                <a:cubicBezTo>
                  <a:pt x="464534" y="1610963"/>
                  <a:pt x="416243" y="1628585"/>
                  <a:pt x="354806" y="1628585"/>
                </a:cubicBezTo>
                <a:cubicBezTo>
                  <a:pt x="318325" y="1628585"/>
                  <a:pt x="284893" y="1621917"/>
                  <a:pt x="254318" y="1608677"/>
                </a:cubicBezTo>
                <a:cubicBezTo>
                  <a:pt x="223838" y="1595438"/>
                  <a:pt x="197739" y="1574959"/>
                  <a:pt x="176213" y="1547431"/>
                </a:cubicBezTo>
                <a:lnTo>
                  <a:pt x="240983" y="1499426"/>
                </a:lnTo>
                <a:cubicBezTo>
                  <a:pt x="255365" y="1519238"/>
                  <a:pt x="271844" y="1534097"/>
                  <a:pt x="290322" y="1543907"/>
                </a:cubicBezTo>
                <a:cubicBezTo>
                  <a:pt x="308800" y="1553718"/>
                  <a:pt x="330803" y="1558576"/>
                  <a:pt x="356330" y="1558576"/>
                </a:cubicBezTo>
                <a:cubicBezTo>
                  <a:pt x="389573" y="1558576"/>
                  <a:pt x="415766" y="1548765"/>
                  <a:pt x="434816" y="1529144"/>
                </a:cubicBezTo>
                <a:cubicBezTo>
                  <a:pt x="453962" y="1509522"/>
                  <a:pt x="463487" y="1480376"/>
                  <a:pt x="463487" y="1441704"/>
                </a:cubicBezTo>
                <a:lnTo>
                  <a:pt x="463487" y="1398175"/>
                </a:lnTo>
                <a:lnTo>
                  <a:pt x="461963" y="1398175"/>
                </a:lnTo>
                <a:cubicBezTo>
                  <a:pt x="448056" y="1417796"/>
                  <a:pt x="431101" y="1432655"/>
                  <a:pt x="411194" y="1442847"/>
                </a:cubicBezTo>
                <a:cubicBezTo>
                  <a:pt x="391287" y="1453039"/>
                  <a:pt x="366522" y="1458087"/>
                  <a:pt x="336995" y="1458087"/>
                </a:cubicBezTo>
                <a:cubicBezTo>
                  <a:pt x="287655" y="1458087"/>
                  <a:pt x="247936" y="1441418"/>
                  <a:pt x="217932" y="1408081"/>
                </a:cubicBezTo>
                <a:cubicBezTo>
                  <a:pt x="187928" y="1374743"/>
                  <a:pt x="172879" y="1328261"/>
                  <a:pt x="172879" y="1268730"/>
                </a:cubicBezTo>
                <a:cubicBezTo>
                  <a:pt x="172879" y="1202722"/>
                  <a:pt x="190214" y="1151382"/>
                  <a:pt x="224790" y="1114520"/>
                </a:cubicBezTo>
                <a:cubicBezTo>
                  <a:pt x="259366" y="1077659"/>
                  <a:pt x="302324" y="1059275"/>
                  <a:pt x="353759" y="1059275"/>
                </a:cubicBezTo>
                <a:cubicBezTo>
                  <a:pt x="376333" y="1059275"/>
                  <a:pt x="397097" y="1063466"/>
                  <a:pt x="416052" y="1071944"/>
                </a:cubicBezTo>
                <a:cubicBezTo>
                  <a:pt x="435007" y="1080421"/>
                  <a:pt x="450342" y="1092422"/>
                  <a:pt x="461963" y="1108043"/>
                </a:cubicBezTo>
                <a:lnTo>
                  <a:pt x="463487" y="1108043"/>
                </a:lnTo>
                <a:lnTo>
                  <a:pt x="463487" y="1068229"/>
                </a:lnTo>
                <a:close/>
                <a:moveTo>
                  <a:pt x="464153" y="1228154"/>
                </a:moveTo>
                <a:cubicBezTo>
                  <a:pt x="464153" y="1201388"/>
                  <a:pt x="455105" y="1178528"/>
                  <a:pt x="437007" y="1159478"/>
                </a:cubicBezTo>
                <a:cubicBezTo>
                  <a:pt x="418910" y="1140428"/>
                  <a:pt x="395573" y="1130999"/>
                  <a:pt x="367094" y="1130999"/>
                </a:cubicBezTo>
                <a:cubicBezTo>
                  <a:pt x="335375" y="1130999"/>
                  <a:pt x="310134" y="1142619"/>
                  <a:pt x="291560" y="1165765"/>
                </a:cubicBezTo>
                <a:cubicBezTo>
                  <a:pt x="272987" y="1189006"/>
                  <a:pt x="263652" y="1221677"/>
                  <a:pt x="263652" y="1263777"/>
                </a:cubicBezTo>
                <a:cubicBezTo>
                  <a:pt x="263652" y="1301687"/>
                  <a:pt x="272225" y="1331595"/>
                  <a:pt x="289465" y="1353407"/>
                </a:cubicBezTo>
                <a:cubicBezTo>
                  <a:pt x="306705" y="1375220"/>
                  <a:pt x="330613" y="1386173"/>
                  <a:pt x="361093" y="1386173"/>
                </a:cubicBezTo>
                <a:cubicBezTo>
                  <a:pt x="391573" y="1386173"/>
                  <a:pt x="416433" y="1375601"/>
                  <a:pt x="435483" y="1354360"/>
                </a:cubicBezTo>
                <a:cubicBezTo>
                  <a:pt x="454533" y="1333119"/>
                  <a:pt x="464153" y="1305592"/>
                  <a:pt x="464153" y="1271588"/>
                </a:cubicBezTo>
                <a:lnTo>
                  <a:pt x="464153" y="1228058"/>
                </a:lnTo>
                <a:close/>
                <a:moveTo>
                  <a:pt x="860965" y="1059275"/>
                </a:moveTo>
                <a:cubicBezTo>
                  <a:pt x="835914" y="1059275"/>
                  <a:pt x="812673" y="1064514"/>
                  <a:pt x="791432" y="1075087"/>
                </a:cubicBezTo>
                <a:cubicBezTo>
                  <a:pt x="770096" y="1085660"/>
                  <a:pt x="752570" y="1100614"/>
                  <a:pt x="738950" y="1119950"/>
                </a:cubicBezTo>
                <a:lnTo>
                  <a:pt x="737426" y="1119950"/>
                </a:lnTo>
                <a:lnTo>
                  <a:pt x="737426" y="1068229"/>
                </a:lnTo>
                <a:lnTo>
                  <a:pt x="648462" y="1068229"/>
                </a:lnTo>
                <a:lnTo>
                  <a:pt x="648462" y="1449229"/>
                </a:lnTo>
                <a:lnTo>
                  <a:pt x="737426" y="1449229"/>
                </a:lnTo>
                <a:lnTo>
                  <a:pt x="737426" y="1231964"/>
                </a:lnTo>
                <a:cubicBezTo>
                  <a:pt x="737426" y="1202912"/>
                  <a:pt x="745808" y="1178909"/>
                  <a:pt x="762572" y="1159764"/>
                </a:cubicBezTo>
                <a:cubicBezTo>
                  <a:pt x="779336" y="1140714"/>
                  <a:pt x="800862" y="1131094"/>
                  <a:pt x="827151" y="1131094"/>
                </a:cubicBezTo>
                <a:cubicBezTo>
                  <a:pt x="851916" y="1131094"/>
                  <a:pt x="870585" y="1139285"/>
                  <a:pt x="882968" y="1155668"/>
                </a:cubicBezTo>
                <a:cubicBezTo>
                  <a:pt x="895350" y="1172051"/>
                  <a:pt x="901541" y="1195769"/>
                  <a:pt x="901541" y="1226725"/>
                </a:cubicBezTo>
                <a:lnTo>
                  <a:pt x="901541" y="1449229"/>
                </a:lnTo>
                <a:lnTo>
                  <a:pt x="990505" y="1449229"/>
                </a:lnTo>
                <a:lnTo>
                  <a:pt x="990505" y="1214819"/>
                </a:lnTo>
                <a:cubicBezTo>
                  <a:pt x="990505" y="1165003"/>
                  <a:pt x="979456" y="1126617"/>
                  <a:pt x="957358" y="1099661"/>
                </a:cubicBezTo>
                <a:cubicBezTo>
                  <a:pt x="935260" y="1072706"/>
                  <a:pt x="903161" y="1059275"/>
                  <a:pt x="860965" y="1059275"/>
                </a:cubicBezTo>
                <a:close/>
                <a:moveTo>
                  <a:pt x="1124236" y="890683"/>
                </a:moveTo>
                <a:cubicBezTo>
                  <a:pt x="1108139" y="890683"/>
                  <a:pt x="1094994" y="895731"/>
                  <a:pt x="1084802" y="905923"/>
                </a:cubicBezTo>
                <a:cubicBezTo>
                  <a:pt x="1074611" y="916115"/>
                  <a:pt x="1069562" y="928592"/>
                  <a:pt x="1069562" y="943547"/>
                </a:cubicBezTo>
                <a:cubicBezTo>
                  <a:pt x="1069562" y="958501"/>
                  <a:pt x="1074611" y="970788"/>
                  <a:pt x="1084802" y="981266"/>
                </a:cubicBezTo>
                <a:cubicBezTo>
                  <a:pt x="1094994" y="991838"/>
                  <a:pt x="1108139" y="997077"/>
                  <a:pt x="1124236" y="997077"/>
                </a:cubicBezTo>
                <a:cubicBezTo>
                  <a:pt x="1140333" y="997077"/>
                  <a:pt x="1154240" y="992029"/>
                  <a:pt x="1164431" y="981837"/>
                </a:cubicBezTo>
                <a:cubicBezTo>
                  <a:pt x="1174623" y="971645"/>
                  <a:pt x="1179671" y="958977"/>
                  <a:pt x="1179671" y="943928"/>
                </a:cubicBezTo>
                <a:cubicBezTo>
                  <a:pt x="1179671" y="928878"/>
                  <a:pt x="1174623" y="916115"/>
                  <a:pt x="1164431" y="906018"/>
                </a:cubicBezTo>
                <a:cubicBezTo>
                  <a:pt x="1154240" y="895826"/>
                  <a:pt x="1140905" y="890778"/>
                  <a:pt x="1124236" y="890778"/>
                </a:cubicBezTo>
                <a:close/>
                <a:moveTo>
                  <a:pt x="1079564" y="1449229"/>
                </a:moveTo>
                <a:lnTo>
                  <a:pt x="1168527" y="1449229"/>
                </a:lnTo>
                <a:lnTo>
                  <a:pt x="1168527" y="1068229"/>
                </a:lnTo>
                <a:lnTo>
                  <a:pt x="1079564" y="1068229"/>
                </a:lnTo>
                <a:lnTo>
                  <a:pt x="1079564" y="1449229"/>
                </a:lnTo>
                <a:close/>
                <a:moveTo>
                  <a:pt x="1440656" y="1383697"/>
                </a:moveTo>
                <a:cubicBezTo>
                  <a:pt x="1433703" y="1386173"/>
                  <a:pt x="1426750" y="1387412"/>
                  <a:pt x="1419797" y="1387412"/>
                </a:cubicBezTo>
                <a:cubicBezTo>
                  <a:pt x="1406366" y="1387412"/>
                  <a:pt x="1395984" y="1383030"/>
                  <a:pt x="1388555" y="1374172"/>
                </a:cubicBezTo>
                <a:cubicBezTo>
                  <a:pt x="1381125" y="1365409"/>
                  <a:pt x="1377410" y="1351693"/>
                  <a:pt x="1377410" y="1333024"/>
                </a:cubicBezTo>
                <a:lnTo>
                  <a:pt x="1377410" y="1137285"/>
                </a:lnTo>
                <a:lnTo>
                  <a:pt x="1474565" y="1137285"/>
                </a:lnTo>
                <a:lnTo>
                  <a:pt x="1474565" y="1068038"/>
                </a:lnTo>
                <a:lnTo>
                  <a:pt x="1377410" y="1068038"/>
                </a:lnTo>
                <a:lnTo>
                  <a:pt x="1377410" y="958977"/>
                </a:lnTo>
                <a:lnTo>
                  <a:pt x="1288447" y="974598"/>
                </a:lnTo>
                <a:lnTo>
                  <a:pt x="1288447" y="1067943"/>
                </a:lnTo>
                <a:lnTo>
                  <a:pt x="1224820" y="1067943"/>
                </a:lnTo>
                <a:lnTo>
                  <a:pt x="1224820" y="1137190"/>
                </a:lnTo>
                <a:lnTo>
                  <a:pt x="1288447" y="1137190"/>
                </a:lnTo>
                <a:lnTo>
                  <a:pt x="1288447" y="1345597"/>
                </a:lnTo>
                <a:cubicBezTo>
                  <a:pt x="1288447" y="1382268"/>
                  <a:pt x="1297877" y="1410176"/>
                  <a:pt x="1316736" y="1429322"/>
                </a:cubicBezTo>
                <a:cubicBezTo>
                  <a:pt x="1335596" y="1448467"/>
                  <a:pt x="1363789" y="1457992"/>
                  <a:pt x="1401223" y="1457992"/>
                </a:cubicBezTo>
                <a:cubicBezTo>
                  <a:pt x="1419606" y="1457992"/>
                  <a:pt x="1436656" y="1455610"/>
                  <a:pt x="1452372" y="1450753"/>
                </a:cubicBezTo>
                <a:cubicBezTo>
                  <a:pt x="1468088" y="1445895"/>
                  <a:pt x="1481042" y="1439418"/>
                  <a:pt x="1491234" y="1431227"/>
                </a:cubicBezTo>
                <a:lnTo>
                  <a:pt x="1463707" y="1370933"/>
                </a:lnTo>
                <a:cubicBezTo>
                  <a:pt x="1455230" y="1376839"/>
                  <a:pt x="1447610" y="1381125"/>
                  <a:pt x="1440656" y="1383602"/>
                </a:cubicBezTo>
                <a:close/>
                <a:moveTo>
                  <a:pt x="1829657" y="1107662"/>
                </a:moveTo>
                <a:cubicBezTo>
                  <a:pt x="1859185" y="1139952"/>
                  <a:pt x="1873949" y="1186434"/>
                  <a:pt x="1873949" y="1247204"/>
                </a:cubicBezTo>
                <a:lnTo>
                  <a:pt x="1873949" y="1280731"/>
                </a:lnTo>
                <a:lnTo>
                  <a:pt x="1612392" y="1280731"/>
                </a:lnTo>
                <a:cubicBezTo>
                  <a:pt x="1613154" y="1316927"/>
                  <a:pt x="1622965" y="1344073"/>
                  <a:pt x="1641824" y="1362075"/>
                </a:cubicBezTo>
                <a:cubicBezTo>
                  <a:pt x="1660684" y="1380077"/>
                  <a:pt x="1684020" y="1389031"/>
                  <a:pt x="1711738" y="1389031"/>
                </a:cubicBezTo>
                <a:cubicBezTo>
                  <a:pt x="1731074" y="1389031"/>
                  <a:pt x="1748314" y="1384459"/>
                  <a:pt x="1763459" y="1375220"/>
                </a:cubicBezTo>
                <a:cubicBezTo>
                  <a:pt x="1778603" y="1366076"/>
                  <a:pt x="1791462" y="1352360"/>
                  <a:pt x="1802130" y="1334262"/>
                </a:cubicBezTo>
                <a:lnTo>
                  <a:pt x="1870234" y="1371505"/>
                </a:lnTo>
                <a:cubicBezTo>
                  <a:pt x="1852613" y="1399318"/>
                  <a:pt x="1830324" y="1420654"/>
                  <a:pt x="1803464" y="1435703"/>
                </a:cubicBezTo>
                <a:cubicBezTo>
                  <a:pt x="1776508" y="1450753"/>
                  <a:pt x="1744980" y="1458182"/>
                  <a:pt x="1708785" y="1458182"/>
                </a:cubicBezTo>
                <a:cubicBezTo>
                  <a:pt x="1652207" y="1458182"/>
                  <a:pt x="1607058" y="1441323"/>
                  <a:pt x="1573149" y="1407605"/>
                </a:cubicBezTo>
                <a:cubicBezTo>
                  <a:pt x="1539335" y="1373886"/>
                  <a:pt x="1522381" y="1325404"/>
                  <a:pt x="1522381" y="1262158"/>
                </a:cubicBezTo>
                <a:cubicBezTo>
                  <a:pt x="1522667" y="1201865"/>
                  <a:pt x="1540097" y="1153001"/>
                  <a:pt x="1574673" y="1115568"/>
                </a:cubicBezTo>
                <a:cubicBezTo>
                  <a:pt x="1609249" y="1078135"/>
                  <a:pt x="1652778" y="1059371"/>
                  <a:pt x="1705070" y="1059371"/>
                </a:cubicBezTo>
                <a:cubicBezTo>
                  <a:pt x="1757363" y="1059371"/>
                  <a:pt x="1800225" y="1075468"/>
                  <a:pt x="1829753" y="1107758"/>
                </a:cubicBezTo>
                <a:close/>
                <a:moveTo>
                  <a:pt x="1788414" y="1218152"/>
                </a:moveTo>
                <a:cubicBezTo>
                  <a:pt x="1788414" y="1188625"/>
                  <a:pt x="1781175" y="1165860"/>
                  <a:pt x="1766602" y="1149858"/>
                </a:cubicBezTo>
                <a:cubicBezTo>
                  <a:pt x="1752029" y="1133856"/>
                  <a:pt x="1732026" y="1125855"/>
                  <a:pt x="1706499" y="1125855"/>
                </a:cubicBezTo>
                <a:cubicBezTo>
                  <a:pt x="1680972" y="1125855"/>
                  <a:pt x="1658398" y="1134618"/>
                  <a:pt x="1641729" y="1152049"/>
                </a:cubicBezTo>
                <a:cubicBezTo>
                  <a:pt x="1625060" y="1169575"/>
                  <a:pt x="1615154" y="1191578"/>
                  <a:pt x="1612011" y="1218057"/>
                </a:cubicBezTo>
                <a:lnTo>
                  <a:pt x="1788414" y="1218057"/>
                </a:lnTo>
                <a:close/>
              </a:path>
            </a:pathLst>
          </a:custGeom>
          <a:gradFill>
            <a:gsLst>
              <a:gs pos="0">
                <a:srgbClr val="FFFFFF"/>
              </a:gs>
              <a:gs pos="71000">
                <a:srgbClr val="FFEBB6"/>
              </a:gs>
              <a:gs pos="100000">
                <a:srgbClr val="FFE6A4"/>
              </a:gs>
            </a:gsLst>
            <a:lin ang="0" scaled="1"/>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419323006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4405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7965958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pic>
        <p:nvPicPr>
          <p:cNvPr id="6" name="Picture 5">
            <a:extLst>
              <a:ext uri="{FF2B5EF4-FFF2-40B4-BE49-F238E27FC236}">
                <a16:creationId xmlns:a16="http://schemas.microsoft.com/office/drawing/2014/main" id="{1FA046E0-5E86-4DB6-8B57-32239D2050DC}"/>
              </a:ext>
              <a:ext uri="{C183D7F6-B498-43B3-948B-1728B52AA6E4}">
                <adec:decorative xmlns:adec="http://schemas.microsoft.com/office/drawing/2017/decorative" val="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18" b="1970"/>
          <a:stretch/>
        </p:blipFill>
        <p:spPr>
          <a:xfrm>
            <a:off x="9053195" y="1262"/>
            <a:ext cx="3383280" cy="6856739"/>
          </a:xfrm>
          <a:prstGeom prst="rect">
            <a:avLst/>
          </a:prstGeom>
        </p:spPr>
      </p:pic>
    </p:spTree>
    <p:extLst>
      <p:ext uri="{BB962C8B-B14F-4D97-AF65-F5344CB8AC3E}">
        <p14:creationId xmlns:p14="http://schemas.microsoft.com/office/powerpoint/2010/main" val="2849972858"/>
      </p:ext>
    </p:extLst>
  </p:cSld>
  <p:clrMapOvr>
    <a:masterClrMapping/>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type="tx" preserve="1">
  <p:cSld name="3_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10778052"/>
      </p:ext>
    </p:extLst>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type="tx" preserve="1">
  <p:cSld name="Title Slide 11">
    <p:bg>
      <p:bgPr>
        <a:solidFill>
          <a:srgbClr val="000000"/>
        </a:solidFill>
        <a:effectLst/>
      </p:bgPr>
    </p:bg>
    <p:spTree>
      <p:nvGrpSpPr>
        <p:cNvPr id="1" name=""/>
        <p:cNvGrpSpPr/>
        <p:nvPr/>
      </p:nvGrpSpPr>
      <p:grpSpPr>
        <a:xfrm>
          <a:off x="0" y="0"/>
          <a:ext cx="0" cy="0"/>
          <a:chOff x="0" y="0"/>
          <a:chExt cx="0" cy="0"/>
        </a:xfrm>
      </p:grpSpPr>
      <p:sp>
        <p:nvSpPr>
          <p:cNvPr id="425" name="Azure presentationtitle or event name"/>
          <p:cNvSpPr txBox="1">
            <a:spLocks noGrp="1"/>
          </p:cNvSpPr>
          <p:nvPr>
            <p:ph type="title" hasCustomPrompt="1"/>
          </p:nvPr>
        </p:nvSpPr>
        <p:spPr>
          <a:xfrm>
            <a:off x="428682" y="2155456"/>
            <a:ext cx="5428937" cy="2170097"/>
          </a:xfrm>
          <a:prstGeom prst="rect">
            <a:avLst/>
          </a:prstGeom>
        </p:spPr>
        <p:txBody>
          <a:bodyPr lIns="0" tIns="0" rIns="0" bIns="0" anchor="b"/>
          <a:lstStyle>
            <a:lvl1pPr defTabSz="932563">
              <a:lnSpc>
                <a:spcPct val="100000"/>
              </a:lnSpc>
              <a:defRPr sz="4700" b="1" spc="-49">
                <a:latin typeface="Segoe UI Semilight"/>
                <a:ea typeface="Segoe UI Semilight"/>
                <a:cs typeface="Segoe UI Semilight"/>
                <a:sym typeface="Segoe UI Semilight"/>
              </a:defRPr>
            </a:lvl1pPr>
          </a:lstStyle>
          <a:p>
            <a:r>
              <a:t>Azure presentationtitle or event name</a:t>
            </a:r>
          </a:p>
        </p:txBody>
      </p:sp>
      <p:sp>
        <p:nvSpPr>
          <p:cNvPr id="426" name="Body Level One…"/>
          <p:cNvSpPr txBox="1">
            <a:spLocks noGrp="1"/>
          </p:cNvSpPr>
          <p:nvPr>
            <p:ph type="body" sz="quarter" idx="1" hasCustomPrompt="1"/>
          </p:nvPr>
        </p:nvSpPr>
        <p:spPr>
          <a:xfrm>
            <a:off x="442466" y="4350113"/>
            <a:ext cx="5413396" cy="1509474"/>
          </a:xfrm>
          <a:prstGeom prst="rect">
            <a:avLst/>
          </a:prstGeom>
        </p:spPr>
        <p:txBody>
          <a:bodyPr lIns="0" tIns="0" rIns="0" bIns="0"/>
          <a:lstStyle>
            <a:lvl1pPr defTabSz="932563">
              <a:lnSpc>
                <a:spcPct val="100000"/>
              </a:lnSpc>
              <a:spcBef>
                <a:spcPts val="400"/>
              </a:spcBef>
              <a:buSzPct val="90000"/>
              <a:buFontTx/>
              <a:buChar char="·"/>
              <a:defRPr sz="1700">
                <a:latin typeface="Segoe UI"/>
                <a:ea typeface="Segoe UI"/>
                <a:cs typeface="Segoe UI"/>
                <a:sym typeface="Segoe UI"/>
              </a:defRPr>
            </a:lvl1pPr>
            <a:lvl2pPr marL="457112" indent="-228556" defTabSz="932563">
              <a:lnSpc>
                <a:spcPct val="100000"/>
              </a:lnSpc>
              <a:spcBef>
                <a:spcPts val="400"/>
              </a:spcBef>
              <a:buSzPct val="90000"/>
              <a:buFontTx/>
              <a:buChar char="·"/>
              <a:defRPr sz="1700">
                <a:latin typeface="Segoe UI"/>
                <a:ea typeface="Segoe UI"/>
                <a:cs typeface="Segoe UI"/>
                <a:sym typeface="Segoe UI"/>
              </a:defRPr>
            </a:lvl2pPr>
            <a:lvl3pPr marL="718633" indent="-261521" defTabSz="932563">
              <a:lnSpc>
                <a:spcPct val="100000"/>
              </a:lnSpc>
              <a:spcBef>
                <a:spcPts val="400"/>
              </a:spcBef>
              <a:buSzPct val="90000"/>
              <a:buFontTx/>
              <a:buChar char="·"/>
              <a:defRPr sz="1700">
                <a:latin typeface="Segoe UI"/>
                <a:ea typeface="Segoe UI"/>
                <a:cs typeface="Segoe UI"/>
                <a:sym typeface="Segoe UI"/>
              </a:defRPr>
            </a:lvl3pPr>
            <a:lvl4pPr marL="898473" indent="-236614" defTabSz="932563">
              <a:lnSpc>
                <a:spcPct val="100000"/>
              </a:lnSpc>
              <a:spcBef>
                <a:spcPts val="400"/>
              </a:spcBef>
              <a:buSzPct val="90000"/>
              <a:buFontTx/>
              <a:buChar char="·"/>
              <a:defRPr sz="1700">
                <a:latin typeface="Segoe UI"/>
                <a:ea typeface="Segoe UI"/>
                <a:cs typeface="Segoe UI"/>
                <a:sym typeface="Segoe UI"/>
              </a:defRPr>
            </a:lvl4pPr>
            <a:lvl5pPr marL="1141510" indent="-286012" defTabSz="932563">
              <a:lnSpc>
                <a:spcPct val="100000"/>
              </a:lnSpc>
              <a:spcBef>
                <a:spcPts val="400"/>
              </a:spcBef>
              <a:buSzPct val="90000"/>
              <a:buFontTx/>
              <a:buChar char="·"/>
              <a:defRPr sz="1700">
                <a:latin typeface="Segoe UI"/>
                <a:ea typeface="Segoe UI"/>
                <a:cs typeface="Segoe UI"/>
                <a:sym typeface="Segoe UI"/>
              </a:defRPr>
            </a:lvl5pPr>
          </a:lstStyle>
          <a:p>
            <a:r>
              <a:t>Author nameDate</a:t>
            </a:r>
          </a:p>
          <a:p>
            <a:pPr lvl="1"/>
            <a:endParaRPr/>
          </a:p>
          <a:p>
            <a:pPr lvl="2"/>
            <a:endParaRPr/>
          </a:p>
          <a:p>
            <a:pPr lvl="3"/>
            <a:endParaRPr/>
          </a:p>
          <a:p>
            <a:pPr lvl="4"/>
            <a:endParaRPr/>
          </a:p>
        </p:txBody>
      </p:sp>
      <p:sp>
        <p:nvSpPr>
          <p:cNvPr id="428" name="Slide Number"/>
          <p:cNvSpPr txBox="1">
            <a:spLocks noGrp="1"/>
          </p:cNvSpPr>
          <p:nvPr>
            <p:ph type="sldNum" sz="quarter" idx="2"/>
          </p:nvPr>
        </p:nvSpPr>
        <p:spPr>
          <a:xfrm>
            <a:off x="8478979" y="6221732"/>
            <a:ext cx="258623" cy="269239"/>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79410489"/>
      </p:ext>
    </p:extLst>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1"/>
      </p:bgRef>
    </p:bg>
    <p:spTree>
      <p:nvGrpSpPr>
        <p:cNvPr id="1" name=""/>
        <p:cNvGrpSpPr/>
        <p:nvPr/>
      </p:nvGrpSpPr>
      <p:grpSpPr>
        <a:xfrm>
          <a:off x="0" y="0"/>
          <a:ext cx="0" cy="0"/>
          <a:chOff x="0" y="0"/>
          <a:chExt cx="0" cy="0"/>
        </a:xfrm>
      </p:grpSpPr>
      <p:pic>
        <p:nvPicPr>
          <p:cNvPr id="5" name="Picture 4" descr="A picture containing fan, device, vector graphics&#10;&#10;Description automatically generated">
            <a:extLst>
              <a:ext uri="{FF2B5EF4-FFF2-40B4-BE49-F238E27FC236}">
                <a16:creationId xmlns:a16="http://schemas.microsoft.com/office/drawing/2014/main" id="{9F8024D6-A577-EAD7-1A02-64523DB10325}"/>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44884" b="1"/>
          <a:stretch/>
        </p:blipFill>
        <p:spPr>
          <a:xfrm>
            <a:off x="0" y="0"/>
            <a:ext cx="12192000" cy="4457700"/>
          </a:xfrm>
          <a:prstGeom prst="rect">
            <a:avLst/>
          </a:prstGeom>
        </p:spPr>
      </p:pic>
      <p:pic>
        <p:nvPicPr>
          <p:cNvPr id="6" name="Graphic 5">
            <a:extLst>
              <a:ext uri="{FF2B5EF4-FFF2-40B4-BE49-F238E27FC236}">
                <a16:creationId xmlns:a16="http://schemas.microsoft.com/office/drawing/2014/main" id="{B9C0CF49-C449-D596-55DD-EDD97E77939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114300"/>
            <a:ext cx="7858859" cy="6743700"/>
          </a:xfrm>
          <a:prstGeom prst="rect">
            <a:avLst/>
          </a:prstGeom>
        </p:spPr>
      </p:pic>
      <p:pic>
        <p:nvPicPr>
          <p:cNvPr id="10" name="Graphic 9">
            <a:extLst>
              <a:ext uri="{FF2B5EF4-FFF2-40B4-BE49-F238E27FC236}">
                <a16:creationId xmlns:a16="http://schemas.microsoft.com/office/drawing/2014/main" id="{0F90962D-27F7-281C-0522-B7BFA1D48BA1}"/>
              </a:ext>
            </a:extLst>
          </p:cNvPr>
          <p:cNvPicPr>
            <a:picLocks noChangeAspect="1"/>
          </p:cNvPicPr>
          <p:nvPr userDrawn="1"/>
        </p:nvPicPr>
        <p:blipFill>
          <a:blip r:embed="rId5">
            <a:extLst>
              <a:ext uri="{96DAC541-7B7A-43D3-8B79-37D633B846F1}">
                <asvg:svgBlip xmlns:asvg="http://schemas.microsoft.com/office/drawing/2016/SVG/main" r:embed="rId6"/>
              </a:ext>
            </a:extLst>
          </a:blip>
          <a:srcRect l="5219" t="50000"/>
          <a:stretch>
            <a:fillRect/>
          </a:stretch>
        </p:blipFill>
        <p:spPr>
          <a:xfrm flipH="1" flipV="1">
            <a:off x="636354" y="4352284"/>
            <a:ext cx="11555647" cy="2505717"/>
          </a:xfrm>
          <a:custGeom>
            <a:avLst/>
            <a:gdLst>
              <a:gd name="connsiteX0" fmla="*/ 11555647 w 11555647"/>
              <a:gd name="connsiteY0" fmla="*/ 2505717 h 2505717"/>
              <a:gd name="connsiteX1" fmla="*/ 0 w 11555647"/>
              <a:gd name="connsiteY1" fmla="*/ 2505717 h 2505717"/>
              <a:gd name="connsiteX2" fmla="*/ 0 w 11555647"/>
              <a:gd name="connsiteY2" fmla="*/ 0 h 2505717"/>
              <a:gd name="connsiteX3" fmla="*/ 11555647 w 11555647"/>
              <a:gd name="connsiteY3" fmla="*/ 0 h 2505717"/>
            </a:gdLst>
            <a:ahLst/>
            <a:cxnLst>
              <a:cxn ang="0">
                <a:pos x="connsiteX0" y="connsiteY0"/>
              </a:cxn>
              <a:cxn ang="0">
                <a:pos x="connsiteX1" y="connsiteY1"/>
              </a:cxn>
              <a:cxn ang="0">
                <a:pos x="connsiteX2" y="connsiteY2"/>
              </a:cxn>
              <a:cxn ang="0">
                <a:pos x="connsiteX3" y="connsiteY3"/>
              </a:cxn>
            </a:cxnLst>
            <a:rect l="l" t="t" r="r" b="b"/>
            <a:pathLst>
              <a:path w="11555647" h="2505717">
                <a:moveTo>
                  <a:pt x="11555647" y="2505717"/>
                </a:moveTo>
                <a:lnTo>
                  <a:pt x="0" y="2505717"/>
                </a:lnTo>
                <a:lnTo>
                  <a:pt x="0" y="0"/>
                </a:lnTo>
                <a:lnTo>
                  <a:pt x="11555647" y="0"/>
                </a:lnTo>
                <a:close/>
              </a:path>
            </a:pathLst>
          </a:custGeom>
        </p:spPr>
      </p:pic>
      <p:sp>
        <p:nvSpPr>
          <p:cNvPr id="11" name="Freeform: Shape 10">
            <a:extLst>
              <a:ext uri="{FF2B5EF4-FFF2-40B4-BE49-F238E27FC236}">
                <a16:creationId xmlns:a16="http://schemas.microsoft.com/office/drawing/2014/main" id="{3BC03F4A-6B9E-F6C6-9691-05C56B0DE370}"/>
              </a:ext>
            </a:extLst>
          </p:cNvPr>
          <p:cNvSpPr/>
          <p:nvPr userDrawn="1"/>
        </p:nvSpPr>
        <p:spPr>
          <a:xfrm>
            <a:off x="7587249" y="2713402"/>
            <a:ext cx="4604750" cy="3421470"/>
          </a:xfrm>
          <a:custGeom>
            <a:avLst/>
            <a:gdLst>
              <a:gd name="connsiteX0" fmla="*/ 3499917 w 4604750"/>
              <a:gd name="connsiteY0" fmla="*/ 0 h 3421470"/>
              <a:gd name="connsiteX1" fmla="*/ 4604750 w 4604750"/>
              <a:gd name="connsiteY1" fmla="*/ 151528 h 3421470"/>
              <a:gd name="connsiteX2" fmla="*/ 4604750 w 4604750"/>
              <a:gd name="connsiteY2" fmla="*/ 2093712 h 3421470"/>
              <a:gd name="connsiteX3" fmla="*/ 4449177 w 4604750"/>
              <a:gd name="connsiteY3" fmla="*/ 2086125 h 3421470"/>
              <a:gd name="connsiteX4" fmla="*/ 0 w 4604750"/>
              <a:gd name="connsiteY4" fmla="*/ 3421470 h 3421470"/>
              <a:gd name="connsiteX5" fmla="*/ 0 w 4604750"/>
              <a:gd name="connsiteY5" fmla="*/ 3420934 h 342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4750" h="3421470">
                <a:moveTo>
                  <a:pt x="3499917" y="0"/>
                </a:moveTo>
                <a:lnTo>
                  <a:pt x="4604750" y="151528"/>
                </a:lnTo>
                <a:lnTo>
                  <a:pt x="4604750" y="2093712"/>
                </a:lnTo>
                <a:lnTo>
                  <a:pt x="4449177" y="2086125"/>
                </a:lnTo>
                <a:cubicBezTo>
                  <a:pt x="1754462" y="2013640"/>
                  <a:pt x="0" y="3421470"/>
                  <a:pt x="0" y="3421470"/>
                </a:cubicBezTo>
                <a:lnTo>
                  <a:pt x="0" y="3420934"/>
                </a:lnTo>
                <a:close/>
              </a:path>
            </a:pathLst>
          </a:custGeom>
          <a:solidFill>
            <a:schemeClr val="accent3"/>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6C71D346-E789-200D-4D75-0258BA76601E}"/>
              </a:ext>
            </a:extLst>
          </p:cNvPr>
          <p:cNvSpPr/>
          <p:nvPr userDrawn="1"/>
        </p:nvSpPr>
        <p:spPr>
          <a:xfrm>
            <a:off x="4" y="2202309"/>
            <a:ext cx="12191997" cy="4682325"/>
          </a:xfrm>
          <a:custGeom>
            <a:avLst/>
            <a:gdLst>
              <a:gd name="connsiteX0" fmla="*/ 12191997 w 12191997"/>
              <a:gd name="connsiteY0" fmla="*/ 0 h 4682325"/>
              <a:gd name="connsiteX1" fmla="*/ 12191997 w 12191997"/>
              <a:gd name="connsiteY1" fmla="*/ 999099 h 4682325"/>
              <a:gd name="connsiteX2" fmla="*/ 12065391 w 12191997"/>
              <a:gd name="connsiteY2" fmla="*/ 1032010 h 4682325"/>
              <a:gd name="connsiteX3" fmla="*/ 8414139 w 12191997"/>
              <a:gd name="connsiteY3" fmla="*/ 3297790 h 4682325"/>
              <a:gd name="connsiteX4" fmla="*/ 6499716 w 12191997"/>
              <a:gd name="connsiteY4" fmla="*/ 4543845 h 4682325"/>
              <a:gd name="connsiteX5" fmla="*/ 6137119 w 12191997"/>
              <a:gd name="connsiteY5" fmla="*/ 4682325 h 4682325"/>
              <a:gd name="connsiteX6" fmla="*/ 39258 w 12191997"/>
              <a:gd name="connsiteY6" fmla="*/ 4682325 h 4682325"/>
              <a:gd name="connsiteX7" fmla="*/ 0 w 12191997"/>
              <a:gd name="connsiteY7" fmla="*/ 4672166 h 4682325"/>
              <a:gd name="connsiteX8" fmla="*/ 0 w 12191997"/>
              <a:gd name="connsiteY8" fmla="*/ 1791042 h 4682325"/>
              <a:gd name="connsiteX9" fmla="*/ 181050 w 12191997"/>
              <a:gd name="connsiteY9" fmla="*/ 1908346 h 4682325"/>
              <a:gd name="connsiteX10" fmla="*/ 8414139 w 12191997"/>
              <a:gd name="connsiteY10" fmla="*/ 1423183 h 4682325"/>
              <a:gd name="connsiteX11" fmla="*/ 11992197 w 12191997"/>
              <a:gd name="connsiteY11" fmla="*/ 23723 h 468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1997" h="4682325">
                <a:moveTo>
                  <a:pt x="12191997" y="0"/>
                </a:moveTo>
                <a:lnTo>
                  <a:pt x="12191997" y="999099"/>
                </a:lnTo>
                <a:lnTo>
                  <a:pt x="12065391" y="1032010"/>
                </a:lnTo>
                <a:cubicBezTo>
                  <a:pt x="11062094" y="1316874"/>
                  <a:pt x="9820095" y="1962152"/>
                  <a:pt x="8414139" y="3297790"/>
                </a:cubicBezTo>
                <a:cubicBezTo>
                  <a:pt x="7826813" y="3855734"/>
                  <a:pt x="7177428" y="4259574"/>
                  <a:pt x="6499716" y="4543845"/>
                </a:cubicBezTo>
                <a:lnTo>
                  <a:pt x="6137119" y="4682325"/>
                </a:lnTo>
                <a:lnTo>
                  <a:pt x="39258" y="4682325"/>
                </a:lnTo>
                <a:lnTo>
                  <a:pt x="0" y="4672166"/>
                </a:lnTo>
                <a:lnTo>
                  <a:pt x="0" y="1791042"/>
                </a:lnTo>
                <a:lnTo>
                  <a:pt x="181050" y="1908346"/>
                </a:lnTo>
                <a:cubicBezTo>
                  <a:pt x="2185364" y="3118865"/>
                  <a:pt x="5498864" y="3327560"/>
                  <a:pt x="8414139" y="1423183"/>
                </a:cubicBezTo>
                <a:cubicBezTo>
                  <a:pt x="9757635" y="545518"/>
                  <a:pt x="10984020" y="161237"/>
                  <a:pt x="11992197" y="23723"/>
                </a:cubicBezTo>
                <a:close/>
              </a:path>
            </a:pathLst>
          </a:custGeom>
          <a:solidFill>
            <a:schemeClr val="tx2"/>
          </a:solidFill>
          <a:ln w="9525"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endParaRPr lang="en-US" sz="1800"/>
          </a:p>
        </p:txBody>
      </p:sp>
      <p:sp>
        <p:nvSpPr>
          <p:cNvPr id="13" name="Freeform: Shape 12">
            <a:extLst>
              <a:ext uri="{FF2B5EF4-FFF2-40B4-BE49-F238E27FC236}">
                <a16:creationId xmlns:a16="http://schemas.microsoft.com/office/drawing/2014/main" id="{0EAC2F65-68E1-E058-BE49-152665DE7619}"/>
              </a:ext>
            </a:extLst>
          </p:cNvPr>
          <p:cNvSpPr/>
          <p:nvPr userDrawn="1"/>
        </p:nvSpPr>
        <p:spPr>
          <a:xfrm>
            <a:off x="4" y="3616685"/>
            <a:ext cx="8383667" cy="1907931"/>
          </a:xfrm>
          <a:custGeom>
            <a:avLst/>
            <a:gdLst>
              <a:gd name="connsiteX0" fmla="*/ 8383667 w 8383667"/>
              <a:gd name="connsiteY0" fmla="*/ 0 h 1907931"/>
              <a:gd name="connsiteX1" fmla="*/ 270919 w 8383667"/>
              <a:gd name="connsiteY1" fmla="*/ 1346347 h 1907931"/>
              <a:gd name="connsiteX2" fmla="*/ 0 w 8383667"/>
              <a:gd name="connsiteY2" fmla="*/ 1235149 h 1907931"/>
              <a:gd name="connsiteX3" fmla="*/ 0 w 8383667"/>
              <a:gd name="connsiteY3" fmla="*/ 321403 h 1907931"/>
              <a:gd name="connsiteX4" fmla="*/ 91033 w 8383667"/>
              <a:gd name="connsiteY4" fmla="*/ 383790 h 1907931"/>
              <a:gd name="connsiteX5" fmla="*/ 1653555 w 8383667"/>
              <a:gd name="connsiteY5" fmla="*/ 1091239 h 1907931"/>
              <a:gd name="connsiteX6" fmla="*/ 8383667 w 8383667"/>
              <a:gd name="connsiteY6" fmla="*/ 0 h 1907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3667" h="1907931">
                <a:moveTo>
                  <a:pt x="8383667" y="0"/>
                </a:moveTo>
                <a:cubicBezTo>
                  <a:pt x="5143734" y="2484183"/>
                  <a:pt x="2160269" y="2082611"/>
                  <a:pt x="270919" y="1346347"/>
                </a:cubicBezTo>
                <a:lnTo>
                  <a:pt x="0" y="1235149"/>
                </a:lnTo>
                <a:lnTo>
                  <a:pt x="0" y="321403"/>
                </a:lnTo>
                <a:lnTo>
                  <a:pt x="91033" y="383790"/>
                </a:lnTo>
                <a:cubicBezTo>
                  <a:pt x="598054" y="712065"/>
                  <a:pt x="1148635" y="939858"/>
                  <a:pt x="1653555" y="1091239"/>
                </a:cubicBezTo>
                <a:cubicBezTo>
                  <a:pt x="5291555" y="2183015"/>
                  <a:pt x="8383667" y="0"/>
                  <a:pt x="8383667" y="0"/>
                </a:cubicBez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solidFill>
                <a:srgbClr val="FFFFFF"/>
              </a:solidFill>
              <a:cs typeface="Segoe UI" pitchFamily="34" charset="0"/>
            </a:endParaRPr>
          </a:p>
        </p:txBody>
      </p:sp>
      <p:sp>
        <p:nvSpPr>
          <p:cNvPr id="14" name="Freeform: Shape 13">
            <a:extLst>
              <a:ext uri="{FF2B5EF4-FFF2-40B4-BE49-F238E27FC236}">
                <a16:creationId xmlns:a16="http://schemas.microsoft.com/office/drawing/2014/main" id="{ADA043E4-026B-A3A1-2968-1C8E13727B64}"/>
              </a:ext>
            </a:extLst>
          </p:cNvPr>
          <p:cNvSpPr/>
          <p:nvPr userDrawn="1"/>
        </p:nvSpPr>
        <p:spPr>
          <a:xfrm>
            <a:off x="8234690" y="2978803"/>
            <a:ext cx="3957311" cy="2658541"/>
          </a:xfrm>
          <a:custGeom>
            <a:avLst/>
            <a:gdLst>
              <a:gd name="connsiteX0" fmla="*/ 3957311 w 3957311"/>
              <a:gd name="connsiteY0" fmla="*/ 0 h 2658541"/>
              <a:gd name="connsiteX1" fmla="*/ 3957311 w 3957311"/>
              <a:gd name="connsiteY1" fmla="*/ 299502 h 2658541"/>
              <a:gd name="connsiteX2" fmla="*/ 3713294 w 3957311"/>
              <a:gd name="connsiteY2" fmla="*/ 359344 h 2658541"/>
              <a:gd name="connsiteX3" fmla="*/ 0 w 3957311"/>
              <a:gd name="connsiteY3" fmla="*/ 2658541 h 2658541"/>
              <a:gd name="connsiteX4" fmla="*/ 536 w 3957311"/>
              <a:gd name="connsiteY4" fmla="*/ 2658005 h 2658541"/>
              <a:gd name="connsiteX5" fmla="*/ 3929449 w 3957311"/>
              <a:gd name="connsiteY5" fmla="*/ 7472 h 265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7311" h="2658541">
                <a:moveTo>
                  <a:pt x="3957311" y="0"/>
                </a:moveTo>
                <a:lnTo>
                  <a:pt x="3957311" y="299502"/>
                </a:lnTo>
                <a:lnTo>
                  <a:pt x="3713294" y="359344"/>
                </a:lnTo>
                <a:cubicBezTo>
                  <a:pt x="2678908" y="638384"/>
                  <a:pt x="1410590" y="1289456"/>
                  <a:pt x="0" y="2658541"/>
                </a:cubicBezTo>
                <a:lnTo>
                  <a:pt x="536" y="2658005"/>
                </a:lnTo>
                <a:cubicBezTo>
                  <a:pt x="536" y="2658005"/>
                  <a:pt x="2027817" y="568390"/>
                  <a:pt x="3929449" y="7472"/>
                </a:cubicBezTo>
                <a:close/>
              </a:path>
            </a:pathLst>
          </a:custGeom>
          <a:solidFill>
            <a:schemeClr val="accent3">
              <a:lumMod val="75000"/>
            </a:schemeClr>
          </a:solidFill>
          <a:ln w="9525" cap="flat">
            <a:noFill/>
            <a:prstDash val="solid"/>
            <a:miter/>
          </a:ln>
        </p:spPr>
        <p:txBody>
          <a:bodyPr rtlCol="0" anchor="ctr"/>
          <a:lstStyle/>
          <a:p>
            <a:endParaRPr lang="en-US" sz="1800"/>
          </a:p>
        </p:txBody>
      </p:sp>
      <p:sp>
        <p:nvSpPr>
          <p:cNvPr id="9" name="Title 1"/>
          <p:cNvSpPr>
            <a:spLocks noGrp="1"/>
          </p:cNvSpPr>
          <p:nvPr>
            <p:ph type="title" hasCustomPrompt="1"/>
          </p:nvPr>
        </p:nvSpPr>
        <p:spPr>
          <a:xfrm>
            <a:off x="419100" y="2774539"/>
            <a:ext cx="4907644" cy="747897"/>
          </a:xfrm>
          <a:noFill/>
        </p:spPr>
        <p:txBody>
          <a:bodyPr wrap="square" lIns="0" tIns="0" rIns="0" bIns="0" anchor="t" anchorCtr="0">
            <a:spAutoFit/>
          </a:bodyPr>
          <a:lstStyle>
            <a:lvl1pPr marL="0" algn="l" defTabSz="914168" rtl="0" eaLnBrk="1" latinLnBrk="0" hangingPunct="1">
              <a:lnSpc>
                <a:spcPct val="90000"/>
              </a:lnSpc>
              <a:spcBef>
                <a:spcPct val="0"/>
              </a:spcBef>
              <a:buNone/>
              <a:defRPr lang="en-US" sz="5199" b="0" kern="1200" cap="none" spc="-100" baseline="0" dirty="0">
                <a:ln w="3175">
                  <a:noFill/>
                </a:ln>
                <a:solidFill>
                  <a:schemeClr val="bg1"/>
                </a:solidFill>
                <a:effectLst/>
                <a:latin typeface="+mj-lt"/>
                <a:ea typeface="+mn-ea"/>
                <a:cs typeface="Segoe UI" pitchFamily="34" charset="0"/>
              </a:defRPr>
            </a:lvl1pPr>
          </a:lstStyle>
          <a:p>
            <a:r>
              <a:rPr lang="en-US"/>
              <a:t>Section Divider</a:t>
            </a:r>
          </a:p>
        </p:txBody>
      </p:sp>
    </p:spTree>
    <p:extLst>
      <p:ext uri="{BB962C8B-B14F-4D97-AF65-F5344CB8AC3E}">
        <p14:creationId xmlns:p14="http://schemas.microsoft.com/office/powerpoint/2010/main" val="23261394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 Center (Simplified)">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1" y="2843774"/>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482761"/>
          </a:xfrm>
        </p:spPr>
        <p:txBody>
          <a:bodyPr/>
          <a:lstStyle>
            <a:lvl1pPr algn="ctr">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82614" y="1209212"/>
            <a:ext cx="11026772" cy="307777"/>
          </a:xfrm>
        </p:spPr>
        <p:txBody>
          <a:bodyPr/>
          <a:lstStyle>
            <a:lvl1pPr marL="0" indent="0" algn="ctr">
              <a:buNone/>
              <a:defRPr sz="2000">
                <a:solidFill>
                  <a:schemeClr val="tx1"/>
                </a:solidFill>
                <a:latin typeface="+mn-lt"/>
              </a:defRPr>
            </a:lvl1pPr>
            <a:lvl2pPr marL="228556" indent="0" algn="ctr">
              <a:buNone/>
              <a:defRPr/>
            </a:lvl2pPr>
            <a:lvl3pPr marL="457112" indent="0" algn="ctr">
              <a:buNone/>
              <a:defRPr/>
            </a:lvl3pPr>
            <a:lvl4pPr marL="661861" indent="0" algn="ctr">
              <a:buNone/>
              <a:defRPr/>
            </a:lvl4pPr>
            <a:lvl5pPr marL="855499" indent="0" algn="ctr">
              <a:buNone/>
              <a:defRPr/>
            </a:lvl5pPr>
          </a:lstStyle>
          <a:p>
            <a:pPr lvl="0"/>
            <a:r>
              <a:rPr lang="en-US"/>
              <a:t>Click to edit Master text styles</a:t>
            </a:r>
          </a:p>
        </p:txBody>
      </p:sp>
    </p:spTree>
    <p:extLst>
      <p:ext uri="{BB962C8B-B14F-4D97-AF65-F5344CB8AC3E}">
        <p14:creationId xmlns:p14="http://schemas.microsoft.com/office/powerpoint/2010/main" val="188513375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B16970EE-EC97-43A9-B0EA-FC816CEDAE68}"/>
              </a:ext>
            </a:extLst>
          </p:cNvPr>
          <p:cNvSpPr>
            <a:spLocks noGrp="1"/>
          </p:cNvSpPr>
          <p:nvPr>
            <p:ph type="body" sz="quarter" idx="10"/>
          </p:nvPr>
        </p:nvSpPr>
        <p:spPr>
          <a:xfrm>
            <a:off x="588263" y="1011199"/>
            <a:ext cx="11056094" cy="307804"/>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8887349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9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l="66571" t="50000" r="-4490" b="-30848"/>
          <a:stretch/>
        </p:blipFill>
        <p:spPr>
          <a:xfrm>
            <a:off x="1" y="0"/>
            <a:ext cx="2840019" cy="5862918"/>
          </a:xfrm>
          <a:prstGeom prst="rect">
            <a:avLst/>
          </a:prstGeom>
        </p:spPr>
      </p:pic>
    </p:spTree>
    <p:extLst>
      <p:ext uri="{BB962C8B-B14F-4D97-AF65-F5344CB8AC3E}">
        <p14:creationId xmlns:p14="http://schemas.microsoft.com/office/powerpoint/2010/main" val="244577647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Title Slide wiith photo_white text">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99E035-8F3C-C54D-844B-D184582FA580}"/>
              </a:ext>
            </a:extLst>
          </p:cNvPr>
          <p:cNvPicPr>
            <a:picLocks noChangeAspect="1"/>
          </p:cNvPicPr>
          <p:nvPr userDrawn="1"/>
        </p:nvPicPr>
        <p:blipFill rotWithShape="1">
          <a:blip r:embed="rId2"/>
          <a:srcRect t="1" r="11110" b="-1"/>
          <a:stretch/>
        </p:blipFill>
        <p:spPr>
          <a:xfrm>
            <a:off x="0" y="0"/>
            <a:ext cx="12192000" cy="6858000"/>
          </a:xfrm>
          <a:prstGeom prst="rect">
            <a:avLst/>
          </a:prstGeom>
        </p:spPr>
      </p:pic>
      <p:sp>
        <p:nvSpPr>
          <p:cNvPr id="2" name="Rectangle 1">
            <a:extLst>
              <a:ext uri="{FF2B5EF4-FFF2-40B4-BE49-F238E27FC236}">
                <a16:creationId xmlns:a16="http://schemas.microsoft.com/office/drawing/2014/main" id="{46CFFA0D-B842-4FC1-ADE1-280AF92388CC}"/>
              </a:ext>
            </a:extLst>
          </p:cNvPr>
          <p:cNvSpPr/>
          <p:nvPr userDrawn="1"/>
        </p:nvSpPr>
        <p:spPr bwMode="auto">
          <a:xfrm>
            <a:off x="0" y="0"/>
            <a:ext cx="7002780" cy="6858000"/>
          </a:xfrm>
          <a:prstGeom prst="rect">
            <a:avLst/>
          </a:prstGeom>
          <a:gradFill flip="none" rotWithShape="1">
            <a:gsLst>
              <a:gs pos="43000">
                <a:srgbClr val="000000">
                  <a:alpha val="62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084064" cy="246221"/>
          </a:xfrm>
          <a:noFill/>
        </p:spPr>
        <p:txBody>
          <a:bodyPr wrap="square" lIns="0" tIns="0" rIns="0" bIns="0">
            <a:spAutoFit/>
          </a:bodyPr>
          <a:lstStyle>
            <a:lvl1pPr marL="0" indent="0">
              <a:spcBef>
                <a:spcPts val="0"/>
              </a:spcBef>
              <a:buNone/>
              <a:defRPr sz="16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19A64866-81C9-F346-A699-D5FE5F62973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r="27680"/>
          <a:stretch/>
        </p:blipFill>
        <p:spPr bwMode="black">
          <a:xfrm>
            <a:off x="283297" y="281709"/>
            <a:ext cx="1764708" cy="902854"/>
          </a:xfrm>
          <a:prstGeom prst="rect">
            <a:avLst/>
          </a:prstGeom>
        </p:spPr>
      </p:pic>
    </p:spTree>
    <p:extLst>
      <p:ext uri="{BB962C8B-B14F-4D97-AF65-F5344CB8AC3E}">
        <p14:creationId xmlns:p14="http://schemas.microsoft.com/office/powerpoint/2010/main" val="757896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cSld name="1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8EA64-43C3-4DB9-8507-DF4214A0EB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49EC3D-D5F7-46EE-850C-953929AE0C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D406D5-7059-42DB-8E23-0D5A55CB11CA}"/>
              </a:ext>
            </a:extLst>
          </p:cNvPr>
          <p:cNvSpPr>
            <a:spLocks noGrp="1"/>
          </p:cNvSpPr>
          <p:nvPr>
            <p:ph type="dt" sz="half" idx="10"/>
          </p:nvPr>
        </p:nvSpPr>
        <p:spPr/>
        <p:txBody>
          <a:bodyPr/>
          <a:lstStyle/>
          <a:p>
            <a:fld id="{9F250514-F4ED-49E7-8B90-87FCC9173865}" type="datetime1">
              <a:rPr lang="en-US" smtClean="0"/>
              <a:t>3/11/2025</a:t>
            </a:fld>
            <a:endParaRPr lang="en-US"/>
          </a:p>
        </p:txBody>
      </p:sp>
      <p:sp>
        <p:nvSpPr>
          <p:cNvPr id="5" name="Footer Placeholder 4">
            <a:extLst>
              <a:ext uri="{FF2B5EF4-FFF2-40B4-BE49-F238E27FC236}">
                <a16:creationId xmlns:a16="http://schemas.microsoft.com/office/drawing/2014/main" id="{7A8CFBBE-860A-42F8-83A5-1F6FAAC521AD}"/>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730BAF70-8C07-4BF7-B1BF-94CFEAF6314D}"/>
              </a:ext>
            </a:extLst>
          </p:cNvPr>
          <p:cNvSpPr>
            <a:spLocks noGrp="1"/>
          </p:cNvSpPr>
          <p:nvPr>
            <p:ph type="sldNum" sz="quarter" idx="12"/>
          </p:nvPr>
        </p:nvSpPr>
        <p:spPr/>
        <p:txBody>
          <a:bodyPr/>
          <a:lstStyle/>
          <a:p>
            <a:fld id="{A2CF6A59-7BF9-48C2-990F-A6FF34EE0FE4}" type="slidenum">
              <a:rPr lang="en-US" smtClean="0"/>
              <a:t>‹#›</a:t>
            </a:fld>
            <a:endParaRPr lang="en-US"/>
          </a:p>
        </p:txBody>
      </p:sp>
    </p:spTree>
    <p:extLst>
      <p:ext uri="{BB962C8B-B14F-4D97-AF65-F5344CB8AC3E}">
        <p14:creationId xmlns:p14="http://schemas.microsoft.com/office/powerpoint/2010/main" val="169675977"/>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5665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96795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Blank slide with texture">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46DF9C00-839D-16AA-163F-C7FBF65745F0}"/>
              </a:ext>
            </a:extLst>
          </p:cNvPr>
          <p:cNvSpPr>
            <a:spLocks noGrp="1"/>
          </p:cNvSpPr>
          <p:nvPr>
            <p:ph type="ftr" sz="quarter" idx="3"/>
          </p:nvPr>
        </p:nvSpPr>
        <p:spPr>
          <a:xfrm>
            <a:off x="3386495" y="6270623"/>
            <a:ext cx="2636490" cy="296931"/>
          </a:xfrm>
          <a:prstGeom prst="rect">
            <a:avLst/>
          </a:prstGeom>
        </p:spPr>
        <p:txBody>
          <a:bodyPr vert="horz" lIns="91440" tIns="45720" rIns="91440" bIns="45720" rtlCol="0" anchor="ctr"/>
          <a:lstStyle>
            <a:lvl1pPr algn="l">
              <a:defRPr sz="1000">
                <a:solidFill>
                  <a:schemeClr val="bg1">
                    <a:lumMod val="50000"/>
                    <a:lumOff val="50000"/>
                  </a:schemeClr>
                </a:solidFill>
              </a:defRPr>
            </a:lvl1pPr>
          </a:lstStyle>
          <a:p>
            <a:r>
              <a:rPr lang="en-US">
                <a:ea typeface="Segoe UI Semibold" panose="020B0502040204020203" pitchFamily="34" charset="0"/>
                <a:cs typeface="Segoe UI Semibold" panose="020B0502040204020203" pitchFamily="34" charset="0"/>
              </a:rPr>
              <a:t>D3 Foundations</a:t>
            </a:r>
          </a:p>
        </p:txBody>
      </p:sp>
    </p:spTree>
    <p:extLst>
      <p:ext uri="{BB962C8B-B14F-4D97-AF65-F5344CB8AC3E}">
        <p14:creationId xmlns:p14="http://schemas.microsoft.com/office/powerpoint/2010/main" val="629926002"/>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userDrawn="1">
  <p:cSld name="Tablet screen horizontal center">
    <p:bg>
      <p:bgPr>
        <a:solidFill>
          <a:schemeClr val="bg1">
            <a:lumMod val="95000"/>
            <a:lumOff val="5000"/>
          </a:schemeClr>
        </a:solidFill>
        <a:effectLst/>
      </p:bgPr>
    </p:bg>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03DC77DD-1116-44BD-8DD6-2733EB3680B2}"/>
                  </a:ext>
                </a:extLst>
              </p14:cNvPr>
              <p14:cNvContentPartPr/>
              <p14:nvPr userDrawn="1"/>
            </p14:nvContentPartPr>
            <p14:xfrm>
              <a:off x="10736502" y="5811240"/>
              <a:ext cx="41575" cy="15840"/>
            </p14:xfrm>
          </p:contentPart>
        </mc:Choice>
        <mc:Fallback>
          <p:pic>
            <p:nvPicPr>
              <p:cNvPr id="6" name="Ink 5">
                <a:extLst>
                  <a:ext uri="{FF2B5EF4-FFF2-40B4-BE49-F238E27FC236}">
                    <a16:creationId xmlns:a16="http://schemas.microsoft.com/office/drawing/2014/main" id="{03DC77DD-1116-44BD-8DD6-2733EB3680B2}"/>
                  </a:ext>
                </a:extLst>
              </p:cNvPr>
              <p:cNvPicPr/>
              <p:nvPr/>
            </p:nvPicPr>
            <p:blipFill>
              <a:blip r:embed="rId3"/>
              <a:stretch>
                <a:fillRect/>
              </a:stretch>
            </p:blipFill>
            <p:spPr>
              <a:xfrm>
                <a:off x="10727542" y="5802440"/>
                <a:ext cx="59137" cy="33088"/>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744FD7DD-C740-4EB0-AA36-4CCE9E21C730}"/>
                  </a:ext>
                </a:extLst>
              </p14:cNvPr>
              <p14:cNvContentPartPr/>
              <p14:nvPr userDrawn="1"/>
            </p14:nvContentPartPr>
            <p14:xfrm>
              <a:off x="5450950" y="3368640"/>
              <a:ext cx="13318" cy="78660"/>
            </p14:xfrm>
          </p:contentPart>
        </mc:Choice>
        <mc:Fallback>
          <p:pic>
            <p:nvPicPr>
              <p:cNvPr id="8" name="Ink 7">
                <a:extLst>
                  <a:ext uri="{FF2B5EF4-FFF2-40B4-BE49-F238E27FC236}">
                    <a16:creationId xmlns:a16="http://schemas.microsoft.com/office/drawing/2014/main" id="{744FD7DD-C740-4EB0-AA36-4CCE9E21C730}"/>
                  </a:ext>
                </a:extLst>
              </p:cNvPr>
              <p:cNvPicPr/>
              <p:nvPr/>
            </p:nvPicPr>
            <p:blipFill>
              <a:blip r:embed="rId5"/>
              <a:stretch>
                <a:fillRect/>
              </a:stretch>
            </p:blipFill>
            <p:spPr>
              <a:xfrm>
                <a:off x="5441951" y="3359661"/>
                <a:ext cx="30955" cy="962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Ink 8">
                <a:extLst>
                  <a:ext uri="{FF2B5EF4-FFF2-40B4-BE49-F238E27FC236}">
                    <a16:creationId xmlns:a16="http://schemas.microsoft.com/office/drawing/2014/main" id="{B0005102-DCED-40E4-93E2-991B445FEA48}"/>
                  </a:ext>
                </a:extLst>
              </p14:cNvPr>
              <p14:cNvContentPartPr/>
              <p14:nvPr userDrawn="1"/>
            </p14:nvContentPartPr>
            <p14:xfrm>
              <a:off x="6519831" y="-3008760"/>
              <a:ext cx="6659" cy="35460"/>
            </p14:xfrm>
          </p:contentPart>
        </mc:Choice>
        <mc:Fallback>
          <p:pic>
            <p:nvPicPr>
              <p:cNvPr id="9" name="Ink 8">
                <a:extLst>
                  <a:ext uri="{FF2B5EF4-FFF2-40B4-BE49-F238E27FC236}">
                    <a16:creationId xmlns:a16="http://schemas.microsoft.com/office/drawing/2014/main" id="{B0005102-DCED-40E4-93E2-991B445FEA48}"/>
                  </a:ext>
                </a:extLst>
              </p:cNvPr>
              <p:cNvPicPr/>
              <p:nvPr/>
            </p:nvPicPr>
            <p:blipFill>
              <a:blip r:embed="rId7"/>
              <a:stretch>
                <a:fillRect/>
              </a:stretch>
            </p:blipFill>
            <p:spPr>
              <a:xfrm>
                <a:off x="6511069" y="-3017625"/>
                <a:ext cx="23832" cy="52835"/>
              </a:xfrm>
              <a:prstGeom prst="rect">
                <a:avLst/>
              </a:prstGeom>
            </p:spPr>
          </p:pic>
        </mc:Fallback>
      </mc:AlternateContent>
      <p:sp>
        <p:nvSpPr>
          <p:cNvPr id="2" name="Title 3">
            <a:extLst>
              <a:ext uri="{FF2B5EF4-FFF2-40B4-BE49-F238E27FC236}">
                <a16:creationId xmlns:a16="http://schemas.microsoft.com/office/drawing/2014/main" id="{552DE040-2DA0-2F69-EC9B-A2A78675085E}"/>
              </a:ext>
            </a:extLst>
          </p:cNvPr>
          <p:cNvSpPr>
            <a:spLocks noGrp="1"/>
          </p:cNvSpPr>
          <p:nvPr>
            <p:ph type="title" hasCustomPrompt="1"/>
          </p:nvPr>
        </p:nvSpPr>
        <p:spPr>
          <a:xfrm>
            <a:off x="619655" y="546587"/>
            <a:ext cx="11018520" cy="369332"/>
          </a:xfrm>
        </p:spPr>
        <p:txBody>
          <a:bodyPr anchor="t"/>
          <a:lstStyle>
            <a:lvl1pPr>
              <a:defRPr>
                <a:solidFill>
                  <a:schemeClr val="tx1"/>
                </a:solidFill>
              </a:defRPr>
            </a:lvl1pPr>
          </a:lstStyle>
          <a:p>
            <a:r>
              <a:rPr lang="en-US"/>
              <a:t>Title (Segoe UI </a:t>
            </a:r>
            <a:r>
              <a:rPr lang="en-US" err="1"/>
              <a:t>Semibold</a:t>
            </a:r>
            <a:r>
              <a:rPr lang="en-US"/>
              <a:t>, 42pt)</a:t>
            </a:r>
          </a:p>
        </p:txBody>
      </p:sp>
      <p:sp>
        <p:nvSpPr>
          <p:cNvPr id="3" name="Text Placeholder 3">
            <a:extLst>
              <a:ext uri="{FF2B5EF4-FFF2-40B4-BE49-F238E27FC236}">
                <a16:creationId xmlns:a16="http://schemas.microsoft.com/office/drawing/2014/main" id="{58151FD1-BC3D-9836-FA49-985E93A74320}"/>
              </a:ext>
            </a:extLst>
          </p:cNvPr>
          <p:cNvSpPr>
            <a:spLocks noGrp="1"/>
          </p:cNvSpPr>
          <p:nvPr>
            <p:ph type="body" sz="quarter" idx="47" hasCustomPrompt="1"/>
          </p:nvPr>
        </p:nvSpPr>
        <p:spPr>
          <a:xfrm>
            <a:off x="619655" y="1018401"/>
            <a:ext cx="3681117" cy="276999"/>
          </a:xfrm>
          <a:prstGeom prst="rect">
            <a:avLst/>
          </a:prstGeom>
        </p:spPr>
        <p:txBody>
          <a:bodyPr anchor="t"/>
          <a:lstStyle>
            <a:lvl1pPr>
              <a:defRPr sz="1300">
                <a:solidFill>
                  <a:schemeClr val="tx1"/>
                </a:solidFill>
                <a:latin typeface="+mj-lt"/>
              </a:defRPr>
            </a:lvl1pPr>
          </a:lstStyle>
          <a:p>
            <a:pPr lvl="0"/>
            <a:r>
              <a:rPr lang="en-US"/>
              <a:t>Subtitle (Segoe UI </a:t>
            </a:r>
            <a:r>
              <a:rPr lang="en-US" err="1"/>
              <a:t>Semibold</a:t>
            </a:r>
            <a:r>
              <a:rPr lang="en-US"/>
              <a:t>, 26 pt)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9008750-0221-F2D3-895D-FAEC5A93793D}"/>
              </a:ext>
            </a:extLst>
          </p:cNvPr>
          <p:cNvSpPr>
            <a:spLocks noGrp="1"/>
          </p:cNvSpPr>
          <p:nvPr>
            <p:ph type="pic" sz="quarter" idx="11" hasCustomPrompt="1"/>
          </p:nvPr>
        </p:nvSpPr>
        <p:spPr bwMode="ltGray">
          <a:xfrm>
            <a:off x="1814905" y="1927411"/>
            <a:ext cx="8648059" cy="5574577"/>
          </a:xfrm>
          <a:prstGeom prst="rect">
            <a:avLst/>
          </a:prstGeom>
          <a:gradFill>
            <a:gsLst>
              <a:gs pos="0">
                <a:schemeClr val="accent6">
                  <a:lumMod val="67000"/>
                </a:schemeClr>
              </a:gs>
              <a:gs pos="48000">
                <a:schemeClr val="accent6">
                  <a:lumMod val="97000"/>
                  <a:lumOff val="3000"/>
                </a:schemeClr>
              </a:gs>
              <a:gs pos="100000">
                <a:schemeClr val="accent6">
                  <a:lumMod val="60000"/>
                  <a:lumOff val="40000"/>
                </a:schemeClr>
              </a:gs>
            </a:gsLst>
            <a:lin ang="16200000" scaled="1"/>
          </a:grad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554" lvl="0" indent="-22855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0569902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Blank 3">
    <p:bg>
      <p:bgPr>
        <a:solidFill>
          <a:srgbClr val="45414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03525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2" name="Picture 11" descr="A picture containing text, sign, clipart&#10;&#10;Description automatically generated">
            <a:extLst>
              <a:ext uri="{FF2B5EF4-FFF2-40B4-BE49-F238E27FC236}">
                <a16:creationId xmlns:a16="http://schemas.microsoft.com/office/drawing/2014/main" id="{88E4AC1E-D1D6-344A-9ABD-319D1D202E0A}"/>
              </a:ext>
            </a:extLst>
          </p:cNvPr>
          <p:cNvPicPr>
            <a:picLocks noChangeAspect="1"/>
          </p:cNvPicPr>
          <p:nvPr userDrawn="1"/>
        </p:nvPicPr>
        <p:blipFill>
          <a:blip r:embed="rId2">
            <a:alphaModFix amt="70000"/>
          </a:blip>
          <a:stretch>
            <a:fillRect/>
          </a:stretch>
        </p:blipFill>
        <p:spPr>
          <a:xfrm>
            <a:off x="10591356" y="575734"/>
            <a:ext cx="333695" cy="200217"/>
          </a:xfrm>
          <a:prstGeom prst="rect">
            <a:avLst/>
          </a:prstGeom>
        </p:spPr>
      </p:pic>
      <p:pic>
        <p:nvPicPr>
          <p:cNvPr id="18" name="Picture 17" descr="Shape, circle&#10;&#10;Description automatically generated">
            <a:extLst>
              <a:ext uri="{FF2B5EF4-FFF2-40B4-BE49-F238E27FC236}">
                <a16:creationId xmlns:a16="http://schemas.microsoft.com/office/drawing/2014/main" id="{7F226337-94DF-5241-A655-E12D3ABA2E69}"/>
              </a:ext>
            </a:extLst>
          </p:cNvPr>
          <p:cNvPicPr>
            <a:picLocks noChangeAspect="1"/>
          </p:cNvPicPr>
          <p:nvPr userDrawn="1"/>
        </p:nvPicPr>
        <p:blipFill>
          <a:blip r:embed="rId3">
            <a:alphaModFix amt="70000"/>
          </a:blip>
          <a:stretch>
            <a:fillRect/>
          </a:stretch>
        </p:blipFill>
        <p:spPr>
          <a:xfrm>
            <a:off x="11675854" y="847211"/>
            <a:ext cx="170710" cy="170710"/>
          </a:xfrm>
          <a:prstGeom prst="rect">
            <a:avLst/>
          </a:prstGeom>
        </p:spPr>
      </p:pic>
      <p:pic>
        <p:nvPicPr>
          <p:cNvPr id="10" name="Picture 9" descr="Shape&#10;&#10;Description automatically generated with medium confidence">
            <a:extLst>
              <a:ext uri="{FF2B5EF4-FFF2-40B4-BE49-F238E27FC236}">
                <a16:creationId xmlns:a16="http://schemas.microsoft.com/office/drawing/2014/main" id="{4C84F0D1-6B15-B745-B9E4-C29378228855}"/>
              </a:ext>
            </a:extLst>
          </p:cNvPr>
          <p:cNvPicPr>
            <a:picLocks noChangeAspect="1"/>
          </p:cNvPicPr>
          <p:nvPr userDrawn="1"/>
        </p:nvPicPr>
        <p:blipFill rotWithShape="1">
          <a:blip r:embed="rId4">
            <a:alphaModFix amt="70000"/>
          </a:blip>
          <a:srcRect b="12985"/>
          <a:stretch/>
        </p:blipFill>
        <p:spPr>
          <a:xfrm>
            <a:off x="243161" y="6176963"/>
            <a:ext cx="782669" cy="681037"/>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6A10E57C-9158-DF4D-9BCF-8AE68D5F0972}"/>
              </a:ext>
            </a:extLst>
          </p:cNvPr>
          <p:cNvPicPr>
            <a:picLocks noChangeAspect="1"/>
          </p:cNvPicPr>
          <p:nvPr userDrawn="1"/>
        </p:nvPicPr>
        <p:blipFill rotWithShape="1">
          <a:blip r:embed="rId4">
            <a:alphaModFix amt="70000"/>
          </a:blip>
          <a:srcRect t="17232"/>
          <a:stretch/>
        </p:blipFill>
        <p:spPr>
          <a:xfrm>
            <a:off x="10925051" y="0"/>
            <a:ext cx="857497" cy="709732"/>
          </a:xfrm>
          <a:prstGeom prst="rect">
            <a:avLst/>
          </a:prstGeom>
        </p:spPr>
      </p:pic>
      <p:sp>
        <p:nvSpPr>
          <p:cNvPr id="2" name="Title 1">
            <a:extLst>
              <a:ext uri="{FF2B5EF4-FFF2-40B4-BE49-F238E27FC236}">
                <a16:creationId xmlns:a16="http://schemas.microsoft.com/office/drawing/2014/main" id="{DAE806F6-38E2-7C4C-96A2-059A3E984ADC}"/>
              </a:ext>
            </a:extLst>
          </p:cNvPr>
          <p:cNvSpPr>
            <a:spLocks noGrp="1"/>
          </p:cNvSpPr>
          <p:nvPr>
            <p:ph type="title"/>
          </p:nvPr>
        </p:nvSpPr>
        <p:spPr>
          <a:xfrm>
            <a:off x="838200" y="136525"/>
            <a:ext cx="9144000" cy="845097"/>
          </a:xfrm>
          <a:prstGeom prst="rect">
            <a:avLst/>
          </a:prstGeom>
        </p:spPr>
        <p:txBody>
          <a:bodyPr anchor="ctr">
            <a:normAutofit/>
          </a:bodyPr>
          <a:lstStyle>
            <a:lvl1pPr>
              <a:defRPr sz="2800" b="1" i="0">
                <a:latin typeface="Segoe UI Semibold" panose="020B0502040204020203" pitchFamily="34" charset="0"/>
                <a:cs typeface="Segoe UI Semibold" panose="020B0502040204020203" pitchFamily="34" charset="0"/>
              </a:defRPr>
            </a:lvl1pPr>
          </a:lstStyle>
          <a:p>
            <a:r>
              <a:rPr lang="en-US"/>
              <a:t>Click to edit Master title</a:t>
            </a:r>
          </a:p>
        </p:txBody>
      </p:sp>
      <p:sp>
        <p:nvSpPr>
          <p:cNvPr id="3" name="Content Placeholder 2">
            <a:extLst>
              <a:ext uri="{FF2B5EF4-FFF2-40B4-BE49-F238E27FC236}">
                <a16:creationId xmlns:a16="http://schemas.microsoft.com/office/drawing/2014/main" id="{BAD6007A-E0B6-5F47-80F9-D3E102C74119}"/>
              </a:ext>
            </a:extLst>
          </p:cNvPr>
          <p:cNvSpPr>
            <a:spLocks noGrp="1"/>
          </p:cNvSpPr>
          <p:nvPr>
            <p:ph idx="1"/>
          </p:nvPr>
        </p:nvSpPr>
        <p:spPr>
          <a:xfrm>
            <a:off x="838200" y="1161009"/>
            <a:ext cx="10515600" cy="51212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0" name="Picture 19" descr="Shape, circle&#10;&#10;Description automatically generated">
            <a:extLst>
              <a:ext uri="{FF2B5EF4-FFF2-40B4-BE49-F238E27FC236}">
                <a16:creationId xmlns:a16="http://schemas.microsoft.com/office/drawing/2014/main" id="{D4297774-C16D-F446-8858-27A6640C0AAD}"/>
              </a:ext>
            </a:extLst>
          </p:cNvPr>
          <p:cNvPicPr>
            <a:picLocks noChangeAspect="1"/>
          </p:cNvPicPr>
          <p:nvPr userDrawn="1"/>
        </p:nvPicPr>
        <p:blipFill>
          <a:blip r:embed="rId3">
            <a:alphaModFix amt="70000"/>
          </a:blip>
          <a:stretch>
            <a:fillRect/>
          </a:stretch>
        </p:blipFill>
        <p:spPr>
          <a:xfrm>
            <a:off x="251816" y="6017182"/>
            <a:ext cx="133072" cy="133072"/>
          </a:xfrm>
          <a:prstGeom prst="rect">
            <a:avLst/>
          </a:prstGeom>
        </p:spPr>
      </p:pic>
    </p:spTree>
    <p:extLst>
      <p:ext uri="{BB962C8B-B14F-4D97-AF65-F5344CB8AC3E}">
        <p14:creationId xmlns:p14="http://schemas.microsoft.com/office/powerpoint/2010/main" val="43105951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12F573-6DFC-1A42-9CCC-16783CF31129}"/>
              </a:ext>
            </a:extLst>
          </p:cNvPr>
          <p:cNvSpPr>
            <a:spLocks noGrp="1"/>
          </p:cNvSpPr>
          <p:nvPr>
            <p:ph sz="half" idx="1"/>
          </p:nvPr>
        </p:nvSpPr>
        <p:spPr>
          <a:xfrm>
            <a:off x="838200" y="1161009"/>
            <a:ext cx="5181600" cy="51151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CCA0ABF-2C03-CE4A-986D-C43C336704B5}"/>
              </a:ext>
            </a:extLst>
          </p:cNvPr>
          <p:cNvSpPr>
            <a:spLocks noGrp="1"/>
          </p:cNvSpPr>
          <p:nvPr>
            <p:ph sz="half" idx="2"/>
          </p:nvPr>
        </p:nvSpPr>
        <p:spPr>
          <a:xfrm>
            <a:off x="6172200" y="1161008"/>
            <a:ext cx="5181600" cy="51151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5" name="Picture 24" descr="A picture containing text, sign, clipart&#10;&#10;Description automatically generated">
            <a:extLst>
              <a:ext uri="{FF2B5EF4-FFF2-40B4-BE49-F238E27FC236}">
                <a16:creationId xmlns:a16="http://schemas.microsoft.com/office/drawing/2014/main" id="{ACF66C2F-8F11-6B8B-7EEF-4CA658A4BBFC}"/>
              </a:ext>
            </a:extLst>
          </p:cNvPr>
          <p:cNvPicPr>
            <a:picLocks noChangeAspect="1"/>
          </p:cNvPicPr>
          <p:nvPr userDrawn="1"/>
        </p:nvPicPr>
        <p:blipFill>
          <a:blip r:embed="rId2">
            <a:alphaModFix amt="70000"/>
          </a:blip>
          <a:stretch>
            <a:fillRect/>
          </a:stretch>
        </p:blipFill>
        <p:spPr>
          <a:xfrm>
            <a:off x="10591356" y="575734"/>
            <a:ext cx="333695" cy="200217"/>
          </a:xfrm>
          <a:prstGeom prst="rect">
            <a:avLst/>
          </a:prstGeom>
        </p:spPr>
      </p:pic>
      <p:pic>
        <p:nvPicPr>
          <p:cNvPr id="27" name="Picture 26" descr="Shape, circle&#10;&#10;Description automatically generated">
            <a:extLst>
              <a:ext uri="{FF2B5EF4-FFF2-40B4-BE49-F238E27FC236}">
                <a16:creationId xmlns:a16="http://schemas.microsoft.com/office/drawing/2014/main" id="{2631AA8D-36BA-2614-1061-99F6C73192E2}"/>
              </a:ext>
            </a:extLst>
          </p:cNvPr>
          <p:cNvPicPr>
            <a:picLocks noChangeAspect="1"/>
          </p:cNvPicPr>
          <p:nvPr userDrawn="1"/>
        </p:nvPicPr>
        <p:blipFill>
          <a:blip r:embed="rId3">
            <a:alphaModFix amt="70000"/>
          </a:blip>
          <a:stretch>
            <a:fillRect/>
          </a:stretch>
        </p:blipFill>
        <p:spPr>
          <a:xfrm>
            <a:off x="11675854" y="847211"/>
            <a:ext cx="170710" cy="170710"/>
          </a:xfrm>
          <a:prstGeom prst="rect">
            <a:avLst/>
          </a:prstGeom>
        </p:spPr>
      </p:pic>
      <p:pic>
        <p:nvPicPr>
          <p:cNvPr id="29" name="Picture 28" descr="Shape&#10;&#10;Description automatically generated with medium confidence">
            <a:extLst>
              <a:ext uri="{FF2B5EF4-FFF2-40B4-BE49-F238E27FC236}">
                <a16:creationId xmlns:a16="http://schemas.microsoft.com/office/drawing/2014/main" id="{6F38DF7C-B73B-F712-D83B-4B84E737C594}"/>
              </a:ext>
            </a:extLst>
          </p:cNvPr>
          <p:cNvPicPr>
            <a:picLocks noChangeAspect="1"/>
          </p:cNvPicPr>
          <p:nvPr userDrawn="1"/>
        </p:nvPicPr>
        <p:blipFill rotWithShape="1">
          <a:blip r:embed="rId4">
            <a:alphaModFix amt="70000"/>
          </a:blip>
          <a:srcRect t="17232"/>
          <a:stretch/>
        </p:blipFill>
        <p:spPr>
          <a:xfrm>
            <a:off x="10925051" y="0"/>
            <a:ext cx="857497" cy="709732"/>
          </a:xfrm>
          <a:prstGeom prst="rect">
            <a:avLst/>
          </a:prstGeom>
        </p:spPr>
      </p:pic>
      <p:pic>
        <p:nvPicPr>
          <p:cNvPr id="35" name="Picture 34" descr="Shape&#10;&#10;Description automatically generated with medium confidence">
            <a:extLst>
              <a:ext uri="{FF2B5EF4-FFF2-40B4-BE49-F238E27FC236}">
                <a16:creationId xmlns:a16="http://schemas.microsoft.com/office/drawing/2014/main" id="{F2D0118D-DDC4-C22B-89E7-A8294A713EEA}"/>
              </a:ext>
            </a:extLst>
          </p:cNvPr>
          <p:cNvPicPr>
            <a:picLocks noChangeAspect="1"/>
          </p:cNvPicPr>
          <p:nvPr userDrawn="1"/>
        </p:nvPicPr>
        <p:blipFill rotWithShape="1">
          <a:blip r:embed="rId4">
            <a:alphaModFix amt="70000"/>
          </a:blip>
          <a:srcRect b="12985"/>
          <a:stretch/>
        </p:blipFill>
        <p:spPr>
          <a:xfrm>
            <a:off x="243161" y="6176963"/>
            <a:ext cx="782669" cy="681037"/>
          </a:xfrm>
          <a:prstGeom prst="rect">
            <a:avLst/>
          </a:prstGeom>
        </p:spPr>
      </p:pic>
      <p:pic>
        <p:nvPicPr>
          <p:cNvPr id="37" name="Picture 36" descr="Shape, circle&#10;&#10;Description automatically generated">
            <a:extLst>
              <a:ext uri="{FF2B5EF4-FFF2-40B4-BE49-F238E27FC236}">
                <a16:creationId xmlns:a16="http://schemas.microsoft.com/office/drawing/2014/main" id="{33F5060F-7A21-708E-1665-9386932BC8EC}"/>
              </a:ext>
            </a:extLst>
          </p:cNvPr>
          <p:cNvPicPr>
            <a:picLocks noChangeAspect="1"/>
          </p:cNvPicPr>
          <p:nvPr userDrawn="1"/>
        </p:nvPicPr>
        <p:blipFill>
          <a:blip r:embed="rId3">
            <a:alphaModFix amt="70000"/>
          </a:blip>
          <a:stretch>
            <a:fillRect/>
          </a:stretch>
        </p:blipFill>
        <p:spPr>
          <a:xfrm>
            <a:off x="251816" y="6017182"/>
            <a:ext cx="133072" cy="133072"/>
          </a:xfrm>
          <a:prstGeom prst="rect">
            <a:avLst/>
          </a:prstGeom>
        </p:spPr>
      </p:pic>
      <p:sp>
        <p:nvSpPr>
          <p:cNvPr id="38" name="Title 1">
            <a:extLst>
              <a:ext uri="{FF2B5EF4-FFF2-40B4-BE49-F238E27FC236}">
                <a16:creationId xmlns:a16="http://schemas.microsoft.com/office/drawing/2014/main" id="{49A47DBE-7227-BBF9-F868-B48F38D423F7}"/>
              </a:ext>
            </a:extLst>
          </p:cNvPr>
          <p:cNvSpPr>
            <a:spLocks noGrp="1"/>
          </p:cNvSpPr>
          <p:nvPr>
            <p:ph type="title"/>
          </p:nvPr>
        </p:nvSpPr>
        <p:spPr>
          <a:xfrm>
            <a:off x="838200" y="136525"/>
            <a:ext cx="9144000" cy="845097"/>
          </a:xfrm>
          <a:prstGeom prst="rect">
            <a:avLst/>
          </a:prstGeom>
        </p:spPr>
        <p:txBody>
          <a:bodyPr anchor="ctr">
            <a:normAutofit/>
          </a:bodyPr>
          <a:lstStyle>
            <a:lvl1pPr>
              <a:defRPr sz="2800" b="1" i="0">
                <a:latin typeface="Segoe UI Semibold" panose="020B0502040204020203" pitchFamily="34" charset="0"/>
                <a:cs typeface="Segoe UI Semibold" panose="020B0502040204020203" pitchFamily="34" charset="0"/>
              </a:defRPr>
            </a:lvl1pPr>
          </a:lstStyle>
          <a:p>
            <a:r>
              <a:rPr lang="en-US"/>
              <a:t>Click to edit Master title</a:t>
            </a:r>
          </a:p>
        </p:txBody>
      </p:sp>
    </p:spTree>
    <p:extLst>
      <p:ext uri="{BB962C8B-B14F-4D97-AF65-F5344CB8AC3E}">
        <p14:creationId xmlns:p14="http://schemas.microsoft.com/office/powerpoint/2010/main" val="274275159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1_">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705838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Standard Title and Text">
  <p:cSld name="Standard Title and Tex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4"/>
          <p:cNvSpPr txBox="1">
            <a:spLocks noGrp="1"/>
          </p:cNvSpPr>
          <p:nvPr>
            <p:ph type="body" idx="1"/>
          </p:nvPr>
        </p:nvSpPr>
        <p:spPr>
          <a:xfrm>
            <a:off x="511367" y="1516667"/>
            <a:ext cx="11108400" cy="4010800"/>
          </a:xfrm>
          <a:prstGeom prst="rect">
            <a:avLst/>
          </a:prstGeom>
        </p:spPr>
        <p:txBody>
          <a:bodyPr spcFirstLastPara="1" wrap="square" lIns="0" tIns="0" rIns="91425" bIns="91425" anchor="t" anchorCtr="0">
            <a:noAutofit/>
          </a:bodyPr>
          <a:lstStyle>
            <a:lvl1pPr marL="609585" lvl="0" indent="-414856" rtl="0">
              <a:lnSpc>
                <a:spcPct val="115000"/>
              </a:lnSpc>
              <a:spcBef>
                <a:spcPts val="1333"/>
              </a:spcBef>
              <a:spcAft>
                <a:spcPts val="0"/>
              </a:spcAft>
              <a:buClr>
                <a:srgbClr val="32324B"/>
              </a:buClr>
              <a:buSzPts val="1300"/>
              <a:buChar char="●"/>
              <a:defRPr sz="1733">
                <a:solidFill>
                  <a:srgbClr val="32324B"/>
                </a:solidFill>
              </a:defRPr>
            </a:lvl1pPr>
            <a:lvl2pPr marL="1219170" lvl="1" indent="-414856" rtl="0">
              <a:lnSpc>
                <a:spcPct val="115000"/>
              </a:lnSpc>
              <a:spcBef>
                <a:spcPts val="1333"/>
              </a:spcBef>
              <a:spcAft>
                <a:spcPts val="0"/>
              </a:spcAft>
              <a:buClr>
                <a:srgbClr val="32324B"/>
              </a:buClr>
              <a:buSzPts val="1300"/>
              <a:buChar char="○"/>
              <a:defRPr sz="1733">
                <a:solidFill>
                  <a:srgbClr val="32324B"/>
                </a:solidFill>
              </a:defRPr>
            </a:lvl2pPr>
            <a:lvl3pPr marL="1828754" lvl="2" indent="-414856" rtl="0">
              <a:lnSpc>
                <a:spcPct val="115000"/>
              </a:lnSpc>
              <a:spcBef>
                <a:spcPts val="1333"/>
              </a:spcBef>
              <a:spcAft>
                <a:spcPts val="0"/>
              </a:spcAft>
              <a:buClr>
                <a:srgbClr val="32324B"/>
              </a:buClr>
              <a:buSzPts val="1300"/>
              <a:buChar char="■"/>
              <a:defRPr sz="1733">
                <a:solidFill>
                  <a:srgbClr val="32324B"/>
                </a:solidFill>
              </a:defRPr>
            </a:lvl3pPr>
            <a:lvl4pPr marL="2438339" lvl="3" indent="-414856" rtl="0">
              <a:lnSpc>
                <a:spcPct val="115000"/>
              </a:lnSpc>
              <a:spcBef>
                <a:spcPts val="1333"/>
              </a:spcBef>
              <a:spcAft>
                <a:spcPts val="0"/>
              </a:spcAft>
              <a:buClr>
                <a:srgbClr val="32324B"/>
              </a:buClr>
              <a:buSzPts val="1300"/>
              <a:buChar char="●"/>
              <a:defRPr sz="1733">
                <a:solidFill>
                  <a:srgbClr val="32324B"/>
                </a:solidFill>
              </a:defRPr>
            </a:lvl4pPr>
            <a:lvl5pPr marL="3047924" lvl="4" indent="-414856" rtl="0">
              <a:lnSpc>
                <a:spcPct val="115000"/>
              </a:lnSpc>
              <a:spcBef>
                <a:spcPts val="1333"/>
              </a:spcBef>
              <a:spcAft>
                <a:spcPts val="0"/>
              </a:spcAft>
              <a:buClr>
                <a:srgbClr val="32324B"/>
              </a:buClr>
              <a:buSzPts val="1300"/>
              <a:buChar char="○"/>
              <a:defRPr sz="1733">
                <a:solidFill>
                  <a:srgbClr val="32324B"/>
                </a:solidFill>
              </a:defRPr>
            </a:lvl5pPr>
            <a:lvl6pPr marL="3657509" lvl="5" indent="-414856" rtl="0">
              <a:lnSpc>
                <a:spcPct val="115000"/>
              </a:lnSpc>
              <a:spcBef>
                <a:spcPts val="1333"/>
              </a:spcBef>
              <a:spcAft>
                <a:spcPts val="0"/>
              </a:spcAft>
              <a:buClr>
                <a:srgbClr val="32324B"/>
              </a:buClr>
              <a:buSzPts val="1300"/>
              <a:buChar char="■"/>
              <a:defRPr sz="1733">
                <a:solidFill>
                  <a:srgbClr val="32324B"/>
                </a:solidFill>
              </a:defRPr>
            </a:lvl6pPr>
            <a:lvl7pPr marL="4267093" lvl="6" indent="-414856" rtl="0">
              <a:lnSpc>
                <a:spcPct val="115000"/>
              </a:lnSpc>
              <a:spcBef>
                <a:spcPts val="1333"/>
              </a:spcBef>
              <a:spcAft>
                <a:spcPts val="0"/>
              </a:spcAft>
              <a:buClr>
                <a:srgbClr val="32324B"/>
              </a:buClr>
              <a:buSzPts val="1300"/>
              <a:buChar char="●"/>
              <a:defRPr sz="1733">
                <a:solidFill>
                  <a:srgbClr val="32324B"/>
                </a:solidFill>
              </a:defRPr>
            </a:lvl7pPr>
            <a:lvl8pPr marL="4876678" lvl="7" indent="-414856" rtl="0">
              <a:lnSpc>
                <a:spcPct val="115000"/>
              </a:lnSpc>
              <a:spcBef>
                <a:spcPts val="1333"/>
              </a:spcBef>
              <a:spcAft>
                <a:spcPts val="0"/>
              </a:spcAft>
              <a:buClr>
                <a:srgbClr val="32324B"/>
              </a:buClr>
              <a:buSzPts val="1300"/>
              <a:buChar char="○"/>
              <a:defRPr sz="1733">
                <a:solidFill>
                  <a:srgbClr val="32324B"/>
                </a:solidFill>
              </a:defRPr>
            </a:lvl8pPr>
            <a:lvl9pPr marL="5486263" lvl="8" indent="-414856" rtl="0">
              <a:lnSpc>
                <a:spcPct val="115000"/>
              </a:lnSpc>
              <a:spcBef>
                <a:spcPts val="1333"/>
              </a:spcBef>
              <a:spcAft>
                <a:spcPts val="1333"/>
              </a:spcAft>
              <a:buClr>
                <a:srgbClr val="32324B"/>
              </a:buClr>
              <a:buSzPts val="1300"/>
              <a:buChar char="■"/>
              <a:defRPr sz="1733">
                <a:solidFill>
                  <a:srgbClr val="32324B"/>
                </a:solidFill>
              </a:defRPr>
            </a:lvl9pPr>
          </a:lstStyle>
          <a:p>
            <a:endParaRPr/>
          </a:p>
        </p:txBody>
      </p:sp>
      <p:sp>
        <p:nvSpPr>
          <p:cNvPr id="31" name="Google Shape;31;p4"/>
          <p:cNvSpPr txBox="1">
            <a:spLocks noGrp="1"/>
          </p:cNvSpPr>
          <p:nvPr>
            <p:ph type="ctrTitle"/>
          </p:nvPr>
        </p:nvSpPr>
        <p:spPr>
          <a:xfrm>
            <a:off x="511367" y="515567"/>
            <a:ext cx="11108400" cy="788800"/>
          </a:xfrm>
          <a:prstGeom prst="rect">
            <a:avLst/>
          </a:prstGeom>
        </p:spPr>
        <p:txBody>
          <a:bodyPr spcFirstLastPara="1" wrap="square" lIns="0" tIns="91425" rIns="91425" bIns="91425" anchor="t" anchorCtr="0">
            <a:noAutofit/>
          </a:bodyPr>
          <a:lstStyle>
            <a:lvl1pPr lvl="0" rtl="0">
              <a:spcBef>
                <a:spcPts val="0"/>
              </a:spcBef>
              <a:spcAft>
                <a:spcPts val="0"/>
              </a:spcAft>
              <a:buClr>
                <a:srgbClr val="32324B"/>
              </a:buClr>
              <a:buSzPts val="2400"/>
              <a:buFont typeface="Proxima Nova Extrabold"/>
              <a:buNone/>
              <a:defRPr sz="3200" b="0">
                <a:solidFill>
                  <a:srgbClr val="32324B"/>
                </a:solidFill>
                <a:latin typeface="Proxima Nova Extrabold"/>
                <a:ea typeface="Proxima Nova Extrabold"/>
                <a:cs typeface="Proxima Nova Extrabold"/>
                <a:sym typeface="Proxima Nova Extrabold"/>
              </a:defRPr>
            </a:lvl1pPr>
            <a:lvl2pPr lvl="1" algn="ctr" rtl="0">
              <a:spcBef>
                <a:spcPts val="0"/>
              </a:spcBef>
              <a:spcAft>
                <a:spcPts val="0"/>
              </a:spcAft>
              <a:buSzPts val="5200"/>
              <a:buFont typeface="Roboto"/>
              <a:buNone/>
              <a:defRPr sz="6933">
                <a:latin typeface="Roboto"/>
                <a:ea typeface="Roboto"/>
                <a:cs typeface="Roboto"/>
                <a:sym typeface="Roboto"/>
              </a:defRPr>
            </a:lvl2pPr>
            <a:lvl3pPr lvl="2" algn="ctr" rtl="0">
              <a:spcBef>
                <a:spcPts val="0"/>
              </a:spcBef>
              <a:spcAft>
                <a:spcPts val="0"/>
              </a:spcAft>
              <a:buSzPts val="5200"/>
              <a:buFont typeface="Roboto"/>
              <a:buNone/>
              <a:defRPr sz="6933">
                <a:latin typeface="Roboto"/>
                <a:ea typeface="Roboto"/>
                <a:cs typeface="Roboto"/>
                <a:sym typeface="Roboto"/>
              </a:defRPr>
            </a:lvl3pPr>
            <a:lvl4pPr lvl="3" algn="ctr" rtl="0">
              <a:spcBef>
                <a:spcPts val="0"/>
              </a:spcBef>
              <a:spcAft>
                <a:spcPts val="0"/>
              </a:spcAft>
              <a:buSzPts val="5200"/>
              <a:buFont typeface="Roboto"/>
              <a:buNone/>
              <a:defRPr sz="6933">
                <a:latin typeface="Roboto"/>
                <a:ea typeface="Roboto"/>
                <a:cs typeface="Roboto"/>
                <a:sym typeface="Roboto"/>
              </a:defRPr>
            </a:lvl4pPr>
            <a:lvl5pPr lvl="4" algn="ctr" rtl="0">
              <a:spcBef>
                <a:spcPts val="0"/>
              </a:spcBef>
              <a:spcAft>
                <a:spcPts val="0"/>
              </a:spcAft>
              <a:buSzPts val="5200"/>
              <a:buFont typeface="Roboto"/>
              <a:buNone/>
              <a:defRPr sz="6933">
                <a:latin typeface="Roboto"/>
                <a:ea typeface="Roboto"/>
                <a:cs typeface="Roboto"/>
                <a:sym typeface="Roboto"/>
              </a:defRPr>
            </a:lvl5pPr>
            <a:lvl6pPr lvl="5" algn="ctr" rtl="0">
              <a:spcBef>
                <a:spcPts val="0"/>
              </a:spcBef>
              <a:spcAft>
                <a:spcPts val="0"/>
              </a:spcAft>
              <a:buSzPts val="5200"/>
              <a:buFont typeface="Roboto"/>
              <a:buNone/>
              <a:defRPr sz="6933">
                <a:latin typeface="Roboto"/>
                <a:ea typeface="Roboto"/>
                <a:cs typeface="Roboto"/>
                <a:sym typeface="Roboto"/>
              </a:defRPr>
            </a:lvl6pPr>
            <a:lvl7pPr lvl="6" algn="ctr" rtl="0">
              <a:spcBef>
                <a:spcPts val="0"/>
              </a:spcBef>
              <a:spcAft>
                <a:spcPts val="0"/>
              </a:spcAft>
              <a:buSzPts val="5200"/>
              <a:buFont typeface="Roboto"/>
              <a:buNone/>
              <a:defRPr sz="6933">
                <a:latin typeface="Roboto"/>
                <a:ea typeface="Roboto"/>
                <a:cs typeface="Roboto"/>
                <a:sym typeface="Roboto"/>
              </a:defRPr>
            </a:lvl7pPr>
            <a:lvl8pPr lvl="7" algn="ctr" rtl="0">
              <a:spcBef>
                <a:spcPts val="0"/>
              </a:spcBef>
              <a:spcAft>
                <a:spcPts val="0"/>
              </a:spcAft>
              <a:buSzPts val="5200"/>
              <a:buFont typeface="Roboto"/>
              <a:buNone/>
              <a:defRPr sz="6933">
                <a:latin typeface="Roboto"/>
                <a:ea typeface="Roboto"/>
                <a:cs typeface="Roboto"/>
                <a:sym typeface="Roboto"/>
              </a:defRPr>
            </a:lvl8pPr>
            <a:lvl9pPr lvl="8" algn="ctr" rtl="0">
              <a:spcBef>
                <a:spcPts val="0"/>
              </a:spcBef>
              <a:spcAft>
                <a:spcPts val="0"/>
              </a:spcAft>
              <a:buSzPts val="5200"/>
              <a:buFont typeface="Roboto"/>
              <a:buNone/>
              <a:defRPr sz="6933">
                <a:latin typeface="Roboto"/>
                <a:ea typeface="Roboto"/>
                <a:cs typeface="Roboto"/>
                <a:sym typeface="Roboto"/>
              </a:defRPr>
            </a:lvl9pPr>
          </a:lstStyle>
          <a:p>
            <a:endParaRPr/>
          </a:p>
        </p:txBody>
      </p:sp>
      <p:sp>
        <p:nvSpPr>
          <p:cNvPr id="32" name="Google Shape;32;p4"/>
          <p:cNvSpPr txBox="1"/>
          <p:nvPr/>
        </p:nvSpPr>
        <p:spPr>
          <a:xfrm>
            <a:off x="1459067" y="6426033"/>
            <a:ext cx="10434400" cy="4320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GB" sz="1067">
                <a:solidFill>
                  <a:srgbClr val="32324B"/>
                </a:solidFill>
                <a:latin typeface="Proxima Nova"/>
                <a:ea typeface="Proxima Nova"/>
                <a:cs typeface="Proxima Nova"/>
                <a:sym typeface="Proxima Nova"/>
              </a:rPr>
              <a:t>Confidential do not distribute</a:t>
            </a:r>
            <a:endParaRPr sz="1067">
              <a:solidFill>
                <a:srgbClr val="32324B"/>
              </a:solidFill>
              <a:latin typeface="Proxima Nova"/>
              <a:ea typeface="Proxima Nova"/>
              <a:cs typeface="Proxima Nova"/>
              <a:sym typeface="Proxima Nova"/>
            </a:endParaRPr>
          </a:p>
        </p:txBody>
      </p:sp>
      <p:sp>
        <p:nvSpPr>
          <p:cNvPr id="33" name="Google Shape;33;p4"/>
          <p:cNvSpPr txBox="1"/>
          <p:nvPr/>
        </p:nvSpPr>
        <p:spPr>
          <a:xfrm>
            <a:off x="11589867" y="6356333"/>
            <a:ext cx="529200" cy="501600"/>
          </a:xfrm>
          <a:prstGeom prst="rect">
            <a:avLst/>
          </a:prstGeom>
          <a:noFill/>
          <a:ln>
            <a:noFill/>
          </a:ln>
        </p:spPr>
        <p:txBody>
          <a:bodyPr spcFirstLastPara="1" wrap="square" lIns="121900" tIns="60933" rIns="121900" bIns="60933" anchor="ctr" anchorCtr="0">
            <a:normAutofit/>
          </a:bodyPr>
          <a:lstStyle/>
          <a:p>
            <a:pPr marL="0" lvl="0" indent="0" algn="r" rtl="0">
              <a:spcBef>
                <a:spcPts val="0"/>
              </a:spcBef>
              <a:spcAft>
                <a:spcPts val="0"/>
              </a:spcAft>
              <a:buNone/>
            </a:pPr>
            <a:fld id="{00000000-1234-1234-1234-123412341234}" type="slidenum">
              <a:rPr lang="en-GB" sz="933" b="1">
                <a:solidFill>
                  <a:srgbClr val="32324B"/>
                </a:solidFill>
                <a:latin typeface="Proxima Nova"/>
                <a:ea typeface="Proxima Nova"/>
                <a:cs typeface="Proxima Nova"/>
                <a:sym typeface="Proxima Nova"/>
              </a:rPr>
              <a:pPr marL="0" lvl="0" indent="0" algn="r" rtl="0">
                <a:spcBef>
                  <a:spcPts val="0"/>
                </a:spcBef>
                <a:spcAft>
                  <a:spcPts val="0"/>
                </a:spcAft>
                <a:buNone/>
              </a:pPr>
              <a:t>‹#›</a:t>
            </a:fld>
            <a:endParaRPr sz="800" b="1">
              <a:solidFill>
                <a:srgbClr val="32324B"/>
              </a:solidFill>
              <a:latin typeface="Proxima Nova"/>
              <a:ea typeface="Proxima Nova"/>
              <a:cs typeface="Proxima Nova"/>
              <a:sym typeface="Proxima Nova"/>
            </a:endParaRPr>
          </a:p>
        </p:txBody>
      </p:sp>
      <p:cxnSp>
        <p:nvCxnSpPr>
          <p:cNvPr id="34" name="Google Shape;34;p4"/>
          <p:cNvCxnSpPr/>
          <p:nvPr/>
        </p:nvCxnSpPr>
        <p:spPr>
          <a:xfrm>
            <a:off x="11679533" y="6103733"/>
            <a:ext cx="0" cy="554800"/>
          </a:xfrm>
          <a:prstGeom prst="straightConnector1">
            <a:avLst/>
          </a:prstGeom>
          <a:noFill/>
          <a:ln w="19050" cap="flat" cmpd="sng">
            <a:solidFill>
              <a:srgbClr val="FFFFFF"/>
            </a:solidFill>
            <a:prstDash val="solid"/>
            <a:round/>
            <a:headEnd type="none" w="med" len="med"/>
            <a:tailEnd type="none" w="med" len="med"/>
          </a:ln>
        </p:spPr>
      </p:cxnSp>
      <p:grpSp>
        <p:nvGrpSpPr>
          <p:cNvPr id="35" name="Google Shape;35;p4"/>
          <p:cNvGrpSpPr/>
          <p:nvPr/>
        </p:nvGrpSpPr>
        <p:grpSpPr>
          <a:xfrm>
            <a:off x="511367" y="1036667"/>
            <a:ext cx="1833900" cy="480000"/>
            <a:chOff x="486925" y="2475575"/>
            <a:chExt cx="1375425" cy="360000"/>
          </a:xfrm>
        </p:grpSpPr>
        <p:cxnSp>
          <p:nvCxnSpPr>
            <p:cNvPr id="36" name="Google Shape;36;p4"/>
            <p:cNvCxnSpPr/>
            <p:nvPr/>
          </p:nvCxnSpPr>
          <p:spPr>
            <a:xfrm>
              <a:off x="486925" y="2655575"/>
              <a:ext cx="363600" cy="0"/>
            </a:xfrm>
            <a:prstGeom prst="straightConnector1">
              <a:avLst/>
            </a:prstGeom>
            <a:noFill/>
            <a:ln w="38100" cap="flat" cmpd="sng">
              <a:solidFill>
                <a:srgbClr val="FF4B19"/>
              </a:solidFill>
              <a:prstDash val="solid"/>
              <a:round/>
              <a:headEnd type="none" w="med" len="med"/>
              <a:tailEnd type="none" w="med" len="med"/>
            </a:ln>
          </p:spPr>
        </p:cxnSp>
        <p:sp>
          <p:nvSpPr>
            <p:cNvPr id="37" name="Google Shape;37;p4"/>
            <p:cNvSpPr/>
            <p:nvPr/>
          </p:nvSpPr>
          <p:spPr>
            <a:xfrm>
              <a:off x="926350" y="2475575"/>
              <a:ext cx="936000" cy="36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53"/>
            </a:p>
          </p:txBody>
        </p:sp>
      </p:grpSp>
    </p:spTree>
    <p:extLst>
      <p:ext uri="{BB962C8B-B14F-4D97-AF65-F5344CB8AC3E}">
        <p14:creationId xmlns:p14="http://schemas.microsoft.com/office/powerpoint/2010/main" val="835324553"/>
      </p:ext>
    </p:extLst>
  </p:cSld>
  <p:clrMapOvr>
    <a:masterClrMapping/>
  </p:clrMapOvr>
  <p:extLst>
    <p:ext uri="{DCECCB84-F9BA-43D5-87BE-67443E8EF086}">
      <p15:sldGuideLst xmlns:p15="http://schemas.microsoft.com/office/powerpoint/2012/main">
        <p15:guide id="1" pos="242">
          <p15:clr>
            <a:srgbClr val="0000FF"/>
          </p15:clr>
        </p15:guide>
        <p15:guide id="2" pos="794">
          <p15:clr>
            <a:srgbClr val="0000FF"/>
          </p15:clr>
        </p15:guide>
        <p15:guide id="3" pos="918">
          <p15:clr>
            <a:srgbClr val="0000FF"/>
          </p15:clr>
        </p15:guide>
        <p15:guide id="4" pos="1474">
          <p15:clr>
            <a:srgbClr val="0000FF"/>
          </p15:clr>
        </p15:guide>
        <p15:guide id="5" pos="1587">
          <p15:clr>
            <a:srgbClr val="0000FF"/>
          </p15:clr>
        </p15:guide>
        <p15:guide id="6" pos="2139">
          <p15:clr>
            <a:srgbClr val="0000FF"/>
          </p15:clr>
        </p15:guide>
        <p15:guide id="7" pos="2268">
          <p15:clr>
            <a:srgbClr val="0000FF"/>
          </p15:clr>
        </p15:guide>
        <p15:guide id="8" pos="5518">
          <p15:clr>
            <a:srgbClr val="0000FF"/>
          </p15:clr>
        </p15:guide>
        <p15:guide id="9" pos="4966">
          <p15:clr>
            <a:srgbClr val="0000FF"/>
          </p15:clr>
        </p15:guide>
        <p15:guide id="10" pos="4842">
          <p15:clr>
            <a:srgbClr val="0000FF"/>
          </p15:clr>
        </p15:guide>
        <p15:guide id="11" pos="4286">
          <p15:clr>
            <a:srgbClr val="0000FF"/>
          </p15:clr>
        </p15:guide>
        <p15:guide id="12" pos="4173">
          <p15:clr>
            <a:srgbClr val="0000FF"/>
          </p15:clr>
        </p15:guide>
        <p15:guide id="13" pos="3617">
          <p15:clr>
            <a:srgbClr val="0000FF"/>
          </p15:clr>
        </p15:guide>
        <p15:guide id="14" pos="3492">
          <p15:clr>
            <a:srgbClr val="0000FF"/>
          </p15:clr>
        </p15:guide>
        <p15:guide id="15" pos="2940">
          <p15:clr>
            <a:srgbClr val="0000FF"/>
          </p15:clr>
        </p15:guide>
        <p15:guide id="16" pos="2820">
          <p15:clr>
            <a:srgbClr val="0000FF"/>
          </p15:clr>
        </p15:guide>
        <p15:guide id="17" orient="horz" pos="717">
          <p15:clr>
            <a:srgbClr val="FA7B17"/>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048" y="585788"/>
            <a:ext cx="1365889"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39690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a:extLst>
              <a:ext uri="{FF2B5EF4-FFF2-40B4-BE49-F238E27FC236}">
                <a16:creationId xmlns:a16="http://schemas.microsoft.com/office/drawing/2014/main" id="{2D96457C-1416-400D-9400-BB41A4DB324B}"/>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24810922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8642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048" y="585788"/>
            <a:ext cx="1366084"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028684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6714797"/>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1" y="1435498"/>
            <a:ext cx="11018520"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4916468"/>
      </p:ext>
    </p:extLst>
  </p:cSld>
  <p:clrMapOvr>
    <a:masterClrMapping/>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5505"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9679879"/>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47">
          <p15:clr>
            <a:srgbClr val="5ACBF0"/>
          </p15:clr>
        </p15:guide>
        <p15:guide id="3" orient="horz" pos="88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8250"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9975250"/>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51">
          <p15:clr>
            <a:srgbClr val="5ACBF0"/>
          </p15:clr>
        </p15:guide>
        <p15:guide id="3" orient="horz" pos="88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321616"/>
      </p:ext>
    </p:extLst>
  </p:cSld>
  <p:clrMapOvr>
    <a:masterClrMapping/>
  </p:clrMapOvr>
  <p:transition>
    <p:fade/>
  </p:transition>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3755083"/>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8"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74750272"/>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025650"/>
            <a:ext cx="4160897" cy="1107996"/>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8" y="3535542"/>
            <a:ext cx="4161341" cy="307777"/>
          </a:xfrm>
        </p:spPr>
        <p:txBody>
          <a:bodyPr/>
          <a:lstStyle>
            <a:lvl1pPr marL="0" indent="0">
              <a:buNone/>
              <a:defRPr sz="19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8132973"/>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3873" y="2875002"/>
            <a:ext cx="4160897" cy="1107996"/>
          </a:xfrm>
        </p:spPr>
        <p:txBody>
          <a:bodyPr wrap="square" rIns="0" anchor="ctr" anchorCtr="0">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65119734"/>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5922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981637"/>
            <a:ext cx="4159437" cy="861774"/>
          </a:xfrm>
        </p:spPr>
        <p:txBody>
          <a:bodyPr wrap="square" anchor="t">
            <a:spAutoFit/>
          </a:bodyPr>
          <a:lstStyle>
            <a:lvl1pPr>
              <a:lnSpc>
                <a:spcPct val="100000"/>
              </a:lnSpc>
              <a:defRPr sz="2799"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83065426"/>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3" orient="horz" pos="1840">
          <p15:clr>
            <a:srgbClr val="5ACBF0"/>
          </p15:clr>
        </p15:guide>
        <p15:guide id="4" pos="3658">
          <p15:clr>
            <a:srgbClr val="C35EA4"/>
          </p15:clr>
        </p15:guide>
        <p15:guide id="5" pos="2934">
          <p15:clr>
            <a:srgbClr val="5ACBF0"/>
          </p15:clr>
        </p15:guide>
        <p15:guide id="6" pos="3477">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751589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32077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2763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544813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78927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803957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4076366"/>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3761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1247">
          <p15:clr>
            <a:srgbClr val="5ACBF0"/>
          </p15:clr>
        </p15:guide>
        <p15:guide id="3" orient="horz" pos="282">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6642548"/>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7">
          <p15:clr>
            <a:srgbClr val="5ACBF0"/>
          </p15:clr>
        </p15:guide>
        <p15:guide id="3" orient="horz" pos="28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30936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048" y="6161316"/>
            <a:ext cx="4480957"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01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048" y="585788"/>
            <a:ext cx="1365889" cy="292608"/>
          </a:xfrm>
          <a:prstGeom prst="rect">
            <a:avLst/>
          </a:prstGeom>
        </p:spPr>
      </p:pic>
    </p:spTree>
    <p:extLst>
      <p:ext uri="{BB962C8B-B14F-4D97-AF65-F5344CB8AC3E}">
        <p14:creationId xmlns:p14="http://schemas.microsoft.com/office/powerpoint/2010/main" val="15105467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204970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427767632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777225612"/>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Photo layout 1">
    <p:bg>
      <p:bgPr>
        <a:solidFill>
          <a:srgbClr val="1A1B2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chemeClr val="bg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chemeClr val="bg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377560515"/>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4"/>
            <a:ext cx="11339774" cy="1106487"/>
          </a:xfrm>
        </p:spPr>
        <p:txBody>
          <a:bodyPr wrap="square" lIns="0" tIns="0" rIns="0" bIns="0">
            <a:spAutoFit/>
          </a:bodyPr>
          <a:lstStyle>
            <a:lvl1pPr marL="280064" indent="-280064">
              <a:lnSpc>
                <a:spcPct val="100000"/>
              </a:lnSpc>
              <a:spcBef>
                <a:spcPts val="0"/>
              </a:spcBef>
              <a:spcAft>
                <a:spcPts val="1372"/>
              </a:spcAft>
              <a:buFont typeface="Arial" panose="020B0604020202020204" pitchFamily="34" charset="0"/>
              <a:buChar char="•"/>
              <a:defRPr sz="1764" b="0" i="0">
                <a:solidFill>
                  <a:srgbClr val="000000"/>
                </a:solidFill>
                <a:latin typeface="+mj-lt"/>
              </a:defRPr>
            </a:lvl1pPr>
            <a:lvl2pPr marL="504114" indent="-280064">
              <a:lnSpc>
                <a:spcPct val="100000"/>
              </a:lnSpc>
              <a:spcBef>
                <a:spcPts val="0"/>
              </a:spcBef>
              <a:spcAft>
                <a:spcPts val="1372"/>
              </a:spcAft>
              <a:buFont typeface="Arial" panose="020B0604020202020204" pitchFamily="34" charset="0"/>
              <a:buChar char="•"/>
              <a:defRPr sz="1764">
                <a:solidFill>
                  <a:srgbClr val="000000"/>
                </a:solidFill>
              </a:defRPr>
            </a:lvl2pPr>
            <a:lvl3pPr marL="728165" indent="-280064">
              <a:lnSpc>
                <a:spcPct val="100000"/>
              </a:lnSpc>
              <a:spcBef>
                <a:spcPts val="0"/>
              </a:spcBef>
              <a:spcAft>
                <a:spcPts val="1372"/>
              </a:spcAft>
              <a:buFont typeface="Arial" panose="020B0604020202020204" pitchFamily="34" charset="0"/>
              <a:buChar char="•"/>
              <a:defRPr sz="1372">
                <a:solidFill>
                  <a:srgbClr val="000000"/>
                </a:solidFill>
              </a:defRPr>
            </a:lvl3pPr>
            <a:lvl4pPr marL="672153" indent="0">
              <a:spcBef>
                <a:spcPts val="0"/>
              </a:spcBef>
              <a:spcAft>
                <a:spcPts val="1274"/>
              </a:spcAft>
              <a:buNone/>
              <a:defRPr sz="1960"/>
            </a:lvl4pPr>
            <a:lvl5pPr marL="896203"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417982953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122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77231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22629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26482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35319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FC294-8A26-120C-670A-C3BCB5E87ED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FF0C9"/>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2197913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52569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08441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9576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4317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5454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393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94090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359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247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8863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09715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03741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4617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3360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3131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473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2311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761019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9482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54804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43266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4149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8140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A1F847-CE64-A34B-15E6-0B12962D9A5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E5DEF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5966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596319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280CCC-ED0A-7299-2F0C-04B3B632D26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E5DEF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6985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37435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4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4580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23109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329297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61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87222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1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8EA64-43C3-4DB9-8507-DF4214A0EB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49EC3D-D5F7-46EE-850C-953929AE0C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D406D5-7059-42DB-8E23-0D5A55CB11CA}"/>
              </a:ext>
            </a:extLst>
          </p:cNvPr>
          <p:cNvSpPr>
            <a:spLocks noGrp="1"/>
          </p:cNvSpPr>
          <p:nvPr>
            <p:ph type="dt" sz="half" idx="10"/>
          </p:nvPr>
        </p:nvSpPr>
        <p:spPr/>
        <p:txBody>
          <a:bodyPr/>
          <a:lstStyle/>
          <a:p>
            <a:fld id="{9F250514-F4ED-49E7-8B90-87FCC9173865}" type="datetime1">
              <a:rPr lang="en-US" smtClean="0"/>
              <a:t>3/11/2025</a:t>
            </a:fld>
            <a:endParaRPr lang="en-US"/>
          </a:p>
        </p:txBody>
      </p:sp>
      <p:sp>
        <p:nvSpPr>
          <p:cNvPr id="5" name="Footer Placeholder 4">
            <a:extLst>
              <a:ext uri="{FF2B5EF4-FFF2-40B4-BE49-F238E27FC236}">
                <a16:creationId xmlns:a16="http://schemas.microsoft.com/office/drawing/2014/main" id="{7A8CFBBE-860A-42F8-83A5-1F6FAAC521AD}"/>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730BAF70-8C07-4BF7-B1BF-94CFEAF6314D}"/>
              </a:ext>
            </a:extLst>
          </p:cNvPr>
          <p:cNvSpPr>
            <a:spLocks noGrp="1"/>
          </p:cNvSpPr>
          <p:nvPr>
            <p:ph type="sldNum" sz="quarter" idx="12"/>
          </p:nvPr>
        </p:nvSpPr>
        <p:spPr/>
        <p:txBody>
          <a:bodyPr/>
          <a:lstStyle/>
          <a:p>
            <a:fld id="{A2CF6A59-7BF9-48C2-990F-A6FF34EE0FE4}" type="slidenum">
              <a:rPr lang="en-US" smtClean="0"/>
              <a:t>‹#›</a:t>
            </a:fld>
            <a:endParaRPr lang="en-US"/>
          </a:p>
        </p:txBody>
      </p:sp>
    </p:spTree>
    <p:extLst>
      <p:ext uri="{BB962C8B-B14F-4D97-AF65-F5344CB8AC3E}">
        <p14:creationId xmlns:p14="http://schemas.microsoft.com/office/powerpoint/2010/main" val="3446340527"/>
      </p:ext>
    </p:extLst>
  </p:cSld>
  <p:clrMapOvr>
    <a:overrideClrMapping bg1="dk1" tx1="lt1" bg2="dk2" tx2="lt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46790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1"/>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1" y="585789"/>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4"/>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sz="1800"/>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sz="1800"/>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sz="1800"/>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sz="1800"/>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sz="1800"/>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61483086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1"/>
            <a:ext cx="12191998" cy="6857999"/>
          </a:xfrm>
          <a:prstGeom prst="rect">
            <a:avLst/>
          </a:prstGeom>
        </p:spPr>
      </p:pic>
      <p:sp>
        <p:nvSpPr>
          <p:cNvPr id="9" name="Title 1"/>
          <p:cNvSpPr>
            <a:spLocks noGrp="1"/>
          </p:cNvSpPr>
          <p:nvPr>
            <p:ph type="title" hasCustomPrompt="1"/>
          </p:nvPr>
        </p:nvSpPr>
        <p:spPr bwMode="white">
          <a:xfrm>
            <a:off x="584200" y="2918224"/>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1"/>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1" y="585789"/>
            <a:ext cx="1366245" cy="292608"/>
          </a:xfrm>
          <a:prstGeom prst="rect">
            <a:avLst/>
          </a:prstGeom>
        </p:spPr>
      </p:pic>
    </p:spTree>
    <p:extLst>
      <p:ext uri="{BB962C8B-B14F-4D97-AF65-F5344CB8AC3E}">
        <p14:creationId xmlns:p14="http://schemas.microsoft.com/office/powerpoint/2010/main" val="36799583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90592"/>
            <a:ext cx="9144000" cy="543185"/>
          </a:xfrm>
          <a:noFill/>
        </p:spPr>
        <p:txBody>
          <a:bodyPr lIns="0" tIns="0" rIns="0" bIns="0" anchor="b" anchorCtr="0">
            <a:spAutoFit/>
          </a:bodyPr>
          <a:lstStyle>
            <a:lvl1pPr>
              <a:defRPr sz="3529"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1770"/>
          </a:xfrm>
          <a:noFill/>
        </p:spPr>
        <p:txBody>
          <a:bodyPr wrap="square" lIns="0" tIns="0" rIns="0" bIns="0">
            <a:spAutoFit/>
          </a:bodyPr>
          <a:lstStyle>
            <a:lvl1pPr marL="0" indent="0">
              <a:spcBef>
                <a:spcPts val="0"/>
              </a:spcBef>
              <a:buNone/>
              <a:defRPr sz="1961"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9096553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558534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81052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15338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82761"/>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9321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82761"/>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2497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82761"/>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30971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82761"/>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122686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82761"/>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879121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82761"/>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02125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08F612-A69D-6AE9-4646-AB3AF3C2C69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718724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67">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946239"/>
            <a:ext cx="4127692" cy="965521"/>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8736679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116576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158679"/>
            <a:ext cx="4158362" cy="9655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178238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944653"/>
            <a:ext cx="4159950" cy="9655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0791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820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048340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436646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6399957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339158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71747"/>
            <a:ext cx="11018520" cy="4827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942773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901906"/>
            <a:ext cx="11018520" cy="4827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108636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4827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6392709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827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34068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827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1"/>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2543874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902192"/>
            <a:ext cx="11018520" cy="4827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9"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955991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939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902191"/>
            <a:ext cx="11018520" cy="4827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1"/>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776233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902192"/>
            <a:ext cx="11018520" cy="4827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1"/>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3" y="4799409"/>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7"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79289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902192"/>
            <a:ext cx="11018520" cy="4827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1"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5"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19651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05366"/>
            <a:ext cx="11018520" cy="4827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4"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4"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61763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99410"/>
            <a:ext cx="11018520" cy="4827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1"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1"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55025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99410"/>
            <a:ext cx="11018520" cy="4827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32278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48276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901"/>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134787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86033"/>
            <a:ext cx="3182027" cy="4827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636100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86" indent="0">
              <a:buNone/>
              <a:tabLst>
                <a:tab pos="344422" algn="l"/>
              </a:tabLst>
              <a:defRPr sz="2400">
                <a:solidFill>
                  <a:schemeClr val="tx1"/>
                </a:solidFill>
                <a:latin typeface="Consolas" panose="020B0609020204030204" pitchFamily="49" charset="0"/>
                <a:cs typeface="Consolas" panose="020B0609020204030204" pitchFamily="49" charset="0"/>
              </a:defRPr>
            </a:lvl2pPr>
            <a:lvl3pPr marL="584495" indent="0">
              <a:buNone/>
              <a:tabLst>
                <a:tab pos="569803" algn="l"/>
              </a:tabLst>
              <a:defRPr sz="2400">
                <a:solidFill>
                  <a:schemeClr val="tx1"/>
                </a:solidFill>
                <a:latin typeface="Consolas" panose="020B0609020204030204" pitchFamily="49" charset="0"/>
                <a:cs typeface="Consolas" panose="020B0609020204030204" pitchFamily="49" charset="0"/>
              </a:defRPr>
            </a:lvl3pPr>
            <a:lvl4pPr marL="814407" indent="0">
              <a:buNone/>
              <a:tabLst>
                <a:tab pos="799946" algn="l"/>
              </a:tabLst>
              <a:defRPr sz="2400">
                <a:solidFill>
                  <a:schemeClr val="tx1"/>
                </a:solidFill>
                <a:latin typeface="Consolas" panose="020B0609020204030204" pitchFamily="49" charset="0"/>
                <a:cs typeface="Consolas" panose="020B0609020204030204" pitchFamily="49" charset="0"/>
              </a:defRPr>
            </a:lvl4pPr>
            <a:lvl5pPr marL="1050795" indent="0">
              <a:buNone/>
              <a:tabLst>
                <a:tab pos="1028502"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080760781"/>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87" indent="0">
              <a:buNone/>
              <a:defRPr sz="240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645528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902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87" indent="0">
              <a:buNone/>
              <a:defRPr sz="240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Tree>
    <p:extLst>
      <p:ext uri="{BB962C8B-B14F-4D97-AF65-F5344CB8AC3E}">
        <p14:creationId xmlns:p14="http://schemas.microsoft.com/office/powerpoint/2010/main" val="32348864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4"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1"/>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466262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1"/>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Tree>
    <p:extLst>
      <p:ext uri="{BB962C8B-B14F-4D97-AF65-F5344CB8AC3E}">
        <p14:creationId xmlns:p14="http://schemas.microsoft.com/office/powerpoint/2010/main" val="1296239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4"/>
            <a:ext cx="9144000" cy="553998"/>
          </a:xfrm>
          <a:noFill/>
        </p:spPr>
        <p:txBody>
          <a:bodyPr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05458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4"/>
            <a:ext cx="9144000" cy="553998"/>
          </a:xfrm>
          <a:noFill/>
        </p:spPr>
        <p:txBody>
          <a:bodyPr lIns="0" tIns="0" rIns="0" bIns="0" anchor="b" anchorCtr="0">
            <a:spAutoFit/>
          </a:bodyPr>
          <a:lstStyle>
            <a:lvl1pPr algn="l" defTabSz="932563" rtl="0" eaLnBrk="1" latinLnBrk="0" hangingPunct="1">
              <a:lnSpc>
                <a:spcPct val="90000"/>
              </a:lnSpc>
              <a:spcBef>
                <a:spcPct val="0"/>
              </a:spcBef>
              <a:buNone/>
              <a:defRPr lang="en-US" sz="3921"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1770"/>
          </a:xfrm>
          <a:noFill/>
        </p:spPr>
        <p:txBody>
          <a:bodyPr lIns="0" tIns="0" rIns="0" bIns="0">
            <a:spAutoFit/>
          </a:bodyPr>
          <a:lstStyle>
            <a:lvl1pPr marL="0" indent="0">
              <a:spcBef>
                <a:spcPts val="0"/>
              </a:spcBef>
              <a:spcAft>
                <a:spcPts val="588"/>
              </a:spcAft>
              <a:buFont typeface="Arial" panose="020B0604020202020204" pitchFamily="34" charset="0"/>
              <a:buNone/>
              <a:defRPr sz="1961"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389977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8"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38812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563" rtl="0" eaLnBrk="1" latinLnBrk="0" hangingPunct="1">
              <a:lnSpc>
                <a:spcPct val="90000"/>
              </a:lnSpc>
              <a:spcBef>
                <a:spcPct val="0"/>
              </a:spcBef>
              <a:buNone/>
              <a:defRPr lang="en-US" sz="3921"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752231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63012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63463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970218074"/>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52.xml"/><Relationship Id="rId4" Type="http://schemas.openxmlformats.org/officeDocument/2006/relationships/image" Target="../media/image2.svg"/></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78.xml"/><Relationship Id="rId21" Type="http://schemas.openxmlformats.org/officeDocument/2006/relationships/slideLayout" Target="../slideLayouts/slideLayout73.xml"/><Relationship Id="rId34" Type="http://schemas.openxmlformats.org/officeDocument/2006/relationships/slideLayout" Target="../slideLayouts/slideLayout86.xml"/><Relationship Id="rId42" Type="http://schemas.openxmlformats.org/officeDocument/2006/relationships/slideLayout" Target="../slideLayouts/slideLayout94.xml"/><Relationship Id="rId47" Type="http://schemas.openxmlformats.org/officeDocument/2006/relationships/slideLayout" Target="../slideLayouts/slideLayout99.xml"/><Relationship Id="rId50" Type="http://schemas.openxmlformats.org/officeDocument/2006/relationships/slideLayout" Target="../slideLayouts/slideLayout102.xml"/><Relationship Id="rId55" Type="http://schemas.openxmlformats.org/officeDocument/2006/relationships/slideLayout" Target="../slideLayouts/slideLayout107.xml"/><Relationship Id="rId63" Type="http://schemas.openxmlformats.org/officeDocument/2006/relationships/slideLayout" Target="../slideLayouts/slideLayout115.xml"/><Relationship Id="rId68" Type="http://schemas.openxmlformats.org/officeDocument/2006/relationships/image" Target="../media/image2.svg"/><Relationship Id="rId7" Type="http://schemas.openxmlformats.org/officeDocument/2006/relationships/slideLayout" Target="../slideLayouts/slideLayout5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9" Type="http://schemas.openxmlformats.org/officeDocument/2006/relationships/slideLayout" Target="../slideLayouts/slideLayout81.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slideLayout" Target="../slideLayouts/slideLayout84.xml"/><Relationship Id="rId37" Type="http://schemas.openxmlformats.org/officeDocument/2006/relationships/slideLayout" Target="../slideLayouts/slideLayout89.xml"/><Relationship Id="rId40" Type="http://schemas.openxmlformats.org/officeDocument/2006/relationships/slideLayout" Target="../slideLayouts/slideLayout92.xml"/><Relationship Id="rId45" Type="http://schemas.openxmlformats.org/officeDocument/2006/relationships/slideLayout" Target="../slideLayouts/slideLayout97.xml"/><Relationship Id="rId53" Type="http://schemas.openxmlformats.org/officeDocument/2006/relationships/slideLayout" Target="../slideLayouts/slideLayout105.xml"/><Relationship Id="rId58" Type="http://schemas.openxmlformats.org/officeDocument/2006/relationships/slideLayout" Target="../slideLayouts/slideLayout110.xml"/><Relationship Id="rId66" Type="http://schemas.openxmlformats.org/officeDocument/2006/relationships/theme" Target="../theme/theme3.xml"/><Relationship Id="rId5" Type="http://schemas.openxmlformats.org/officeDocument/2006/relationships/slideLayout" Target="../slideLayouts/slideLayout57.xml"/><Relationship Id="rId61" Type="http://schemas.openxmlformats.org/officeDocument/2006/relationships/slideLayout" Target="../slideLayouts/slideLayout113.xml"/><Relationship Id="rId19" Type="http://schemas.openxmlformats.org/officeDocument/2006/relationships/slideLayout" Target="../slideLayouts/slideLayout7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 Id="rId35" Type="http://schemas.openxmlformats.org/officeDocument/2006/relationships/slideLayout" Target="../slideLayouts/slideLayout87.xml"/><Relationship Id="rId43" Type="http://schemas.openxmlformats.org/officeDocument/2006/relationships/slideLayout" Target="../slideLayouts/slideLayout95.xml"/><Relationship Id="rId48" Type="http://schemas.openxmlformats.org/officeDocument/2006/relationships/slideLayout" Target="../slideLayouts/slideLayout100.xml"/><Relationship Id="rId56" Type="http://schemas.openxmlformats.org/officeDocument/2006/relationships/slideLayout" Target="../slideLayouts/slideLayout108.xml"/><Relationship Id="rId64" Type="http://schemas.openxmlformats.org/officeDocument/2006/relationships/slideLayout" Target="../slideLayouts/slideLayout116.xml"/><Relationship Id="rId8" Type="http://schemas.openxmlformats.org/officeDocument/2006/relationships/slideLayout" Target="../slideLayouts/slideLayout60.xml"/><Relationship Id="rId51" Type="http://schemas.openxmlformats.org/officeDocument/2006/relationships/slideLayout" Target="../slideLayouts/slideLayout103.xml"/><Relationship Id="rId3" Type="http://schemas.openxmlformats.org/officeDocument/2006/relationships/slideLayout" Target="../slideLayouts/slideLayout55.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slideLayout" Target="../slideLayouts/slideLayout85.xml"/><Relationship Id="rId38" Type="http://schemas.openxmlformats.org/officeDocument/2006/relationships/slideLayout" Target="../slideLayouts/slideLayout90.xml"/><Relationship Id="rId46" Type="http://schemas.openxmlformats.org/officeDocument/2006/relationships/slideLayout" Target="../slideLayouts/slideLayout98.xml"/><Relationship Id="rId59" Type="http://schemas.openxmlformats.org/officeDocument/2006/relationships/slideLayout" Target="../slideLayouts/slideLayout111.xml"/><Relationship Id="rId67" Type="http://schemas.openxmlformats.org/officeDocument/2006/relationships/image" Target="../media/image1.png"/><Relationship Id="rId20" Type="http://schemas.openxmlformats.org/officeDocument/2006/relationships/slideLayout" Target="../slideLayouts/slideLayout72.xml"/><Relationship Id="rId41" Type="http://schemas.openxmlformats.org/officeDocument/2006/relationships/slideLayout" Target="../slideLayouts/slideLayout93.xml"/><Relationship Id="rId54" Type="http://schemas.openxmlformats.org/officeDocument/2006/relationships/slideLayout" Target="../slideLayouts/slideLayout106.xml"/><Relationship Id="rId62" Type="http://schemas.openxmlformats.org/officeDocument/2006/relationships/slideLayout" Target="../slideLayouts/slideLayout11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36" Type="http://schemas.openxmlformats.org/officeDocument/2006/relationships/slideLayout" Target="../slideLayouts/slideLayout88.xml"/><Relationship Id="rId49" Type="http://schemas.openxmlformats.org/officeDocument/2006/relationships/slideLayout" Target="../slideLayouts/slideLayout101.xml"/><Relationship Id="rId57" Type="http://schemas.openxmlformats.org/officeDocument/2006/relationships/slideLayout" Target="../slideLayouts/slideLayout109.xml"/><Relationship Id="rId10" Type="http://schemas.openxmlformats.org/officeDocument/2006/relationships/slideLayout" Target="../slideLayouts/slideLayout62.xml"/><Relationship Id="rId31" Type="http://schemas.openxmlformats.org/officeDocument/2006/relationships/slideLayout" Target="../slideLayouts/slideLayout83.xml"/><Relationship Id="rId44" Type="http://schemas.openxmlformats.org/officeDocument/2006/relationships/slideLayout" Target="../slideLayouts/slideLayout96.xml"/><Relationship Id="rId52" Type="http://schemas.openxmlformats.org/officeDocument/2006/relationships/slideLayout" Target="../slideLayouts/slideLayout104.xml"/><Relationship Id="rId60" Type="http://schemas.openxmlformats.org/officeDocument/2006/relationships/slideLayout" Target="../slideLayouts/slideLayout112.xml"/><Relationship Id="rId65" Type="http://schemas.openxmlformats.org/officeDocument/2006/relationships/slideLayout" Target="../slideLayouts/slideLayout117.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39" Type="http://schemas.openxmlformats.org/officeDocument/2006/relationships/slideLayout" Target="../slideLayouts/slideLayout9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 Type="http://schemas.openxmlformats.org/officeDocument/2006/relationships/slideLayout" Target="../slideLayouts/slideLayout120.xml"/><Relationship Id="rId21" Type="http://schemas.openxmlformats.org/officeDocument/2006/relationships/slideLayout" Target="../slideLayouts/slideLayout138.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29" Type="http://schemas.openxmlformats.org/officeDocument/2006/relationships/theme" Target="../theme/theme4.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3">
            <a:extLst>
              <a:ext uri="{96DAC541-7B7A-43D3-8B79-37D633B846F1}">
                <asvg:svgBlip xmlns:asvg="http://schemas.microsoft.com/office/drawing/2016/SVG/main" r:embed="rId5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601" r:id="rId1"/>
    <p:sldLayoutId id="2147485554" r:id="rId2"/>
    <p:sldLayoutId id="2147485555" r:id="rId3"/>
    <p:sldLayoutId id="2147485556" r:id="rId4"/>
    <p:sldLayoutId id="2147485557" r:id="rId5"/>
    <p:sldLayoutId id="2147485558" r:id="rId6"/>
    <p:sldLayoutId id="2147485559" r:id="rId7"/>
    <p:sldLayoutId id="2147485560" r:id="rId8"/>
    <p:sldLayoutId id="2147485561" r:id="rId9"/>
    <p:sldLayoutId id="2147485562" r:id="rId10"/>
    <p:sldLayoutId id="2147485563" r:id="rId11"/>
    <p:sldLayoutId id="2147485564" r:id="rId12"/>
    <p:sldLayoutId id="2147485565" r:id="rId13"/>
    <p:sldLayoutId id="2147485566" r:id="rId14"/>
    <p:sldLayoutId id="2147485567" r:id="rId15"/>
    <p:sldLayoutId id="2147485568" r:id="rId16"/>
    <p:sldLayoutId id="2147485569" r:id="rId17"/>
    <p:sldLayoutId id="2147485570" r:id="rId18"/>
    <p:sldLayoutId id="2147485571" r:id="rId19"/>
    <p:sldLayoutId id="2147485572" r:id="rId20"/>
    <p:sldLayoutId id="2147485573" r:id="rId21"/>
    <p:sldLayoutId id="2147485574" r:id="rId22"/>
    <p:sldLayoutId id="2147485575" r:id="rId23"/>
    <p:sldLayoutId id="2147485576" r:id="rId24"/>
    <p:sldLayoutId id="2147485577" r:id="rId25"/>
    <p:sldLayoutId id="2147485578" r:id="rId26"/>
    <p:sldLayoutId id="2147485579" r:id="rId27"/>
    <p:sldLayoutId id="2147485580" r:id="rId28"/>
    <p:sldLayoutId id="2147485581" r:id="rId29"/>
    <p:sldLayoutId id="2147485582" r:id="rId30"/>
    <p:sldLayoutId id="2147485583" r:id="rId31"/>
    <p:sldLayoutId id="2147485584" r:id="rId32"/>
    <p:sldLayoutId id="2147485585" r:id="rId33"/>
    <p:sldLayoutId id="2147485586" r:id="rId34"/>
    <p:sldLayoutId id="2147485587" r:id="rId35"/>
    <p:sldLayoutId id="2147485588" r:id="rId36"/>
    <p:sldLayoutId id="2147485589" r:id="rId37"/>
    <p:sldLayoutId id="2147485590" r:id="rId38"/>
    <p:sldLayoutId id="2147485591" r:id="rId39"/>
    <p:sldLayoutId id="2147485592" r:id="rId40"/>
    <p:sldLayoutId id="2147485593" r:id="rId41"/>
    <p:sldLayoutId id="2147485594" r:id="rId42"/>
    <p:sldLayoutId id="2147485595" r:id="rId43"/>
    <p:sldLayoutId id="2147485596" r:id="rId44"/>
    <p:sldLayoutId id="2147485597" r:id="rId45"/>
    <p:sldLayoutId id="2147485598" r:id="rId46"/>
    <p:sldLayoutId id="2147485599" r:id="rId47"/>
    <p:sldLayoutId id="2147485600" r:id="rId48"/>
    <p:sldLayoutId id="2147485602" r:id="rId49"/>
    <p:sldLayoutId id="2147485678" r:id="rId50"/>
    <p:sldLayoutId id="2147485679"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4120285344"/>
      </p:ext>
    </p:extLst>
  </p:cSld>
  <p:clrMap bg1="dk1" tx1="lt1" bg2="dk2" tx2="lt2" accent1="accent1" accent2="accent2" accent3="accent3" accent4="accent4" accent5="accent5" accent6="accent6" hlink="hlink" folHlink="folHlink"/>
  <p:sldLayoutIdLst>
    <p:sldLayoutId id="2147485676"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82831"/>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7">
            <a:extLst>
              <a:ext uri="{96DAC541-7B7A-43D3-8B79-37D633B846F1}">
                <asvg:svgBlip xmlns:asvg="http://schemas.microsoft.com/office/drawing/2016/SVG/main" r:embed="rId68"/>
              </a:ext>
            </a:extLst>
          </a:blip>
          <a:srcRect/>
          <a:stretch/>
        </p:blipFill>
        <p:spPr>
          <a:xfrm rot="5400000">
            <a:off x="9509920" y="2743200"/>
            <a:ext cx="6858000" cy="1371600"/>
          </a:xfrm>
          <a:prstGeom prst="rect">
            <a:avLst/>
          </a:prstGeom>
        </p:spPr>
      </p:pic>
      <p:sp>
        <p:nvSpPr>
          <p:cNvPr id="5" name="Microsoft Confidential">
            <a:extLst>
              <a:ext uri="{FF2B5EF4-FFF2-40B4-BE49-F238E27FC236}">
                <a16:creationId xmlns:a16="http://schemas.microsoft.com/office/drawing/2014/main" id="{49FE572C-03BF-C7EC-BB77-AEF1DFEA387C}"/>
              </a:ext>
              <a:ext uri="{C183D7F6-B498-43B3-948B-1728B52AA6E4}">
                <adec:decorative xmlns:adec="http://schemas.microsoft.com/office/drawing/2017/decorative" val="1"/>
              </a:ext>
            </a:extLst>
          </p:cNvPr>
          <p:cNvSpPr txBox="1"/>
          <p:nvPr userDrawn="1"/>
        </p:nvSpPr>
        <p:spPr>
          <a:xfrm>
            <a:off x="4084320" y="6517900"/>
            <a:ext cx="4023360" cy="21787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1" tIns="45711" rIns="45711" bIns="45711" anchor="ctr">
            <a:spAutoFit/>
          </a:bodyPr>
          <a:lstStyle>
            <a:lvl1pPr algn="ctr">
              <a:defRPr sz="1000">
                <a:solidFill>
                  <a:srgbClr val="FFFFFF"/>
                </a:solidFill>
              </a:defRPr>
            </a:lvl1pPr>
          </a:lstStyle>
          <a:p>
            <a:pPr marL="0" marR="0" lvl="0" indent="0" algn="ctr" defTabSz="914225" rtl="0" eaLnBrk="1" fontAlgn="auto" latinLnBrk="0" hangingPunct="0">
              <a:lnSpc>
                <a:spcPct val="100000"/>
              </a:lnSpc>
              <a:spcBef>
                <a:spcPts val="0"/>
              </a:spcBef>
              <a:spcAft>
                <a:spcPts val="0"/>
              </a:spcAft>
              <a:buClrTx/>
              <a:buSzTx/>
              <a:buFontTx/>
              <a:buNone/>
              <a:tabLst/>
              <a:defRPr/>
            </a:pPr>
            <a:r>
              <a:rPr kumimoji="0" sz="800" b="0" i="0" u="none" strike="noStrike" kern="0" cap="none" spc="0" normalizeH="0" baseline="0" noProof="0">
                <a:ln>
                  <a:noFill/>
                </a:ln>
                <a:solidFill>
                  <a:srgbClr val="B1B3B3"/>
                </a:solidFill>
                <a:effectLst/>
                <a:uLnTx/>
                <a:uFillTx/>
                <a:latin typeface="+mn-lt"/>
                <a:ea typeface="Calibri"/>
                <a:cs typeface="Calibri"/>
                <a:sym typeface="Calibri"/>
              </a:rPr>
              <a:t>MICROSOFT CONFIDENTIAL</a:t>
            </a:r>
          </a:p>
        </p:txBody>
      </p:sp>
    </p:spTree>
    <p:extLst>
      <p:ext uri="{BB962C8B-B14F-4D97-AF65-F5344CB8AC3E}">
        <p14:creationId xmlns:p14="http://schemas.microsoft.com/office/powerpoint/2010/main" val="247495653"/>
      </p:ext>
    </p:extLst>
  </p:cSld>
  <p:clrMap bg1="dk1" tx1="lt1" bg2="dk2" tx2="lt2" accent1="accent1" accent2="accent2" accent3="accent3" accent4="accent4" accent5="accent5" accent6="accent6" hlink="hlink" folHlink="folHlink"/>
  <p:sldLayoutIdLst>
    <p:sldLayoutId id="2147485604" r:id="rId1"/>
    <p:sldLayoutId id="2147485605" r:id="rId2"/>
    <p:sldLayoutId id="2147485606" r:id="rId3"/>
    <p:sldLayoutId id="2147485607" r:id="rId4"/>
    <p:sldLayoutId id="2147485608" r:id="rId5"/>
    <p:sldLayoutId id="2147485609" r:id="rId6"/>
    <p:sldLayoutId id="2147485610" r:id="rId7"/>
    <p:sldLayoutId id="2147485611" r:id="rId8"/>
    <p:sldLayoutId id="2147485612" r:id="rId9"/>
    <p:sldLayoutId id="2147485613" r:id="rId10"/>
    <p:sldLayoutId id="2147485614" r:id="rId11"/>
    <p:sldLayoutId id="2147485615" r:id="rId12"/>
    <p:sldLayoutId id="2147485616" r:id="rId13"/>
    <p:sldLayoutId id="2147485617" r:id="rId14"/>
    <p:sldLayoutId id="2147485618" r:id="rId15"/>
    <p:sldLayoutId id="2147485619" r:id="rId16"/>
    <p:sldLayoutId id="2147485620" r:id="rId17"/>
    <p:sldLayoutId id="2147485621" r:id="rId18"/>
    <p:sldLayoutId id="2147485622" r:id="rId19"/>
    <p:sldLayoutId id="2147485623" r:id="rId20"/>
    <p:sldLayoutId id="2147485624" r:id="rId21"/>
    <p:sldLayoutId id="2147485625" r:id="rId22"/>
    <p:sldLayoutId id="2147485626" r:id="rId23"/>
    <p:sldLayoutId id="2147485627" r:id="rId24"/>
    <p:sldLayoutId id="2147485628" r:id="rId25"/>
    <p:sldLayoutId id="2147485629" r:id="rId26"/>
    <p:sldLayoutId id="2147485630" r:id="rId27"/>
    <p:sldLayoutId id="2147485631" r:id="rId28"/>
    <p:sldLayoutId id="2147485632" r:id="rId29"/>
    <p:sldLayoutId id="2147485633" r:id="rId30"/>
    <p:sldLayoutId id="2147485634" r:id="rId31"/>
    <p:sldLayoutId id="2147485635" r:id="rId32"/>
    <p:sldLayoutId id="2147485636" r:id="rId33"/>
    <p:sldLayoutId id="2147485637" r:id="rId34"/>
    <p:sldLayoutId id="2147485638" r:id="rId35"/>
    <p:sldLayoutId id="2147485639" r:id="rId36"/>
    <p:sldLayoutId id="2147485640" r:id="rId37"/>
    <p:sldLayoutId id="2147485641" r:id="rId38"/>
    <p:sldLayoutId id="2147485642" r:id="rId39"/>
    <p:sldLayoutId id="2147485643" r:id="rId40"/>
    <p:sldLayoutId id="2147485644" r:id="rId41"/>
    <p:sldLayoutId id="2147485645" r:id="rId42"/>
    <p:sldLayoutId id="2147485646" r:id="rId43"/>
    <p:sldLayoutId id="2147485647" r:id="rId44"/>
    <p:sldLayoutId id="2147485648" r:id="rId45"/>
    <p:sldLayoutId id="2147485649" r:id="rId46"/>
    <p:sldLayoutId id="2147485650" r:id="rId47"/>
    <p:sldLayoutId id="2147485651" r:id="rId48"/>
    <p:sldLayoutId id="2147485652" r:id="rId49"/>
    <p:sldLayoutId id="2147485653" r:id="rId50"/>
    <p:sldLayoutId id="2147485654" r:id="rId51"/>
    <p:sldLayoutId id="2147485655" r:id="rId52"/>
    <p:sldLayoutId id="2147485656" r:id="rId53"/>
    <p:sldLayoutId id="2147485657" r:id="rId54"/>
    <p:sldLayoutId id="2147485658" r:id="rId55"/>
    <p:sldLayoutId id="2147485659" r:id="rId56"/>
    <p:sldLayoutId id="2147485660" r:id="rId57"/>
    <p:sldLayoutId id="2147485661" r:id="rId58"/>
    <p:sldLayoutId id="2147485662" r:id="rId59"/>
    <p:sldLayoutId id="2147485663" r:id="rId60"/>
    <p:sldLayoutId id="2147485664" r:id="rId61"/>
    <p:sldLayoutId id="2147485665" r:id="rId62"/>
    <p:sldLayoutId id="2147485666" r:id="rId63"/>
    <p:sldLayoutId id="2147485670" r:id="rId64"/>
    <p:sldLayoutId id="2147485673" r:id="rId65"/>
  </p:sldLayoutIdLst>
  <p:transition>
    <p:fade/>
  </p:transition>
  <p:hf sldNum="0" hdr="0" ftr="0" dt="0"/>
  <p:txStyles>
    <p:titleStyle>
      <a:lvl1pPr algn="l" defTabSz="932563" rtl="0" eaLnBrk="1" latinLnBrk="0" hangingPunct="1">
        <a:lnSpc>
          <a:spcPct val="100000"/>
        </a:lnSpc>
        <a:spcBef>
          <a:spcPct val="0"/>
        </a:spcBef>
        <a:buNone/>
        <a:defRPr lang="en-US" sz="3137"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1" orient="horz" pos="4008">
          <p15:clr>
            <a:srgbClr val="F26B43"/>
          </p15:clr>
        </p15:guide>
        <p15:guide id="32" pos="7469">
          <p15:clr>
            <a:srgbClr val="C35EA4"/>
          </p15:clr>
        </p15:guide>
        <p15:guide id="33" pos="7648">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4179179"/>
      </p:ext>
    </p:extLst>
  </p:cSld>
  <p:clrMap bg1="lt1" tx1="dk1" bg2="lt2" tx2="dk2" accent1="accent1" accent2="accent2" accent3="accent3" accent4="accent4" accent5="accent5" accent6="accent6" hlink="hlink" folHlink="folHlink"/>
  <p:sldLayoutIdLst>
    <p:sldLayoutId id="2147485681" r:id="rId1"/>
    <p:sldLayoutId id="2147485682" r:id="rId2"/>
    <p:sldLayoutId id="2147485683" r:id="rId3"/>
    <p:sldLayoutId id="2147485684" r:id="rId4"/>
    <p:sldLayoutId id="2147485685" r:id="rId5"/>
    <p:sldLayoutId id="2147485686" r:id="rId6"/>
    <p:sldLayoutId id="2147485687" r:id="rId7"/>
    <p:sldLayoutId id="2147485688" r:id="rId8"/>
    <p:sldLayoutId id="2147485689" r:id="rId9"/>
    <p:sldLayoutId id="2147485690" r:id="rId10"/>
    <p:sldLayoutId id="2147485691" r:id="rId11"/>
    <p:sldLayoutId id="2147485692" r:id="rId12"/>
    <p:sldLayoutId id="2147485693" r:id="rId13"/>
    <p:sldLayoutId id="2147485694" r:id="rId14"/>
    <p:sldLayoutId id="2147485695" r:id="rId15"/>
    <p:sldLayoutId id="2147485696" r:id="rId16"/>
    <p:sldLayoutId id="2147485697" r:id="rId17"/>
    <p:sldLayoutId id="2147485698" r:id="rId18"/>
    <p:sldLayoutId id="2147485699" r:id="rId19"/>
    <p:sldLayoutId id="2147485700" r:id="rId20"/>
    <p:sldLayoutId id="2147485701" r:id="rId21"/>
    <p:sldLayoutId id="2147485702" r:id="rId22"/>
    <p:sldLayoutId id="2147485703" r:id="rId23"/>
    <p:sldLayoutId id="2147485704" r:id="rId24"/>
    <p:sldLayoutId id="2147485705" r:id="rId25"/>
    <p:sldLayoutId id="2147485706" r:id="rId26"/>
    <p:sldLayoutId id="2147485707" r:id="rId27"/>
    <p:sldLayoutId id="2147485708" r:id="rId28"/>
  </p:sldLayoutIdLst>
  <p:transition>
    <p:fade/>
  </p:transition>
  <p:hf sldNum="0" hdr="0" ftr="0" dt="0"/>
  <p:txStyles>
    <p:titleStyle>
      <a:lvl1pPr algn="l" defTabSz="932462" rtl="0" eaLnBrk="1" latinLnBrk="0" hangingPunct="1">
        <a:lnSpc>
          <a:spcPct val="100000"/>
        </a:lnSpc>
        <a:spcBef>
          <a:spcPct val="0"/>
        </a:spcBef>
        <a:buNone/>
        <a:defRPr lang="en-US" sz="3599"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0">
          <p15:clr>
            <a:srgbClr val="C35EA4"/>
          </p15:clr>
        </p15:guide>
        <p15:guide id="26" orient="horz" pos="3964">
          <p15:clr>
            <a:srgbClr val="C35EA4"/>
          </p15:clr>
        </p15:guide>
        <p15:guide id="27" orient="horz" pos="168">
          <p15:clr>
            <a:srgbClr val="A4A3A4"/>
          </p15:clr>
        </p15:guide>
        <p15:guide id="28" pos="168">
          <p15:clr>
            <a:srgbClr val="A4A3A4"/>
          </p15:clr>
        </p15:guide>
        <p15:guide id="29" orient="horz" pos="4152">
          <p15:clr>
            <a:srgbClr val="A4A3A4"/>
          </p15:clr>
        </p15:guide>
        <p15:guide id="30" pos="7512">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xml"/><Relationship Id="rId1" Type="http://schemas.openxmlformats.org/officeDocument/2006/relationships/slideLayout" Target="../slideLayouts/slideLayout138.xml"/><Relationship Id="rId6" Type="http://schemas.openxmlformats.org/officeDocument/2006/relationships/image" Target="../media/image55.jpeg"/><Relationship Id="rId5" Type="http://schemas.openxmlformats.org/officeDocument/2006/relationships/hyperlink" Target="https://www.linkedin.com/in/jason-cook-4486b61/" TargetMode="External"/><Relationship Id="rId4" Type="http://schemas.openxmlformats.org/officeDocument/2006/relationships/image" Target="../media/image4.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78.emf"/><Relationship Id="rId3" Type="http://schemas.openxmlformats.org/officeDocument/2006/relationships/image" Target="../media/image73.emf"/><Relationship Id="rId7" Type="http://schemas.openxmlformats.org/officeDocument/2006/relationships/image" Target="../media/image77.emf"/><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76.emf"/><Relationship Id="rId5" Type="http://schemas.openxmlformats.org/officeDocument/2006/relationships/image" Target="../media/image75.emf"/><Relationship Id="rId10" Type="http://schemas.openxmlformats.org/officeDocument/2006/relationships/image" Target="../media/image80.emf"/><Relationship Id="rId4" Type="http://schemas.openxmlformats.org/officeDocument/2006/relationships/image" Target="../media/image74.emf"/><Relationship Id="rId9" Type="http://schemas.openxmlformats.org/officeDocument/2006/relationships/image" Target="../media/image79.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1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3" Type="http://schemas.openxmlformats.org/officeDocument/2006/relationships/hyperlink" Target="https://aka.ms/PECapabilitySurvey" TargetMode="External"/><Relationship Id="rId2" Type="http://schemas.openxmlformats.org/officeDocument/2006/relationships/notesSlide" Target="../notesSlides/notesSlide14.xml"/><Relationship Id="rId1" Type="http://schemas.openxmlformats.org/officeDocument/2006/relationships/slideLayout" Target="../slideLayouts/slideLayout45.xml"/></Relationships>
</file>

<file path=ppt/slides/_rels/slide16.xml.rels><?xml version="1.0" encoding="UTF-8" standalone="yes"?>
<Relationships xmlns="http://schemas.openxmlformats.org/package/2006/relationships"><Relationship Id="rId3" Type="http://schemas.openxmlformats.org/officeDocument/2006/relationships/image" Target="../media/image93.emf"/><Relationship Id="rId7" Type="http://schemas.openxmlformats.org/officeDocument/2006/relationships/hyperlink" Target="https://aka.ms/PECapabilitySurvey"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96.emf"/><Relationship Id="rId5" Type="http://schemas.openxmlformats.org/officeDocument/2006/relationships/image" Target="../media/image95.emf"/><Relationship Id="rId4" Type="http://schemas.openxmlformats.org/officeDocument/2006/relationships/image" Target="../media/image94.emf"/></Relationships>
</file>

<file path=ppt/slides/_rels/slide17.xml.rels><?xml version="1.0" encoding="UTF-8" standalone="yes"?>
<Relationships xmlns="http://schemas.openxmlformats.org/package/2006/relationships"><Relationship Id="rId3" Type="http://schemas.openxmlformats.org/officeDocument/2006/relationships/hyperlink" Target="https://aka.ms/plat-eng-learn/capability-model" TargetMode="External"/><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9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0.xml"/></Relationships>
</file>

<file path=ppt/slides/_rels/slide20.xml.rels><?xml version="1.0" encoding="UTF-8" standalone="yes"?>
<Relationships xmlns="http://schemas.openxmlformats.org/package/2006/relationships"><Relationship Id="rId3" Type="http://schemas.microsoft.com/office/2018/10/relationships/comments" Target="../comments/modernComment_100_B3D11B68.xml"/><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microsoft.com/office/2018/10/relationships/comments" Target="../comments/modernComment_7FFFFA78_5CF08BA1.xml"/><Relationship Id="rId2" Type="http://schemas.openxmlformats.org/officeDocument/2006/relationships/notesSlide" Target="../notesSlides/notesSlide21.xml"/><Relationship Id="rId1" Type="http://schemas.openxmlformats.org/officeDocument/2006/relationships/slideLayout" Target="../slideLayouts/slideLayout45.xml"/><Relationship Id="rId5" Type="http://schemas.openxmlformats.org/officeDocument/2006/relationships/image" Target="../media/image99.png"/><Relationship Id="rId4" Type="http://schemas.openxmlformats.org/officeDocument/2006/relationships/image" Target="../media/image9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24.xml"/><Relationship Id="rId1" Type="http://schemas.openxmlformats.org/officeDocument/2006/relationships/slideLayout" Target="../slideLayouts/slideLayout45.xml"/><Relationship Id="rId4" Type="http://schemas.openxmlformats.org/officeDocument/2006/relationships/image" Target="../media/image101.jpeg"/></Relationships>
</file>

<file path=ppt/slides/_rels/slide27.xml.rels><?xml version="1.0" encoding="UTF-8" standalone="yes"?>
<Relationships xmlns="http://schemas.openxmlformats.org/package/2006/relationships"><Relationship Id="rId3" Type="http://schemas.microsoft.com/office/2018/10/relationships/comments" Target="../comments/modernComment_7FFFFF96_371C13DC.xml"/><Relationship Id="rId2" Type="http://schemas.openxmlformats.org/officeDocument/2006/relationships/notesSlide" Target="../notesSlides/notesSlide25.xml"/><Relationship Id="rId1" Type="http://schemas.openxmlformats.org/officeDocument/2006/relationships/slideLayout" Target="../slideLayouts/slideLayout45.xml"/><Relationship Id="rId4" Type="http://schemas.openxmlformats.org/officeDocument/2006/relationships/image" Target="../media/image102.png"/></Relationships>
</file>

<file path=ppt/slides/_rels/slide2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6.xml"/><Relationship Id="rId1" Type="http://schemas.openxmlformats.org/officeDocument/2006/relationships/slideLayout" Target="../slideLayouts/slideLayout45.xml"/></Relationships>
</file>

<file path=ppt/slides/_rels/slide29.xml.rels><?xml version="1.0" encoding="UTF-8" standalone="yes"?>
<Relationships xmlns="http://schemas.openxmlformats.org/package/2006/relationships"><Relationship Id="rId3" Type="http://schemas.microsoft.com/office/2018/10/relationships/comments" Target="../comments/modernComment_7FFFFF66_9D6BB405.xml"/><Relationship Id="rId2" Type="http://schemas.openxmlformats.org/officeDocument/2006/relationships/notesSlide" Target="../notesSlides/notesSlide27.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slides/_rels/slide30.xml.rels><?xml version="1.0" encoding="UTF-8" standalone="yes"?>
<Relationships xmlns="http://schemas.openxmlformats.org/package/2006/relationships"><Relationship Id="rId3" Type="http://schemas.microsoft.com/office/2018/10/relationships/comments" Target="../comments/modernComment_7FFFFA68_DC6B5CB.xml"/><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0.xml"/><Relationship Id="rId1" Type="http://schemas.openxmlformats.org/officeDocument/2006/relationships/slideLayout" Target="../slideLayouts/slideLayout51.xml"/></Relationships>
</file>

<file path=ppt/slides/_rels/slide3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1.xml"/><Relationship Id="rId1" Type="http://schemas.openxmlformats.org/officeDocument/2006/relationships/slideLayout" Target="../slideLayouts/slideLayout51.xml"/></Relationships>
</file>

<file path=ppt/slides/_rels/slide3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2.xml"/><Relationship Id="rId1" Type="http://schemas.openxmlformats.org/officeDocument/2006/relationships/slideLayout" Target="../slideLayouts/slideLayout51.xml"/></Relationships>
</file>

<file path=ppt/slides/_rels/slide3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51.xml"/></Relationships>
</file>

<file path=ppt/slides/_rels/slide3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5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0.xml"/><Relationship Id="rId1" Type="http://schemas.openxmlformats.org/officeDocument/2006/relationships/slideLayout" Target="../slideLayouts/slideLayout13.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111.svg"/></Relationships>
</file>

<file path=ppt/slides/_rels/slide46.xml.rels><?xml version="1.0" encoding="UTF-8" standalone="yes"?>
<Relationships xmlns="http://schemas.openxmlformats.org/package/2006/relationships"><Relationship Id="rId3" Type="http://schemas.openxmlformats.org/officeDocument/2006/relationships/image" Target="../media/image114.gif"/><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115.gif"/><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116.gif"/><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4.xml"/><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5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xml"/><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51.emf"/><Relationship Id="rId18" Type="http://schemas.openxmlformats.org/officeDocument/2006/relationships/image" Target="../media/image70.png"/><Relationship Id="rId3" Type="http://schemas.openxmlformats.org/officeDocument/2006/relationships/diagramData" Target="../diagrams/data1.xml"/><Relationship Id="rId21" Type="http://schemas.openxmlformats.org/officeDocument/2006/relationships/image" Target="../media/image56.png"/><Relationship Id="rId7" Type="http://schemas.microsoft.com/office/2007/relationships/diagramDrawing" Target="../diagrams/drawing1.xml"/><Relationship Id="rId12" Type="http://schemas.openxmlformats.org/officeDocument/2006/relationships/image" Target="../media/image65.png"/><Relationship Id="rId17" Type="http://schemas.openxmlformats.org/officeDocument/2006/relationships/image" Target="../media/image69.png"/><Relationship Id="rId2" Type="http://schemas.openxmlformats.org/officeDocument/2006/relationships/notesSlide" Target="../notesSlides/notesSlide7.xml"/><Relationship Id="rId16" Type="http://schemas.openxmlformats.org/officeDocument/2006/relationships/image" Target="../media/image68.svg"/><Relationship Id="rId20" Type="http://schemas.openxmlformats.org/officeDocument/2006/relationships/image" Target="../media/image72.png"/><Relationship Id="rId1" Type="http://schemas.openxmlformats.org/officeDocument/2006/relationships/slideLayout" Target="../slideLayouts/slideLayout50.xml"/><Relationship Id="rId6" Type="http://schemas.openxmlformats.org/officeDocument/2006/relationships/diagramColors" Target="../diagrams/colors1.xml"/><Relationship Id="rId11" Type="http://schemas.openxmlformats.org/officeDocument/2006/relationships/image" Target="../media/image64.emf"/><Relationship Id="rId5" Type="http://schemas.openxmlformats.org/officeDocument/2006/relationships/diagramQuickStyle" Target="../diagrams/quickStyle1.xml"/><Relationship Id="rId15" Type="http://schemas.openxmlformats.org/officeDocument/2006/relationships/image" Target="../media/image67.png"/><Relationship Id="rId10" Type="http://schemas.openxmlformats.org/officeDocument/2006/relationships/image" Target="../media/image63.png"/><Relationship Id="rId19" Type="http://schemas.openxmlformats.org/officeDocument/2006/relationships/image" Target="../media/image71.svg"/><Relationship Id="rId4" Type="http://schemas.openxmlformats.org/officeDocument/2006/relationships/diagramLayout" Target="../diagrams/layout1.xml"/><Relationship Id="rId9" Type="http://schemas.openxmlformats.org/officeDocument/2006/relationships/image" Target="../media/image62.svg"/><Relationship Id="rId14" Type="http://schemas.openxmlformats.org/officeDocument/2006/relationships/image" Target="../media/image6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2026084"/>
            <a:ext cx="12191999" cy="4831916"/>
          </a:xfrm>
          <a:prstGeom prst="rect">
            <a:avLst/>
          </a:prstGeom>
        </p:spPr>
      </p:pic>
      <p:sp>
        <p:nvSpPr>
          <p:cNvPr id="8" name="Parallelogram 7"/>
          <p:cNvSpPr/>
          <p:nvPr/>
        </p:nvSpPr>
        <p:spPr bwMode="auto">
          <a:xfrm>
            <a:off x="4998109" y="-48417"/>
            <a:ext cx="9249930" cy="6954834"/>
          </a:xfrm>
          <a:prstGeom prst="parallelogram">
            <a:avLst>
              <a:gd name="adj" fmla="val 38502"/>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Parallelogram 13"/>
          <p:cNvSpPr/>
          <p:nvPr/>
        </p:nvSpPr>
        <p:spPr bwMode="auto">
          <a:xfrm>
            <a:off x="4364172" y="2369879"/>
            <a:ext cx="3779882" cy="3297030"/>
          </a:xfrm>
          <a:prstGeom prst="parallelogram">
            <a:avLst>
              <a:gd name="adj" fmla="val 38502"/>
            </a:avLst>
          </a:prstGeom>
          <a:solidFill>
            <a:srgbClr val="0078D4">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arallelogram 8"/>
          <p:cNvSpPr/>
          <p:nvPr/>
        </p:nvSpPr>
        <p:spPr bwMode="auto">
          <a:xfrm>
            <a:off x="10924402" y="4277778"/>
            <a:ext cx="3834432" cy="3877788"/>
          </a:xfrm>
          <a:prstGeom prst="parallelogram">
            <a:avLst>
              <a:gd name="adj" fmla="val 38502"/>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10491047" y="6070368"/>
            <a:ext cx="1366245" cy="292608"/>
          </a:xfrm>
          <a:prstGeom prst="rect">
            <a:avLst/>
          </a:prstGeom>
        </p:spPr>
      </p:pic>
      <p:sp>
        <p:nvSpPr>
          <p:cNvPr id="2" name="Title 1"/>
          <p:cNvSpPr>
            <a:spLocks noGrp="1"/>
          </p:cNvSpPr>
          <p:nvPr>
            <p:ph type="title" idx="4294967295"/>
          </p:nvPr>
        </p:nvSpPr>
        <p:spPr>
          <a:xfrm>
            <a:off x="815196" y="565628"/>
            <a:ext cx="8252272" cy="1107996"/>
          </a:xfrm>
        </p:spPr>
        <p:txBody>
          <a:bodyPr/>
          <a:lstStyle/>
          <a:p>
            <a:pPr>
              <a:lnSpc>
                <a:spcPct val="90000"/>
              </a:lnSpc>
            </a:pPr>
            <a:r>
              <a:rPr lang="en-US" sz="4000">
                <a:effectLst/>
              </a:rPr>
              <a:t>Platform Engineering: Creating Scalable and Resilient Systems</a:t>
            </a:r>
            <a:endParaRPr lang="en-US" sz="4000"/>
          </a:p>
        </p:txBody>
      </p:sp>
      <p:sp>
        <p:nvSpPr>
          <p:cNvPr id="3" name="Text Placeholder 2"/>
          <p:cNvSpPr>
            <a:spLocks noGrp="1"/>
          </p:cNvSpPr>
          <p:nvPr>
            <p:ph type="body" sz="quarter" idx="4294967295"/>
          </p:nvPr>
        </p:nvSpPr>
        <p:spPr>
          <a:xfrm>
            <a:off x="815196" y="3939224"/>
            <a:ext cx="11040204" cy="677108"/>
          </a:xfrm>
        </p:spPr>
        <p:txBody>
          <a:bodyPr/>
          <a:lstStyle/>
          <a:p>
            <a:pPr marL="0" indent="0">
              <a:buNone/>
            </a:pPr>
            <a:r>
              <a:rPr lang="en-US" sz="2000">
                <a:hlinkClick r:id="rId5"/>
              </a:rPr>
              <a:t>Jason Cook | LinkedIn</a:t>
            </a:r>
            <a:r>
              <a:rPr lang="en-US" sz="2000" b="1">
                <a:effectLst/>
              </a:rPr>
              <a:t> – Director Specialist Global Black Belt</a:t>
            </a:r>
          </a:p>
          <a:p>
            <a:pPr marL="0" indent="0">
              <a:buNone/>
            </a:pPr>
            <a:r>
              <a:rPr lang="en-US" sz="2000" b="1">
                <a:effectLst/>
              </a:rPr>
              <a:t>Developer Productivity, AI &amp; Platform Engineering</a:t>
            </a:r>
            <a:endParaRPr lang="en-US" sz="2000" b="1"/>
          </a:p>
        </p:txBody>
      </p:sp>
      <p:pic>
        <p:nvPicPr>
          <p:cNvPr id="4" name="Picture 3" descr="A person wearing glasses and a blue shirt&#10;&#10;Description automatically generated">
            <a:extLst>
              <a:ext uri="{FF2B5EF4-FFF2-40B4-BE49-F238E27FC236}">
                <a16:creationId xmlns:a16="http://schemas.microsoft.com/office/drawing/2014/main" id="{FE7C69AB-3671-D087-6A54-4983834635AC}"/>
              </a:ext>
            </a:extLst>
          </p:cNvPr>
          <p:cNvPicPr>
            <a:picLocks noChangeAspect="1"/>
          </p:cNvPicPr>
          <p:nvPr/>
        </p:nvPicPr>
        <p:blipFill>
          <a:blip r:embed="rId6">
            <a:extLst>
              <a:ext uri="{28A0092B-C50C-407E-A947-70E740481C1C}">
                <a14:useLocalDpi xmlns:a14="http://schemas.microsoft.com/office/drawing/2010/main" val="0"/>
              </a:ext>
            </a:extLst>
          </a:blip>
          <a:srcRect t="13324" b="18287"/>
          <a:stretch/>
        </p:blipFill>
        <p:spPr>
          <a:xfrm>
            <a:off x="9528131" y="2319206"/>
            <a:ext cx="2163007" cy="221888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Title 1">
            <a:extLst>
              <a:ext uri="{FF2B5EF4-FFF2-40B4-BE49-F238E27FC236}">
                <a16:creationId xmlns:a16="http://schemas.microsoft.com/office/drawing/2014/main" id="{7246D8EE-61AA-E5E4-7D89-8805658000B1}"/>
              </a:ext>
            </a:extLst>
          </p:cNvPr>
          <p:cNvSpPr txBox="1">
            <a:spLocks/>
          </p:cNvSpPr>
          <p:nvPr/>
        </p:nvSpPr>
        <p:spPr>
          <a:xfrm>
            <a:off x="815196" y="2369879"/>
            <a:ext cx="8252272" cy="997196"/>
          </a:xfrm>
          <a:prstGeom prst="rect">
            <a:avLst/>
          </a:prstGeom>
        </p:spPr>
        <p:txBody>
          <a:bodyPr vert="horz" wrap="square" lIns="0" tIns="0" rIns="0" bIns="0" rtlCol="0" anchor="t">
            <a:spAutoFit/>
          </a:bodyPr>
          <a:lstStyle>
            <a:lvl1pPr algn="l" defTabSz="932462" rtl="0" eaLnBrk="1" latinLnBrk="0" hangingPunct="1">
              <a:lnSpc>
                <a:spcPct val="100000"/>
              </a:lnSpc>
              <a:spcBef>
                <a:spcPct val="0"/>
              </a:spcBef>
              <a:buNone/>
              <a:defRPr lang="en-US" sz="3599"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462"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50" normalizeH="0" baseline="0" noProof="0">
                <a:ln w="3175">
                  <a:noFill/>
                </a:ln>
                <a:solidFill>
                  <a:srgbClr val="0078D4">
                    <a:lumMod val="60000"/>
                    <a:lumOff val="40000"/>
                  </a:srgbClr>
                </a:solidFill>
                <a:effectLst/>
                <a:uLnTx/>
                <a:uFillTx/>
                <a:latin typeface="Calibri" panose="020F0502020204030204" pitchFamily="34" charset="0"/>
                <a:ea typeface="+mn-ea"/>
                <a:cs typeface="Segoe UI" pitchFamily="34" charset="0"/>
              </a:rPr>
              <a:t>This session covers platform engineering best practices and examples that will help engineering organizations build a strategy to deliver a consistent and automated experience, empowering teams to ship new functionality quickly, securely, and use cloud services as efficiently as possible.</a:t>
            </a:r>
            <a:endParaRPr kumimoji="0" lang="en-US" sz="4000" b="1" i="0" u="none" strike="noStrike" kern="1200" cap="none" spc="-50" normalizeH="0" baseline="0" noProof="0">
              <a:ln w="3175">
                <a:noFill/>
              </a:ln>
              <a:solidFill>
                <a:srgbClr val="0078D4">
                  <a:lumMod val="60000"/>
                  <a:lumOff val="40000"/>
                </a:srgbClr>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6126438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31837-2332-37DC-CFF9-F6BE4FAD7E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95C653-BC12-BB41-3D66-682E6C5FF779}"/>
              </a:ext>
            </a:extLst>
          </p:cNvPr>
          <p:cNvSpPr>
            <a:spLocks noGrp="1"/>
          </p:cNvSpPr>
          <p:nvPr>
            <p:ph type="title"/>
          </p:nvPr>
        </p:nvSpPr>
        <p:spPr>
          <a:xfrm>
            <a:off x="588263" y="457200"/>
            <a:ext cx="11018520" cy="553998"/>
          </a:xfrm>
        </p:spPr>
        <p:txBody>
          <a:bodyPr/>
          <a:lstStyle/>
          <a:p>
            <a:pPr lvl="0"/>
            <a:r>
              <a:rPr lang="en-US"/>
              <a:t>Platform Engineering Journey</a:t>
            </a:r>
            <a:br>
              <a:rPr lang="en-US"/>
            </a:br>
            <a:endParaRPr lang="en-US"/>
          </a:p>
        </p:txBody>
      </p:sp>
      <p:sp>
        <p:nvSpPr>
          <p:cNvPr id="24" name="TextBox 23">
            <a:extLst>
              <a:ext uri="{FF2B5EF4-FFF2-40B4-BE49-F238E27FC236}">
                <a16:creationId xmlns:a16="http://schemas.microsoft.com/office/drawing/2014/main" id="{924147D8-124F-D6A9-E6F2-724C575F09E4}"/>
              </a:ext>
            </a:extLst>
          </p:cNvPr>
          <p:cNvSpPr txBox="1"/>
          <p:nvPr/>
        </p:nvSpPr>
        <p:spPr>
          <a:xfrm>
            <a:off x="502920" y="1128083"/>
            <a:ext cx="11354118" cy="56278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Establish metrics that are key to your success at that stage. </a:t>
            </a:r>
          </a:p>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Use these to distill insights that determine if, and when, to move to the next step. </a:t>
            </a:r>
          </a:p>
        </p:txBody>
      </p:sp>
      <p:sp>
        <p:nvSpPr>
          <p:cNvPr id="57" name="Rounded Rectangle 14">
            <a:extLst>
              <a:ext uri="{FF2B5EF4-FFF2-40B4-BE49-F238E27FC236}">
                <a16:creationId xmlns:a16="http://schemas.microsoft.com/office/drawing/2014/main" id="{641C669F-E973-B14C-A7AE-6A7CA2D1C16A}"/>
              </a:ext>
              <a:ext uri="{C183D7F6-B498-43B3-948B-1728B52AA6E4}">
                <adec:decorative xmlns:adec="http://schemas.microsoft.com/office/drawing/2017/decorative" val="1"/>
              </a:ext>
            </a:extLst>
          </p:cNvPr>
          <p:cNvSpPr/>
          <p:nvPr/>
        </p:nvSpPr>
        <p:spPr bwMode="auto">
          <a:xfrm>
            <a:off x="584200" y="2019300"/>
            <a:ext cx="3603600" cy="2069410"/>
          </a:xfrm>
          <a:prstGeom prst="roundRect">
            <a:avLst>
              <a:gd name="adj" fmla="val 761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6" name="TextBox 35">
            <a:extLst>
              <a:ext uri="{FF2B5EF4-FFF2-40B4-BE49-F238E27FC236}">
                <a16:creationId xmlns:a16="http://schemas.microsoft.com/office/drawing/2014/main" id="{18538135-50DA-61F8-F3A9-E23AADBC94CD}"/>
              </a:ext>
            </a:extLst>
          </p:cNvPr>
          <p:cNvSpPr txBox="1"/>
          <p:nvPr/>
        </p:nvSpPr>
        <p:spPr>
          <a:xfrm>
            <a:off x="743019" y="2177563"/>
            <a:ext cx="3290048" cy="545406"/>
          </a:xfrm>
          <a:prstGeom prst="rect">
            <a:avLst/>
          </a:prstGeom>
          <a:noFill/>
        </p:spPr>
        <p:txBody>
          <a:bodyPr wrap="square">
            <a:spAutoFit/>
          </a:bodyPr>
          <a:lstStyle/>
          <a:p>
            <a:pPr marL="0" marR="0" lvl="0" indent="0" algn="l" defTabSz="914400" rtl="0" eaLnBrk="1" fontAlgn="auto" latinLnBrk="0" hangingPunct="1">
              <a:lnSpc>
                <a:spcPct val="91911"/>
              </a:lnSpc>
              <a:spcBef>
                <a:spcPts val="0"/>
              </a:spcBef>
              <a:spcAft>
                <a:spcPts val="0"/>
              </a:spcAft>
              <a:buClrTx/>
              <a:buSzTx/>
              <a:buFontTx/>
              <a:buNone/>
              <a:tabLst/>
              <a:defRPr/>
            </a:pPr>
            <a:r>
              <a:rPr kumimoji="0" lang="en-US" sz="16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Establish platform engineering “product team”</a:t>
            </a:r>
          </a:p>
        </p:txBody>
      </p:sp>
      <p:sp>
        <p:nvSpPr>
          <p:cNvPr id="42" name="TextBox 41">
            <a:extLst>
              <a:ext uri="{FF2B5EF4-FFF2-40B4-BE49-F238E27FC236}">
                <a16:creationId xmlns:a16="http://schemas.microsoft.com/office/drawing/2014/main" id="{5A569BAB-A9AC-1CFB-8C60-98F33F10302D}"/>
              </a:ext>
            </a:extLst>
          </p:cNvPr>
          <p:cNvSpPr txBox="1"/>
          <p:nvPr/>
        </p:nvSpPr>
        <p:spPr>
          <a:xfrm>
            <a:off x="743019" y="2760373"/>
            <a:ext cx="3121410" cy="916598"/>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Create a dedicated product team, which could be virtual, responsible for working across the organization to create a self-service developer platform.</a:t>
            </a:r>
          </a:p>
        </p:txBody>
      </p:sp>
      <p:sp>
        <p:nvSpPr>
          <p:cNvPr id="34" name="Rounded Rectangle 14">
            <a:extLst>
              <a:ext uri="{FF2B5EF4-FFF2-40B4-BE49-F238E27FC236}">
                <a16:creationId xmlns:a16="http://schemas.microsoft.com/office/drawing/2014/main" id="{FB63504D-3CA5-02EC-CD8B-92D383AB2D82}"/>
              </a:ext>
              <a:ext uri="{C183D7F6-B498-43B3-948B-1728B52AA6E4}">
                <adec:decorative xmlns:adec="http://schemas.microsoft.com/office/drawing/2017/decorative" val="1"/>
              </a:ext>
            </a:extLst>
          </p:cNvPr>
          <p:cNvSpPr/>
          <p:nvPr/>
        </p:nvSpPr>
        <p:spPr bwMode="auto">
          <a:xfrm>
            <a:off x="4293406" y="2019300"/>
            <a:ext cx="3603600" cy="2069410"/>
          </a:xfrm>
          <a:prstGeom prst="roundRect">
            <a:avLst>
              <a:gd name="adj" fmla="val 761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7" name="TextBox 36">
            <a:extLst>
              <a:ext uri="{FF2B5EF4-FFF2-40B4-BE49-F238E27FC236}">
                <a16:creationId xmlns:a16="http://schemas.microsoft.com/office/drawing/2014/main" id="{3DD7F095-AEA9-0975-FE2C-DC65FD615226}"/>
              </a:ext>
            </a:extLst>
          </p:cNvPr>
          <p:cNvSpPr txBox="1"/>
          <p:nvPr/>
        </p:nvSpPr>
        <p:spPr>
          <a:xfrm>
            <a:off x="4452226" y="2177563"/>
            <a:ext cx="3290048" cy="545406"/>
          </a:xfrm>
          <a:prstGeom prst="rect">
            <a:avLst/>
          </a:prstGeom>
          <a:noFill/>
        </p:spPr>
        <p:txBody>
          <a:bodyPr wrap="square">
            <a:spAutoFit/>
          </a:bodyPr>
          <a:lstStyle/>
          <a:p>
            <a:pPr marL="0" marR="0" lvl="0" indent="0" algn="l" defTabSz="914400" rtl="0" eaLnBrk="1" fontAlgn="auto" latinLnBrk="0" hangingPunct="1">
              <a:lnSpc>
                <a:spcPct val="91911"/>
              </a:lnSpc>
              <a:spcBef>
                <a:spcPts val="0"/>
              </a:spcBef>
              <a:spcAft>
                <a:spcPts val="0"/>
              </a:spcAft>
              <a:buClrTx/>
              <a:buSzTx/>
              <a:buFontTx/>
              <a:buNone/>
              <a:tabLst/>
              <a:defRPr/>
            </a:pPr>
            <a:r>
              <a:rPr kumimoji="0" lang="en-US" sz="16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Inventory &amp; </a:t>
            </a:r>
            <a:br>
              <a:rPr kumimoji="0" lang="en-US" sz="16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br>
            <a:r>
              <a:rPr kumimoji="0" lang="en-US" sz="16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centralization</a:t>
            </a:r>
          </a:p>
        </p:txBody>
      </p:sp>
      <p:sp>
        <p:nvSpPr>
          <p:cNvPr id="43" name="TextBox 42">
            <a:extLst>
              <a:ext uri="{FF2B5EF4-FFF2-40B4-BE49-F238E27FC236}">
                <a16:creationId xmlns:a16="http://schemas.microsoft.com/office/drawing/2014/main" id="{1F71A616-2029-219E-9931-F29EBB360B42}"/>
              </a:ext>
            </a:extLst>
          </p:cNvPr>
          <p:cNvSpPr txBox="1"/>
          <p:nvPr/>
        </p:nvSpPr>
        <p:spPr>
          <a:xfrm>
            <a:off x="4452226" y="2760373"/>
            <a:ext cx="3290048" cy="112710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Perform an inventory of existing tools, engineering systems, and application platforms. Evaluate usage to determine where to invest and candidates for deprecation. Begin centralizing and reducing redundancy.</a:t>
            </a:r>
          </a:p>
        </p:txBody>
      </p:sp>
      <p:sp>
        <p:nvSpPr>
          <p:cNvPr id="31" name="Rounded Rectangle 14">
            <a:extLst>
              <a:ext uri="{FF2B5EF4-FFF2-40B4-BE49-F238E27FC236}">
                <a16:creationId xmlns:a16="http://schemas.microsoft.com/office/drawing/2014/main" id="{35CAA649-4E7A-EF24-7D5E-C79D79AB35C6}"/>
              </a:ext>
              <a:ext uri="{C183D7F6-B498-43B3-948B-1728B52AA6E4}">
                <adec:decorative xmlns:adec="http://schemas.microsoft.com/office/drawing/2017/decorative" val="1"/>
              </a:ext>
            </a:extLst>
          </p:cNvPr>
          <p:cNvSpPr/>
          <p:nvPr/>
        </p:nvSpPr>
        <p:spPr bwMode="auto">
          <a:xfrm>
            <a:off x="8002613" y="2019300"/>
            <a:ext cx="3603600" cy="2069410"/>
          </a:xfrm>
          <a:prstGeom prst="roundRect">
            <a:avLst>
              <a:gd name="adj" fmla="val 761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8" name="TextBox 37">
            <a:extLst>
              <a:ext uri="{FF2B5EF4-FFF2-40B4-BE49-F238E27FC236}">
                <a16:creationId xmlns:a16="http://schemas.microsoft.com/office/drawing/2014/main" id="{8D09C21B-9998-BBC4-16DB-AED4455AB8EF}"/>
              </a:ext>
            </a:extLst>
          </p:cNvPr>
          <p:cNvSpPr txBox="1"/>
          <p:nvPr/>
        </p:nvSpPr>
        <p:spPr>
          <a:xfrm>
            <a:off x="8161433" y="2177563"/>
            <a:ext cx="3290048" cy="545406"/>
          </a:xfrm>
          <a:prstGeom prst="rect">
            <a:avLst/>
          </a:prstGeom>
          <a:noFill/>
        </p:spPr>
        <p:txBody>
          <a:bodyPr wrap="square">
            <a:spAutoFit/>
          </a:bodyPr>
          <a:lstStyle/>
          <a:p>
            <a:pPr marL="0" marR="0" lvl="0" indent="0" algn="l" defTabSz="914400" rtl="0" eaLnBrk="1" fontAlgn="auto" latinLnBrk="0" hangingPunct="1">
              <a:lnSpc>
                <a:spcPct val="91911"/>
              </a:lnSpc>
              <a:spcBef>
                <a:spcPts val="0"/>
              </a:spcBef>
              <a:spcAft>
                <a:spcPts val="0"/>
              </a:spcAft>
              <a:buClrTx/>
              <a:buSzTx/>
              <a:buFontTx/>
              <a:buNone/>
              <a:tabLst/>
              <a:defRPr/>
            </a:pPr>
            <a:r>
              <a:rPr kumimoji="0" lang="en-US" sz="16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Automate </a:t>
            </a:r>
            <a:br>
              <a:rPr kumimoji="0" lang="en-US" sz="16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br>
            <a:r>
              <a:rPr kumimoji="0" lang="en-US" sz="16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”high toil” areas</a:t>
            </a:r>
          </a:p>
        </p:txBody>
      </p:sp>
      <p:sp>
        <p:nvSpPr>
          <p:cNvPr id="44" name="TextBox 43">
            <a:extLst>
              <a:ext uri="{FF2B5EF4-FFF2-40B4-BE49-F238E27FC236}">
                <a16:creationId xmlns:a16="http://schemas.microsoft.com/office/drawing/2014/main" id="{F051C3F3-D04F-7602-0C00-988B787437F6}"/>
              </a:ext>
            </a:extLst>
          </p:cNvPr>
          <p:cNvSpPr txBox="1"/>
          <p:nvPr/>
        </p:nvSpPr>
        <p:spPr>
          <a:xfrm>
            <a:off x="8161433" y="2760373"/>
            <a:ext cx="3290048" cy="706091"/>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Identify areas of high developer toil and automate them. These may be areas of “human in the loop” processes, etc.</a:t>
            </a:r>
          </a:p>
        </p:txBody>
      </p:sp>
      <p:sp>
        <p:nvSpPr>
          <p:cNvPr id="5" name="Rounded Rectangle 14">
            <a:extLst>
              <a:ext uri="{FF2B5EF4-FFF2-40B4-BE49-F238E27FC236}">
                <a16:creationId xmlns:a16="http://schemas.microsoft.com/office/drawing/2014/main" id="{72EA16D2-98A8-9545-508F-9F250A8F4430}"/>
              </a:ext>
              <a:ext uri="{C183D7F6-B498-43B3-948B-1728B52AA6E4}">
                <adec:decorative xmlns:adec="http://schemas.microsoft.com/office/drawing/2017/decorative" val="1"/>
              </a:ext>
            </a:extLst>
          </p:cNvPr>
          <p:cNvSpPr/>
          <p:nvPr/>
        </p:nvSpPr>
        <p:spPr bwMode="auto">
          <a:xfrm>
            <a:off x="584200" y="4199628"/>
            <a:ext cx="3603600" cy="2069410"/>
          </a:xfrm>
          <a:prstGeom prst="roundRect">
            <a:avLst>
              <a:gd name="adj" fmla="val 761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9" name="TextBox 38">
            <a:extLst>
              <a:ext uri="{FF2B5EF4-FFF2-40B4-BE49-F238E27FC236}">
                <a16:creationId xmlns:a16="http://schemas.microsoft.com/office/drawing/2014/main" id="{6243AD4A-35EF-35C3-5678-97DFAD582A3B}"/>
              </a:ext>
            </a:extLst>
          </p:cNvPr>
          <p:cNvSpPr txBox="1"/>
          <p:nvPr/>
        </p:nvSpPr>
        <p:spPr>
          <a:xfrm>
            <a:off x="743020" y="4357891"/>
            <a:ext cx="3290048" cy="545406"/>
          </a:xfrm>
          <a:prstGeom prst="rect">
            <a:avLst/>
          </a:prstGeom>
          <a:noFill/>
        </p:spPr>
        <p:txBody>
          <a:bodyPr wrap="square">
            <a:spAutoFit/>
          </a:bodyPr>
          <a:lstStyle/>
          <a:p>
            <a:pPr marL="0" marR="0" lvl="0" indent="0" algn="l" defTabSz="914400" rtl="0" eaLnBrk="1" fontAlgn="auto" latinLnBrk="0" hangingPunct="1">
              <a:lnSpc>
                <a:spcPct val="91911"/>
              </a:lnSpc>
              <a:spcBef>
                <a:spcPts val="0"/>
              </a:spcBef>
              <a:spcAft>
                <a:spcPts val="0"/>
              </a:spcAft>
              <a:buClrTx/>
              <a:buSzTx/>
              <a:buFontTx/>
              <a:buNone/>
              <a:tabLst/>
              <a:defRPr/>
            </a:pPr>
            <a:r>
              <a:rPr kumimoji="0" lang="en-US" sz="16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Blaze paved </a:t>
            </a:r>
            <a:br>
              <a:rPr kumimoji="0" lang="en-US" sz="16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br>
            <a:r>
              <a:rPr kumimoji="0" lang="en-US" sz="16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paths</a:t>
            </a:r>
          </a:p>
        </p:txBody>
      </p:sp>
      <p:sp>
        <p:nvSpPr>
          <p:cNvPr id="45" name="TextBox 44">
            <a:extLst>
              <a:ext uri="{FF2B5EF4-FFF2-40B4-BE49-F238E27FC236}">
                <a16:creationId xmlns:a16="http://schemas.microsoft.com/office/drawing/2014/main" id="{629859FF-FA10-3693-2BF2-873C4AF1E862}"/>
              </a:ext>
            </a:extLst>
          </p:cNvPr>
          <p:cNvSpPr txBox="1"/>
          <p:nvPr/>
        </p:nvSpPr>
        <p:spPr>
          <a:xfrm>
            <a:off x="743020" y="4953122"/>
            <a:ext cx="3290048" cy="916598"/>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Use templates to create “paved paths” that help developers “fall into the pit of success” by easily following organizational best practices --- orchestration.</a:t>
            </a:r>
          </a:p>
        </p:txBody>
      </p:sp>
      <p:sp>
        <p:nvSpPr>
          <p:cNvPr id="35" name="Rounded Rectangle 14">
            <a:extLst>
              <a:ext uri="{FF2B5EF4-FFF2-40B4-BE49-F238E27FC236}">
                <a16:creationId xmlns:a16="http://schemas.microsoft.com/office/drawing/2014/main" id="{F38325D7-B823-172F-B159-A67F431A9C7A}"/>
              </a:ext>
              <a:ext uri="{C183D7F6-B498-43B3-948B-1728B52AA6E4}">
                <adec:decorative xmlns:adec="http://schemas.microsoft.com/office/drawing/2017/decorative" val="1"/>
              </a:ext>
            </a:extLst>
          </p:cNvPr>
          <p:cNvSpPr/>
          <p:nvPr/>
        </p:nvSpPr>
        <p:spPr bwMode="auto">
          <a:xfrm>
            <a:off x="4293406" y="4199628"/>
            <a:ext cx="3603600" cy="2069410"/>
          </a:xfrm>
          <a:prstGeom prst="roundRect">
            <a:avLst>
              <a:gd name="adj" fmla="val 761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0" name="TextBox 39">
            <a:extLst>
              <a:ext uri="{FF2B5EF4-FFF2-40B4-BE49-F238E27FC236}">
                <a16:creationId xmlns:a16="http://schemas.microsoft.com/office/drawing/2014/main" id="{406CF9BF-02DE-DD88-561B-B9028B2B096A}"/>
              </a:ext>
            </a:extLst>
          </p:cNvPr>
          <p:cNvSpPr txBox="1"/>
          <p:nvPr/>
        </p:nvSpPr>
        <p:spPr>
          <a:xfrm>
            <a:off x="4452226" y="4357891"/>
            <a:ext cx="3290048" cy="545406"/>
          </a:xfrm>
          <a:prstGeom prst="rect">
            <a:avLst/>
          </a:prstGeom>
          <a:noFill/>
        </p:spPr>
        <p:txBody>
          <a:bodyPr wrap="square">
            <a:spAutoFit/>
          </a:bodyPr>
          <a:lstStyle/>
          <a:p>
            <a:pPr marL="0" marR="0" lvl="0" indent="0" algn="l" defTabSz="914400" rtl="0" eaLnBrk="1" fontAlgn="auto" latinLnBrk="0" hangingPunct="1">
              <a:lnSpc>
                <a:spcPct val="91911"/>
              </a:lnSpc>
              <a:spcBef>
                <a:spcPts val="0"/>
              </a:spcBef>
              <a:spcAft>
                <a:spcPts val="0"/>
              </a:spcAft>
              <a:buClrTx/>
              <a:buSzTx/>
              <a:buFontTx/>
              <a:buNone/>
              <a:tabLst/>
              <a:defRPr/>
            </a:pPr>
            <a:r>
              <a:rPr kumimoji="0" lang="en-US" sz="16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Deploy environments </a:t>
            </a:r>
            <a:br>
              <a:rPr kumimoji="0" lang="en-US" sz="16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br>
            <a:r>
              <a:rPr kumimoji="0" lang="en-US" sz="16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as a service</a:t>
            </a:r>
          </a:p>
        </p:txBody>
      </p:sp>
      <p:sp>
        <p:nvSpPr>
          <p:cNvPr id="46" name="TextBox 45">
            <a:extLst>
              <a:ext uri="{FF2B5EF4-FFF2-40B4-BE49-F238E27FC236}">
                <a16:creationId xmlns:a16="http://schemas.microsoft.com/office/drawing/2014/main" id="{A3FD73F5-C8D6-3F5D-7C99-8CAA46D96EB5}"/>
              </a:ext>
            </a:extLst>
          </p:cNvPr>
          <p:cNvSpPr txBox="1"/>
          <p:nvPr/>
        </p:nvSpPr>
        <p:spPr>
          <a:xfrm>
            <a:off x="4452226" y="4953122"/>
            <a:ext cx="3290048" cy="916598"/>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Develop guardrails and ensure separation</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 of concerns security, e.g. leverage techniques for “on-behalf-of” infrastructure provisioning to prevent over privileged access.</a:t>
            </a:r>
          </a:p>
        </p:txBody>
      </p:sp>
      <p:sp>
        <p:nvSpPr>
          <p:cNvPr id="32" name="Rounded Rectangle 14">
            <a:extLst>
              <a:ext uri="{FF2B5EF4-FFF2-40B4-BE49-F238E27FC236}">
                <a16:creationId xmlns:a16="http://schemas.microsoft.com/office/drawing/2014/main" id="{0CE549A8-6A5E-17B9-F6CD-5C0B7A3EAB11}"/>
              </a:ext>
              <a:ext uri="{C183D7F6-B498-43B3-948B-1728B52AA6E4}">
                <adec:decorative xmlns:adec="http://schemas.microsoft.com/office/drawing/2017/decorative" val="1"/>
              </a:ext>
            </a:extLst>
          </p:cNvPr>
          <p:cNvSpPr/>
          <p:nvPr/>
        </p:nvSpPr>
        <p:spPr bwMode="auto">
          <a:xfrm>
            <a:off x="8002613" y="4199628"/>
            <a:ext cx="3603600" cy="2069410"/>
          </a:xfrm>
          <a:prstGeom prst="roundRect">
            <a:avLst>
              <a:gd name="adj" fmla="val 761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1" name="TextBox 40">
            <a:extLst>
              <a:ext uri="{FF2B5EF4-FFF2-40B4-BE49-F238E27FC236}">
                <a16:creationId xmlns:a16="http://schemas.microsoft.com/office/drawing/2014/main" id="{FA3CCC0A-30A0-B139-887C-3BD33223FBF1}"/>
              </a:ext>
            </a:extLst>
          </p:cNvPr>
          <p:cNvSpPr txBox="1"/>
          <p:nvPr/>
        </p:nvSpPr>
        <p:spPr>
          <a:xfrm>
            <a:off x="8161433" y="4357891"/>
            <a:ext cx="3290048" cy="545406"/>
          </a:xfrm>
          <a:prstGeom prst="rect">
            <a:avLst/>
          </a:prstGeom>
          <a:noFill/>
        </p:spPr>
        <p:txBody>
          <a:bodyPr wrap="square">
            <a:spAutoFit/>
          </a:bodyPr>
          <a:lstStyle/>
          <a:p>
            <a:pPr marL="0" marR="0" lvl="0" indent="0" algn="l" defTabSz="914400" rtl="0" eaLnBrk="1" fontAlgn="auto" latinLnBrk="0" hangingPunct="1">
              <a:lnSpc>
                <a:spcPct val="91911"/>
              </a:lnSpc>
              <a:spcBef>
                <a:spcPts val="0"/>
              </a:spcBef>
              <a:spcAft>
                <a:spcPts val="0"/>
              </a:spcAft>
              <a:buClrTx/>
              <a:buSzTx/>
              <a:buFontTx/>
              <a:buNone/>
              <a:tabLst/>
              <a:defRPr/>
            </a:pPr>
            <a:r>
              <a:rPr kumimoji="0" lang="en-US" sz="16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Optimize self- service </a:t>
            </a:r>
            <a:br>
              <a:rPr kumimoji="0" lang="en-US" sz="16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br>
            <a:r>
              <a:rPr kumimoji="0" lang="en-US" sz="16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developer experiences</a:t>
            </a:r>
          </a:p>
        </p:txBody>
      </p:sp>
      <p:sp>
        <p:nvSpPr>
          <p:cNvPr id="47" name="TextBox 46">
            <a:extLst>
              <a:ext uri="{FF2B5EF4-FFF2-40B4-BE49-F238E27FC236}">
                <a16:creationId xmlns:a16="http://schemas.microsoft.com/office/drawing/2014/main" id="{F04FDE22-A07A-13B8-09CA-52C89FC6FB98}"/>
              </a:ext>
            </a:extLst>
          </p:cNvPr>
          <p:cNvSpPr txBox="1"/>
          <p:nvPr/>
        </p:nvSpPr>
        <p:spPr>
          <a:xfrm>
            <a:off x="8161433" y="4953122"/>
            <a:ext cx="3290048" cy="706091"/>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Create self-service with guardrails that are easy to consume, secure and are compliant by design. Platform is offered as a “product”. </a:t>
            </a:r>
          </a:p>
        </p:txBody>
      </p:sp>
    </p:spTree>
    <p:extLst>
      <p:ext uri="{BB962C8B-B14F-4D97-AF65-F5344CB8AC3E}">
        <p14:creationId xmlns:p14="http://schemas.microsoft.com/office/powerpoint/2010/main" val="29617528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1.25E-6 3.7037E-6 L -1.25E-6 0.03541 " pathEditMode="relative" rAng="0" ptsTypes="AA">
                                      <p:cBhvr>
                                        <p:cTn id="9" dur="700" spd="-100000" fill="hold"/>
                                        <p:tgtEl>
                                          <p:spTgt spid="2"/>
                                        </p:tgtEl>
                                        <p:attrNameLst>
                                          <p:attrName>ppt_x</p:attrName>
                                          <p:attrName>ppt_y</p:attrName>
                                        </p:attrNameLst>
                                      </p:cBhvr>
                                      <p:rCtr x="0" y="1782"/>
                                    </p:animMotion>
                                  </p:childTnLst>
                                </p:cTn>
                              </p:par>
                              <p:par>
                                <p:cTn id="10" presetID="10"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42" presetClass="path" presetSubtype="0" decel="100000" fill="hold" grpId="1" nodeType="withEffect">
                                  <p:stCondLst>
                                    <p:cond delay="0"/>
                                  </p:stCondLst>
                                  <p:childTnLst>
                                    <p:animMotion origin="layout" path="M -1.25E-6 3.7037E-6 L -1.25E-6 0.03541 " pathEditMode="relative" rAng="0" ptsTypes="AA">
                                      <p:cBhvr>
                                        <p:cTn id="14" dur="700" spd="-100000" fill="hold"/>
                                        <p:tgtEl>
                                          <p:spTgt spid="24"/>
                                        </p:tgtEl>
                                        <p:attrNameLst>
                                          <p:attrName>ppt_x</p:attrName>
                                          <p:attrName>ppt_y</p:attrName>
                                        </p:attrNameLst>
                                      </p:cBhvr>
                                      <p:rCtr x="0" y="1782"/>
                                    </p:animMotion>
                                  </p:childTnLst>
                                </p:cTn>
                              </p:par>
                              <p:par>
                                <p:cTn id="15" presetID="10" presetClass="entr" presetSubtype="0" fill="hold" grpId="0" nodeType="withEffect">
                                  <p:stCondLst>
                                    <p:cond delay="10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par>
                                <p:cTn id="18" presetID="42" presetClass="path" presetSubtype="0" decel="100000" fill="hold" grpId="1" nodeType="withEffect">
                                  <p:stCondLst>
                                    <p:cond delay="100"/>
                                  </p:stCondLst>
                                  <p:childTnLst>
                                    <p:animMotion origin="layout" path="M -1.25E-6 3.7037E-6 L -1.25E-6 0.03541 " pathEditMode="relative" rAng="0" ptsTypes="AA">
                                      <p:cBhvr>
                                        <p:cTn id="19" dur="700" spd="-100000" fill="hold"/>
                                        <p:tgtEl>
                                          <p:spTgt spid="36"/>
                                        </p:tgtEl>
                                        <p:attrNameLst>
                                          <p:attrName>ppt_x</p:attrName>
                                          <p:attrName>ppt_y</p:attrName>
                                        </p:attrNameLst>
                                      </p:cBhvr>
                                      <p:rCtr x="0" y="1782"/>
                                    </p:animMotion>
                                  </p:childTnLst>
                                </p:cTn>
                              </p:par>
                              <p:par>
                                <p:cTn id="20" presetID="10" presetClass="entr" presetSubtype="0" fill="hold" grpId="0" nodeType="withEffect">
                                  <p:stCondLst>
                                    <p:cond delay="10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42" presetClass="path" presetSubtype="0" decel="100000" fill="hold" grpId="1" nodeType="withEffect">
                                  <p:stCondLst>
                                    <p:cond delay="100"/>
                                  </p:stCondLst>
                                  <p:childTnLst>
                                    <p:animMotion origin="layout" path="M -1.25E-6 3.7037E-6 L -1.25E-6 0.03541 " pathEditMode="relative" rAng="0" ptsTypes="AA">
                                      <p:cBhvr>
                                        <p:cTn id="24" dur="700" spd="-100000" fill="hold"/>
                                        <p:tgtEl>
                                          <p:spTgt spid="42"/>
                                        </p:tgtEl>
                                        <p:attrNameLst>
                                          <p:attrName>ppt_x</p:attrName>
                                          <p:attrName>ppt_y</p:attrName>
                                        </p:attrNameLst>
                                      </p:cBhvr>
                                      <p:rCtr x="0" y="1782"/>
                                    </p:animMotion>
                                  </p:childTnLst>
                                </p:cTn>
                              </p:par>
                              <p:par>
                                <p:cTn id="25" presetID="10" presetClass="entr" presetSubtype="0" fill="hold" grpId="0" nodeType="withEffect">
                                  <p:stCondLst>
                                    <p:cond delay="100"/>
                                  </p:stCondLst>
                                  <p:childTnLst>
                                    <p:set>
                                      <p:cBhvr>
                                        <p:cTn id="26" dur="1" fill="hold">
                                          <p:stCondLst>
                                            <p:cond delay="0"/>
                                          </p:stCondLst>
                                        </p:cTn>
                                        <p:tgtEl>
                                          <p:spTgt spid="57"/>
                                        </p:tgtEl>
                                        <p:attrNameLst>
                                          <p:attrName>style.visibility</p:attrName>
                                        </p:attrNameLst>
                                      </p:cBhvr>
                                      <p:to>
                                        <p:strVal val="visible"/>
                                      </p:to>
                                    </p:set>
                                    <p:animEffect transition="in" filter="fade">
                                      <p:cBhvr>
                                        <p:cTn id="27" dur="500"/>
                                        <p:tgtEl>
                                          <p:spTgt spid="57"/>
                                        </p:tgtEl>
                                      </p:cBhvr>
                                    </p:animEffect>
                                  </p:childTnLst>
                                </p:cTn>
                              </p:par>
                              <p:par>
                                <p:cTn id="28" presetID="42" presetClass="path" presetSubtype="0" decel="100000" fill="hold" grpId="1" nodeType="withEffect">
                                  <p:stCondLst>
                                    <p:cond delay="100"/>
                                  </p:stCondLst>
                                  <p:childTnLst>
                                    <p:animMotion origin="layout" path="M -1.25E-6 3.7037E-6 L -1.25E-6 0.03541 " pathEditMode="relative" rAng="0" ptsTypes="AA">
                                      <p:cBhvr>
                                        <p:cTn id="29" dur="700" spd="-100000" fill="hold"/>
                                        <p:tgtEl>
                                          <p:spTgt spid="57"/>
                                        </p:tgtEl>
                                        <p:attrNameLst>
                                          <p:attrName>ppt_x</p:attrName>
                                          <p:attrName>ppt_y</p:attrName>
                                        </p:attrNameLst>
                                      </p:cBhvr>
                                      <p:rCtr x="0" y="1782"/>
                                    </p:animMotion>
                                  </p:childTnLst>
                                </p:cTn>
                              </p:par>
                              <p:par>
                                <p:cTn id="30" presetID="10" presetClass="entr" presetSubtype="0" fill="hold" grpId="0" nodeType="withEffect">
                                  <p:stCondLst>
                                    <p:cond delay="10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par>
                                <p:cTn id="33" presetID="42" presetClass="path" presetSubtype="0" decel="100000" fill="hold" grpId="1" nodeType="withEffect">
                                  <p:stCondLst>
                                    <p:cond delay="100"/>
                                  </p:stCondLst>
                                  <p:childTnLst>
                                    <p:animMotion origin="layout" path="M -1.25E-6 3.7037E-6 L -1.25E-6 0.03541 " pathEditMode="relative" rAng="0" ptsTypes="AA">
                                      <p:cBhvr>
                                        <p:cTn id="34" dur="700" spd="-100000" fill="hold"/>
                                        <p:tgtEl>
                                          <p:spTgt spid="37"/>
                                        </p:tgtEl>
                                        <p:attrNameLst>
                                          <p:attrName>ppt_x</p:attrName>
                                          <p:attrName>ppt_y</p:attrName>
                                        </p:attrNameLst>
                                      </p:cBhvr>
                                      <p:rCtr x="0" y="1782"/>
                                    </p:animMotion>
                                  </p:childTnLst>
                                </p:cTn>
                              </p:par>
                              <p:par>
                                <p:cTn id="35" presetID="10" presetClass="entr" presetSubtype="0" fill="hold" grpId="0" nodeType="withEffect">
                                  <p:stCondLst>
                                    <p:cond delay="10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par>
                                <p:cTn id="38" presetID="42" presetClass="path" presetSubtype="0" decel="100000" fill="hold" grpId="1" nodeType="withEffect">
                                  <p:stCondLst>
                                    <p:cond delay="100"/>
                                  </p:stCondLst>
                                  <p:childTnLst>
                                    <p:animMotion origin="layout" path="M -1.25E-6 3.7037E-6 L -1.25E-6 0.03541 " pathEditMode="relative" rAng="0" ptsTypes="AA">
                                      <p:cBhvr>
                                        <p:cTn id="39" dur="700" spd="-100000" fill="hold"/>
                                        <p:tgtEl>
                                          <p:spTgt spid="43"/>
                                        </p:tgtEl>
                                        <p:attrNameLst>
                                          <p:attrName>ppt_x</p:attrName>
                                          <p:attrName>ppt_y</p:attrName>
                                        </p:attrNameLst>
                                      </p:cBhvr>
                                      <p:rCtr x="0" y="1782"/>
                                    </p:animMotion>
                                  </p:childTnLst>
                                </p:cTn>
                              </p:par>
                              <p:par>
                                <p:cTn id="40" presetID="10" presetClass="entr" presetSubtype="0" fill="hold" grpId="0" nodeType="withEffect">
                                  <p:stCondLst>
                                    <p:cond delay="10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par>
                                <p:cTn id="43" presetID="42" presetClass="path" presetSubtype="0" decel="100000" fill="hold" grpId="1" nodeType="withEffect">
                                  <p:stCondLst>
                                    <p:cond delay="100"/>
                                  </p:stCondLst>
                                  <p:childTnLst>
                                    <p:animMotion origin="layout" path="M -1.25E-6 3.7037E-6 L -1.25E-6 0.03541 " pathEditMode="relative" rAng="0" ptsTypes="AA">
                                      <p:cBhvr>
                                        <p:cTn id="44" dur="700" spd="-100000" fill="hold"/>
                                        <p:tgtEl>
                                          <p:spTgt spid="34"/>
                                        </p:tgtEl>
                                        <p:attrNameLst>
                                          <p:attrName>ppt_x</p:attrName>
                                          <p:attrName>ppt_y</p:attrName>
                                        </p:attrNameLst>
                                      </p:cBhvr>
                                      <p:rCtr x="0" y="1782"/>
                                    </p:animMotion>
                                  </p:childTnLst>
                                </p:cTn>
                              </p:par>
                              <p:par>
                                <p:cTn id="45" presetID="10" presetClass="entr" presetSubtype="0" fill="hold" grpId="0" nodeType="withEffect">
                                  <p:stCondLst>
                                    <p:cond delay="10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42" presetClass="path" presetSubtype="0" decel="100000" fill="hold" grpId="1" nodeType="withEffect">
                                  <p:stCondLst>
                                    <p:cond delay="100"/>
                                  </p:stCondLst>
                                  <p:childTnLst>
                                    <p:animMotion origin="layout" path="M -1.25E-6 3.7037E-6 L -1.25E-6 0.03541 " pathEditMode="relative" rAng="0" ptsTypes="AA">
                                      <p:cBhvr>
                                        <p:cTn id="49" dur="700" spd="-100000" fill="hold"/>
                                        <p:tgtEl>
                                          <p:spTgt spid="38"/>
                                        </p:tgtEl>
                                        <p:attrNameLst>
                                          <p:attrName>ppt_x</p:attrName>
                                          <p:attrName>ppt_y</p:attrName>
                                        </p:attrNameLst>
                                      </p:cBhvr>
                                      <p:rCtr x="0" y="1782"/>
                                    </p:animMotion>
                                  </p:childTnLst>
                                </p:cTn>
                              </p:par>
                              <p:par>
                                <p:cTn id="50" presetID="10" presetClass="entr" presetSubtype="0" fill="hold" grpId="0" nodeType="withEffect">
                                  <p:stCondLst>
                                    <p:cond delay="10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500"/>
                                        <p:tgtEl>
                                          <p:spTgt spid="44"/>
                                        </p:tgtEl>
                                      </p:cBhvr>
                                    </p:animEffect>
                                  </p:childTnLst>
                                </p:cTn>
                              </p:par>
                              <p:par>
                                <p:cTn id="53" presetID="42" presetClass="path" presetSubtype="0" decel="100000" fill="hold" grpId="1" nodeType="withEffect">
                                  <p:stCondLst>
                                    <p:cond delay="100"/>
                                  </p:stCondLst>
                                  <p:childTnLst>
                                    <p:animMotion origin="layout" path="M -1.25E-6 3.7037E-6 L -1.25E-6 0.03541 " pathEditMode="relative" rAng="0" ptsTypes="AA">
                                      <p:cBhvr>
                                        <p:cTn id="54" dur="700" spd="-100000" fill="hold"/>
                                        <p:tgtEl>
                                          <p:spTgt spid="44"/>
                                        </p:tgtEl>
                                        <p:attrNameLst>
                                          <p:attrName>ppt_x</p:attrName>
                                          <p:attrName>ppt_y</p:attrName>
                                        </p:attrNameLst>
                                      </p:cBhvr>
                                      <p:rCtr x="0" y="1782"/>
                                    </p:animMotion>
                                  </p:childTnLst>
                                </p:cTn>
                              </p:par>
                              <p:par>
                                <p:cTn id="55" presetID="10" presetClass="entr" presetSubtype="0" fill="hold" grpId="0" nodeType="withEffect">
                                  <p:stCondLst>
                                    <p:cond delay="10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500"/>
                                        <p:tgtEl>
                                          <p:spTgt spid="31"/>
                                        </p:tgtEl>
                                      </p:cBhvr>
                                    </p:animEffect>
                                  </p:childTnLst>
                                </p:cTn>
                              </p:par>
                              <p:par>
                                <p:cTn id="58" presetID="42" presetClass="path" presetSubtype="0" decel="100000" fill="hold" grpId="1" nodeType="withEffect">
                                  <p:stCondLst>
                                    <p:cond delay="100"/>
                                  </p:stCondLst>
                                  <p:childTnLst>
                                    <p:animMotion origin="layout" path="M -1.25E-6 3.7037E-6 L -1.25E-6 0.03541 " pathEditMode="relative" rAng="0" ptsTypes="AA">
                                      <p:cBhvr>
                                        <p:cTn id="59" dur="700" spd="-100000" fill="hold"/>
                                        <p:tgtEl>
                                          <p:spTgt spid="31"/>
                                        </p:tgtEl>
                                        <p:attrNameLst>
                                          <p:attrName>ppt_x</p:attrName>
                                          <p:attrName>ppt_y</p:attrName>
                                        </p:attrNameLst>
                                      </p:cBhvr>
                                      <p:rCtr x="0" y="1782"/>
                                    </p:animMotion>
                                  </p:childTnLst>
                                </p:cTn>
                              </p:par>
                              <p:par>
                                <p:cTn id="60" presetID="10" presetClass="entr" presetSubtype="0" fill="hold" grpId="0" nodeType="withEffect">
                                  <p:stCondLst>
                                    <p:cond delay="200"/>
                                  </p:stCondLst>
                                  <p:childTnLst>
                                    <p:set>
                                      <p:cBhvr>
                                        <p:cTn id="61" dur="1" fill="hold">
                                          <p:stCondLst>
                                            <p:cond delay="0"/>
                                          </p:stCondLst>
                                        </p:cTn>
                                        <p:tgtEl>
                                          <p:spTgt spid="41"/>
                                        </p:tgtEl>
                                        <p:attrNameLst>
                                          <p:attrName>style.visibility</p:attrName>
                                        </p:attrNameLst>
                                      </p:cBhvr>
                                      <p:to>
                                        <p:strVal val="visible"/>
                                      </p:to>
                                    </p:set>
                                    <p:animEffect transition="in" filter="fade">
                                      <p:cBhvr>
                                        <p:cTn id="62" dur="500"/>
                                        <p:tgtEl>
                                          <p:spTgt spid="41"/>
                                        </p:tgtEl>
                                      </p:cBhvr>
                                    </p:animEffect>
                                  </p:childTnLst>
                                </p:cTn>
                              </p:par>
                              <p:par>
                                <p:cTn id="63" presetID="42" presetClass="path" presetSubtype="0" decel="100000" fill="hold" grpId="1" nodeType="withEffect">
                                  <p:stCondLst>
                                    <p:cond delay="200"/>
                                  </p:stCondLst>
                                  <p:childTnLst>
                                    <p:animMotion origin="layout" path="M -1.25E-6 3.7037E-6 L -1.25E-6 0.03541 " pathEditMode="relative" rAng="0" ptsTypes="AA">
                                      <p:cBhvr>
                                        <p:cTn id="64" dur="700" spd="-100000" fill="hold"/>
                                        <p:tgtEl>
                                          <p:spTgt spid="41"/>
                                        </p:tgtEl>
                                        <p:attrNameLst>
                                          <p:attrName>ppt_x</p:attrName>
                                          <p:attrName>ppt_y</p:attrName>
                                        </p:attrNameLst>
                                      </p:cBhvr>
                                      <p:rCtr x="0" y="1782"/>
                                    </p:animMotion>
                                  </p:childTnLst>
                                </p:cTn>
                              </p:par>
                              <p:par>
                                <p:cTn id="65" presetID="10" presetClass="entr" presetSubtype="0" fill="hold" grpId="0" nodeType="withEffect">
                                  <p:stCondLst>
                                    <p:cond delay="200"/>
                                  </p:stCondLst>
                                  <p:childTnLst>
                                    <p:set>
                                      <p:cBhvr>
                                        <p:cTn id="66" dur="1" fill="hold">
                                          <p:stCondLst>
                                            <p:cond delay="0"/>
                                          </p:stCondLst>
                                        </p:cTn>
                                        <p:tgtEl>
                                          <p:spTgt spid="47"/>
                                        </p:tgtEl>
                                        <p:attrNameLst>
                                          <p:attrName>style.visibility</p:attrName>
                                        </p:attrNameLst>
                                      </p:cBhvr>
                                      <p:to>
                                        <p:strVal val="visible"/>
                                      </p:to>
                                    </p:set>
                                    <p:animEffect transition="in" filter="fade">
                                      <p:cBhvr>
                                        <p:cTn id="67" dur="500"/>
                                        <p:tgtEl>
                                          <p:spTgt spid="47"/>
                                        </p:tgtEl>
                                      </p:cBhvr>
                                    </p:animEffect>
                                  </p:childTnLst>
                                </p:cTn>
                              </p:par>
                              <p:par>
                                <p:cTn id="68" presetID="42" presetClass="path" presetSubtype="0" decel="100000" fill="hold" grpId="1" nodeType="withEffect">
                                  <p:stCondLst>
                                    <p:cond delay="200"/>
                                  </p:stCondLst>
                                  <p:childTnLst>
                                    <p:animMotion origin="layout" path="M -1.25E-6 3.7037E-6 L -1.25E-6 0.03541 " pathEditMode="relative" rAng="0" ptsTypes="AA">
                                      <p:cBhvr>
                                        <p:cTn id="69" dur="700" spd="-100000" fill="hold"/>
                                        <p:tgtEl>
                                          <p:spTgt spid="47"/>
                                        </p:tgtEl>
                                        <p:attrNameLst>
                                          <p:attrName>ppt_x</p:attrName>
                                          <p:attrName>ppt_y</p:attrName>
                                        </p:attrNameLst>
                                      </p:cBhvr>
                                      <p:rCtr x="0" y="1782"/>
                                    </p:animMotion>
                                  </p:childTnLst>
                                </p:cTn>
                              </p:par>
                              <p:par>
                                <p:cTn id="70" presetID="10" presetClass="entr" presetSubtype="0" fill="hold" grpId="0" nodeType="withEffect">
                                  <p:stCondLst>
                                    <p:cond delay="200"/>
                                  </p:stCondLst>
                                  <p:childTnLst>
                                    <p:set>
                                      <p:cBhvr>
                                        <p:cTn id="71" dur="1" fill="hold">
                                          <p:stCondLst>
                                            <p:cond delay="0"/>
                                          </p:stCondLst>
                                        </p:cTn>
                                        <p:tgtEl>
                                          <p:spTgt spid="32"/>
                                        </p:tgtEl>
                                        <p:attrNameLst>
                                          <p:attrName>style.visibility</p:attrName>
                                        </p:attrNameLst>
                                      </p:cBhvr>
                                      <p:to>
                                        <p:strVal val="visible"/>
                                      </p:to>
                                    </p:set>
                                    <p:animEffect transition="in" filter="fade">
                                      <p:cBhvr>
                                        <p:cTn id="72" dur="500"/>
                                        <p:tgtEl>
                                          <p:spTgt spid="32"/>
                                        </p:tgtEl>
                                      </p:cBhvr>
                                    </p:animEffect>
                                  </p:childTnLst>
                                </p:cTn>
                              </p:par>
                              <p:par>
                                <p:cTn id="73" presetID="42" presetClass="path" presetSubtype="0" decel="100000" fill="hold" grpId="1" nodeType="withEffect">
                                  <p:stCondLst>
                                    <p:cond delay="200"/>
                                  </p:stCondLst>
                                  <p:childTnLst>
                                    <p:animMotion origin="layout" path="M -1.25E-6 3.7037E-6 L -1.25E-6 0.03541 " pathEditMode="relative" rAng="0" ptsTypes="AA">
                                      <p:cBhvr>
                                        <p:cTn id="74" dur="700" spd="-100000" fill="hold"/>
                                        <p:tgtEl>
                                          <p:spTgt spid="32"/>
                                        </p:tgtEl>
                                        <p:attrNameLst>
                                          <p:attrName>ppt_x</p:attrName>
                                          <p:attrName>ppt_y</p:attrName>
                                        </p:attrNameLst>
                                      </p:cBhvr>
                                      <p:rCtr x="0" y="1782"/>
                                    </p:animMotion>
                                  </p:childTnLst>
                                </p:cTn>
                              </p:par>
                              <p:par>
                                <p:cTn id="75" presetID="10" presetClass="entr" presetSubtype="0" fill="hold" grpId="0" nodeType="withEffect">
                                  <p:stCondLst>
                                    <p:cond delay="200"/>
                                  </p:stCondLst>
                                  <p:childTnLst>
                                    <p:set>
                                      <p:cBhvr>
                                        <p:cTn id="76" dur="1" fill="hold">
                                          <p:stCondLst>
                                            <p:cond delay="0"/>
                                          </p:stCondLst>
                                        </p:cTn>
                                        <p:tgtEl>
                                          <p:spTgt spid="40"/>
                                        </p:tgtEl>
                                        <p:attrNameLst>
                                          <p:attrName>style.visibility</p:attrName>
                                        </p:attrNameLst>
                                      </p:cBhvr>
                                      <p:to>
                                        <p:strVal val="visible"/>
                                      </p:to>
                                    </p:set>
                                    <p:animEffect transition="in" filter="fade">
                                      <p:cBhvr>
                                        <p:cTn id="77" dur="500"/>
                                        <p:tgtEl>
                                          <p:spTgt spid="40"/>
                                        </p:tgtEl>
                                      </p:cBhvr>
                                    </p:animEffect>
                                  </p:childTnLst>
                                </p:cTn>
                              </p:par>
                              <p:par>
                                <p:cTn id="78" presetID="42" presetClass="path" presetSubtype="0" decel="100000" fill="hold" grpId="1" nodeType="withEffect">
                                  <p:stCondLst>
                                    <p:cond delay="200"/>
                                  </p:stCondLst>
                                  <p:childTnLst>
                                    <p:animMotion origin="layout" path="M -1.25E-6 3.7037E-6 L -1.25E-6 0.03541 " pathEditMode="relative" rAng="0" ptsTypes="AA">
                                      <p:cBhvr>
                                        <p:cTn id="79" dur="700" spd="-100000" fill="hold"/>
                                        <p:tgtEl>
                                          <p:spTgt spid="40"/>
                                        </p:tgtEl>
                                        <p:attrNameLst>
                                          <p:attrName>ppt_x</p:attrName>
                                          <p:attrName>ppt_y</p:attrName>
                                        </p:attrNameLst>
                                      </p:cBhvr>
                                      <p:rCtr x="0" y="1782"/>
                                    </p:animMotion>
                                  </p:childTnLst>
                                </p:cTn>
                              </p:par>
                              <p:par>
                                <p:cTn id="80" presetID="10" presetClass="entr" presetSubtype="0" fill="hold" grpId="0" nodeType="withEffect">
                                  <p:stCondLst>
                                    <p:cond delay="20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42" presetClass="path" presetSubtype="0" decel="100000" fill="hold" grpId="1" nodeType="withEffect">
                                  <p:stCondLst>
                                    <p:cond delay="200"/>
                                  </p:stCondLst>
                                  <p:childTnLst>
                                    <p:animMotion origin="layout" path="M -1.25E-6 3.7037E-6 L -1.25E-6 0.03541 " pathEditMode="relative" rAng="0" ptsTypes="AA">
                                      <p:cBhvr>
                                        <p:cTn id="84" dur="700" spd="-100000" fill="hold"/>
                                        <p:tgtEl>
                                          <p:spTgt spid="45"/>
                                        </p:tgtEl>
                                        <p:attrNameLst>
                                          <p:attrName>ppt_x</p:attrName>
                                          <p:attrName>ppt_y</p:attrName>
                                        </p:attrNameLst>
                                      </p:cBhvr>
                                      <p:rCtr x="0" y="1782"/>
                                    </p:animMotion>
                                  </p:childTnLst>
                                </p:cTn>
                              </p:par>
                              <p:par>
                                <p:cTn id="85" presetID="10" presetClass="entr" presetSubtype="0" fill="hold" grpId="0" nodeType="withEffect">
                                  <p:stCondLst>
                                    <p:cond delay="200"/>
                                  </p:stCondLst>
                                  <p:childTnLst>
                                    <p:set>
                                      <p:cBhvr>
                                        <p:cTn id="86" dur="1" fill="hold">
                                          <p:stCondLst>
                                            <p:cond delay="0"/>
                                          </p:stCondLst>
                                        </p:cTn>
                                        <p:tgtEl>
                                          <p:spTgt spid="39"/>
                                        </p:tgtEl>
                                        <p:attrNameLst>
                                          <p:attrName>style.visibility</p:attrName>
                                        </p:attrNameLst>
                                      </p:cBhvr>
                                      <p:to>
                                        <p:strVal val="visible"/>
                                      </p:to>
                                    </p:set>
                                    <p:animEffect transition="in" filter="fade">
                                      <p:cBhvr>
                                        <p:cTn id="87" dur="500"/>
                                        <p:tgtEl>
                                          <p:spTgt spid="39"/>
                                        </p:tgtEl>
                                      </p:cBhvr>
                                    </p:animEffect>
                                  </p:childTnLst>
                                </p:cTn>
                              </p:par>
                              <p:par>
                                <p:cTn id="88" presetID="42" presetClass="path" presetSubtype="0" decel="100000" fill="hold" grpId="1" nodeType="withEffect">
                                  <p:stCondLst>
                                    <p:cond delay="200"/>
                                  </p:stCondLst>
                                  <p:childTnLst>
                                    <p:animMotion origin="layout" path="M -1.25E-6 3.7037E-6 L -1.25E-6 0.03541 " pathEditMode="relative" rAng="0" ptsTypes="AA">
                                      <p:cBhvr>
                                        <p:cTn id="89" dur="700" spd="-100000" fill="hold"/>
                                        <p:tgtEl>
                                          <p:spTgt spid="39"/>
                                        </p:tgtEl>
                                        <p:attrNameLst>
                                          <p:attrName>ppt_x</p:attrName>
                                          <p:attrName>ppt_y</p:attrName>
                                        </p:attrNameLst>
                                      </p:cBhvr>
                                      <p:rCtr x="0" y="1782"/>
                                    </p:animMotion>
                                  </p:childTnLst>
                                </p:cTn>
                              </p:par>
                              <p:par>
                                <p:cTn id="90" presetID="10" presetClass="entr" presetSubtype="0" fill="hold" grpId="0" nodeType="withEffect">
                                  <p:stCondLst>
                                    <p:cond delay="200"/>
                                  </p:stCondLst>
                                  <p:childTnLst>
                                    <p:set>
                                      <p:cBhvr>
                                        <p:cTn id="91" dur="1" fill="hold">
                                          <p:stCondLst>
                                            <p:cond delay="0"/>
                                          </p:stCondLst>
                                        </p:cTn>
                                        <p:tgtEl>
                                          <p:spTgt spid="46"/>
                                        </p:tgtEl>
                                        <p:attrNameLst>
                                          <p:attrName>style.visibility</p:attrName>
                                        </p:attrNameLst>
                                      </p:cBhvr>
                                      <p:to>
                                        <p:strVal val="visible"/>
                                      </p:to>
                                    </p:set>
                                    <p:animEffect transition="in" filter="fade">
                                      <p:cBhvr>
                                        <p:cTn id="92" dur="500"/>
                                        <p:tgtEl>
                                          <p:spTgt spid="46"/>
                                        </p:tgtEl>
                                      </p:cBhvr>
                                    </p:animEffect>
                                  </p:childTnLst>
                                </p:cTn>
                              </p:par>
                              <p:par>
                                <p:cTn id="93" presetID="42" presetClass="path" presetSubtype="0" decel="100000" fill="hold" grpId="1" nodeType="withEffect">
                                  <p:stCondLst>
                                    <p:cond delay="200"/>
                                  </p:stCondLst>
                                  <p:childTnLst>
                                    <p:animMotion origin="layout" path="M -1.25E-6 3.7037E-6 L -1.25E-6 0.03541 " pathEditMode="relative" rAng="0" ptsTypes="AA">
                                      <p:cBhvr>
                                        <p:cTn id="94" dur="700" spd="-100000" fill="hold"/>
                                        <p:tgtEl>
                                          <p:spTgt spid="46"/>
                                        </p:tgtEl>
                                        <p:attrNameLst>
                                          <p:attrName>ppt_x</p:attrName>
                                          <p:attrName>ppt_y</p:attrName>
                                        </p:attrNameLst>
                                      </p:cBhvr>
                                      <p:rCtr x="0" y="1782"/>
                                    </p:animMotion>
                                  </p:childTnLst>
                                </p:cTn>
                              </p:par>
                              <p:par>
                                <p:cTn id="95" presetID="10" presetClass="entr" presetSubtype="0" fill="hold" grpId="0" nodeType="withEffect">
                                  <p:stCondLst>
                                    <p:cond delay="200"/>
                                  </p:stCondLst>
                                  <p:childTnLst>
                                    <p:set>
                                      <p:cBhvr>
                                        <p:cTn id="96" dur="1" fill="hold">
                                          <p:stCondLst>
                                            <p:cond delay="0"/>
                                          </p:stCondLst>
                                        </p:cTn>
                                        <p:tgtEl>
                                          <p:spTgt spid="35"/>
                                        </p:tgtEl>
                                        <p:attrNameLst>
                                          <p:attrName>style.visibility</p:attrName>
                                        </p:attrNameLst>
                                      </p:cBhvr>
                                      <p:to>
                                        <p:strVal val="visible"/>
                                      </p:to>
                                    </p:set>
                                    <p:animEffect transition="in" filter="fade">
                                      <p:cBhvr>
                                        <p:cTn id="97" dur="500"/>
                                        <p:tgtEl>
                                          <p:spTgt spid="35"/>
                                        </p:tgtEl>
                                      </p:cBhvr>
                                    </p:animEffect>
                                  </p:childTnLst>
                                </p:cTn>
                              </p:par>
                              <p:par>
                                <p:cTn id="98" presetID="42" presetClass="path" presetSubtype="0" decel="100000" fill="hold" grpId="1" nodeType="withEffect">
                                  <p:stCondLst>
                                    <p:cond delay="200"/>
                                  </p:stCondLst>
                                  <p:childTnLst>
                                    <p:animMotion origin="layout" path="M -1.25E-6 3.7037E-6 L -1.25E-6 0.03541 " pathEditMode="relative" rAng="0" ptsTypes="AA">
                                      <p:cBhvr>
                                        <p:cTn id="99" dur="700" spd="-100000" fill="hold"/>
                                        <p:tgtEl>
                                          <p:spTgt spid="35"/>
                                        </p:tgtEl>
                                        <p:attrNameLst>
                                          <p:attrName>ppt_x</p:attrName>
                                          <p:attrName>ppt_y</p:attrName>
                                        </p:attrNameLst>
                                      </p:cBhvr>
                                      <p:rCtr x="0" y="1782"/>
                                    </p:animMotion>
                                  </p:childTnLst>
                                </p:cTn>
                              </p:par>
                              <p:par>
                                <p:cTn id="100" presetID="10" presetClass="entr" presetSubtype="0" fill="hold" grpId="0" nodeType="withEffect">
                                  <p:stCondLst>
                                    <p:cond delay="200"/>
                                  </p:stCondLst>
                                  <p:childTnLst>
                                    <p:set>
                                      <p:cBhvr>
                                        <p:cTn id="101" dur="1" fill="hold">
                                          <p:stCondLst>
                                            <p:cond delay="0"/>
                                          </p:stCondLst>
                                        </p:cTn>
                                        <p:tgtEl>
                                          <p:spTgt spid="5"/>
                                        </p:tgtEl>
                                        <p:attrNameLst>
                                          <p:attrName>style.visibility</p:attrName>
                                        </p:attrNameLst>
                                      </p:cBhvr>
                                      <p:to>
                                        <p:strVal val="visible"/>
                                      </p:to>
                                    </p:set>
                                    <p:animEffect transition="in" filter="fade">
                                      <p:cBhvr>
                                        <p:cTn id="102" dur="500"/>
                                        <p:tgtEl>
                                          <p:spTgt spid="5"/>
                                        </p:tgtEl>
                                      </p:cBhvr>
                                    </p:animEffect>
                                  </p:childTnLst>
                                </p:cTn>
                              </p:par>
                              <p:par>
                                <p:cTn id="103" presetID="42" presetClass="path" presetSubtype="0" decel="100000" fill="hold" grpId="1" nodeType="withEffect">
                                  <p:stCondLst>
                                    <p:cond delay="200"/>
                                  </p:stCondLst>
                                  <p:childTnLst>
                                    <p:animMotion origin="layout" path="M -1.25E-6 3.7037E-6 L -1.25E-6 0.03541 " pathEditMode="relative" rAng="0" ptsTypes="AA">
                                      <p:cBhvr>
                                        <p:cTn id="104" dur="700" spd="-100000" fill="hold"/>
                                        <p:tgtEl>
                                          <p:spTgt spid="5"/>
                                        </p:tgtEl>
                                        <p:attrNameLst>
                                          <p:attrName>ppt_x</p:attrName>
                                          <p:attrName>ppt_y</p:attrName>
                                        </p:attrNameLst>
                                      </p:cBhvr>
                                      <p:rCtr x="0" y="17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4" grpId="0"/>
      <p:bldP spid="24" grpId="1"/>
      <p:bldP spid="57" grpId="0" animBg="1"/>
      <p:bldP spid="57" grpId="1" animBg="1"/>
      <p:bldP spid="36" grpId="0"/>
      <p:bldP spid="36" grpId="1"/>
      <p:bldP spid="42" grpId="0"/>
      <p:bldP spid="42" grpId="1"/>
      <p:bldP spid="34" grpId="0" animBg="1"/>
      <p:bldP spid="34" grpId="1" animBg="1"/>
      <p:bldP spid="37" grpId="0"/>
      <p:bldP spid="37" grpId="1"/>
      <p:bldP spid="43" grpId="0"/>
      <p:bldP spid="43" grpId="1"/>
      <p:bldP spid="31" grpId="0" animBg="1"/>
      <p:bldP spid="31" grpId="1" animBg="1"/>
      <p:bldP spid="38" grpId="0"/>
      <p:bldP spid="38" grpId="1"/>
      <p:bldP spid="44" grpId="0"/>
      <p:bldP spid="44" grpId="1"/>
      <p:bldP spid="5" grpId="0" animBg="1"/>
      <p:bldP spid="5" grpId="1" animBg="1"/>
      <p:bldP spid="39" grpId="0"/>
      <p:bldP spid="39" grpId="1"/>
      <p:bldP spid="45" grpId="0"/>
      <p:bldP spid="45" grpId="1"/>
      <p:bldP spid="35" grpId="0" animBg="1"/>
      <p:bldP spid="35" grpId="1" animBg="1"/>
      <p:bldP spid="40" grpId="0"/>
      <p:bldP spid="40" grpId="1"/>
      <p:bldP spid="46" grpId="0"/>
      <p:bldP spid="46" grpId="1"/>
      <p:bldP spid="32" grpId="0" animBg="1"/>
      <p:bldP spid="32" grpId="1" animBg="1"/>
      <p:bldP spid="41" grpId="0"/>
      <p:bldP spid="41" grpId="1"/>
      <p:bldP spid="47" grpId="0"/>
      <p:bldP spid="47"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6">
            <a:extLst>
              <a:ext uri="{FF2B5EF4-FFF2-40B4-BE49-F238E27FC236}">
                <a16:creationId xmlns:a16="http://schemas.microsoft.com/office/drawing/2014/main" id="{D2B60A75-69A7-B3EC-D201-7DE26393618A}"/>
              </a:ext>
            </a:extLst>
          </p:cNvPr>
          <p:cNvSpPr txBox="1">
            <a:spLocks/>
          </p:cNvSpPr>
          <p:nvPr/>
        </p:nvSpPr>
        <p:spPr>
          <a:xfrm>
            <a:off x="594980" y="436039"/>
            <a:ext cx="3141612" cy="1084584"/>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auto" latinLnBrk="0" hangingPunct="1">
              <a:lnSpc>
                <a:spcPct val="95000"/>
              </a:lnSpc>
              <a:spcBef>
                <a:spcPts val="0"/>
              </a:spcBef>
              <a:spcAft>
                <a:spcPts val="0"/>
              </a:spcAft>
              <a:buClr>
                <a:srgbClr val="24292E"/>
              </a:buClr>
              <a:buSzPts val="3000"/>
              <a:buFontTx/>
              <a:buNone/>
              <a:tabLst/>
              <a:defRPr/>
            </a:pPr>
            <a:r>
              <a:rPr kumimoji="0" lang="en-US" sz="3600" b="1" i="0" u="none" strike="noStrike" kern="1200" cap="none" spc="-50" normalizeH="0" baseline="0" noProof="0">
                <a:ln w="3175">
                  <a:noFill/>
                </a:ln>
                <a:solidFill>
                  <a:srgbClr val="FFFFFF"/>
                </a:solidFill>
                <a:effectLst/>
                <a:uLnTx/>
                <a:uFillTx/>
                <a:latin typeface="Segoe UI Semibold"/>
                <a:ea typeface="+mn-ea"/>
                <a:cs typeface="Segoe UI" pitchFamily="34" charset="0"/>
              </a:rPr>
              <a:t>Eliminate unhelpful KPIs</a:t>
            </a:r>
          </a:p>
        </p:txBody>
      </p:sp>
      <p:sp>
        <p:nvSpPr>
          <p:cNvPr id="33" name="Title 6">
            <a:extLst>
              <a:ext uri="{FF2B5EF4-FFF2-40B4-BE49-F238E27FC236}">
                <a16:creationId xmlns:a16="http://schemas.microsoft.com/office/drawing/2014/main" id="{B5C66B1A-3422-63A9-F6C2-DEC25CE60D9D}"/>
              </a:ext>
            </a:extLst>
          </p:cNvPr>
          <p:cNvSpPr txBox="1">
            <a:spLocks/>
          </p:cNvSpPr>
          <p:nvPr/>
        </p:nvSpPr>
        <p:spPr>
          <a:xfrm>
            <a:off x="594980" y="1837736"/>
            <a:ext cx="3753828" cy="1084584"/>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auto" latinLnBrk="0" hangingPunct="1">
              <a:lnSpc>
                <a:spcPct val="95000"/>
              </a:lnSpc>
              <a:spcBef>
                <a:spcPts val="0"/>
              </a:spcBef>
              <a:spcAft>
                <a:spcPts val="0"/>
              </a:spcAft>
              <a:buClr>
                <a:srgbClr val="24292E"/>
              </a:buClr>
              <a:buSzPts val="3000"/>
              <a:buFontTx/>
              <a:buNone/>
              <a:tabLst/>
              <a:defRPr/>
            </a:pPr>
            <a:r>
              <a:rPr kumimoji="0" lang="en-US" sz="2000" b="0" i="0" u="none" strike="noStrike" kern="1200" cap="none" spc="-50" normalizeH="0" baseline="0" noProof="0">
                <a:ln w="3175">
                  <a:noFill/>
                </a:ln>
                <a:solidFill>
                  <a:srgbClr val="5ACBF0"/>
                </a:solidFill>
                <a:effectLst/>
                <a:uLnTx/>
                <a:uFillTx/>
                <a:latin typeface="Segoe UI Semibold"/>
                <a:ea typeface="+mn-ea"/>
                <a:cs typeface="Segoe UI" pitchFamily="34" charset="0"/>
              </a:rPr>
              <a:t>Measure outcomes not, outputs:</a:t>
            </a:r>
            <a:endParaRPr kumimoji="0" lang="en-US" sz="2000" b="1" i="0" u="none" strike="noStrike" kern="1200" cap="none" spc="-50" normalizeH="0" baseline="0" noProof="0">
              <a:ln w="3175">
                <a:noFill/>
              </a:ln>
              <a:solidFill>
                <a:srgbClr val="5ACBF0"/>
              </a:solidFill>
              <a:effectLst/>
              <a:uLnTx/>
              <a:uFillTx/>
              <a:latin typeface="Segoe UI Semibold"/>
              <a:ea typeface="+mn-ea"/>
              <a:cs typeface="Segoe UI" pitchFamily="34" charset="0"/>
            </a:endParaRPr>
          </a:p>
        </p:txBody>
      </p:sp>
      <p:sp>
        <p:nvSpPr>
          <p:cNvPr id="51" name="Title 6">
            <a:extLst>
              <a:ext uri="{FF2B5EF4-FFF2-40B4-BE49-F238E27FC236}">
                <a16:creationId xmlns:a16="http://schemas.microsoft.com/office/drawing/2014/main" id="{3700761B-5669-7E13-3CF4-C1286CC196CF}"/>
              </a:ext>
            </a:extLst>
          </p:cNvPr>
          <p:cNvSpPr txBox="1">
            <a:spLocks/>
          </p:cNvSpPr>
          <p:nvPr/>
        </p:nvSpPr>
        <p:spPr>
          <a:xfrm>
            <a:off x="1845266" y="4412877"/>
            <a:ext cx="2400653" cy="452858"/>
          </a:xfrm>
          <a:prstGeom prst="rect">
            <a:avLst/>
          </a:prstGeom>
          <a:noFill/>
          <a:ln>
            <a:noFill/>
          </a:ln>
        </p:spPr>
        <p:txBody>
          <a:bodyPr spcFirstLastPara="1" vert="horz" wrap="square" lIns="19050" tIns="19050" rIns="19050" bIns="19050" rtlCol="0" anchor="ctr"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UI" pitchFamily="34" charset="0"/>
              </a:rPr>
              <a:t>Lines of code</a:t>
            </a:r>
          </a:p>
        </p:txBody>
      </p:sp>
      <p:sp>
        <p:nvSpPr>
          <p:cNvPr id="52" name="Title 6">
            <a:extLst>
              <a:ext uri="{FF2B5EF4-FFF2-40B4-BE49-F238E27FC236}">
                <a16:creationId xmlns:a16="http://schemas.microsoft.com/office/drawing/2014/main" id="{6FBF62E7-0DCC-D4AA-4C69-2A1700755135}"/>
              </a:ext>
            </a:extLst>
          </p:cNvPr>
          <p:cNvSpPr txBox="1">
            <a:spLocks/>
          </p:cNvSpPr>
          <p:nvPr/>
        </p:nvSpPr>
        <p:spPr>
          <a:xfrm>
            <a:off x="1830280" y="5183951"/>
            <a:ext cx="2400653" cy="452858"/>
          </a:xfrm>
          <a:prstGeom prst="rect">
            <a:avLst/>
          </a:prstGeom>
          <a:noFill/>
          <a:ln>
            <a:noFill/>
          </a:ln>
        </p:spPr>
        <p:txBody>
          <a:bodyPr spcFirstLastPara="1" vert="horz" wrap="square" lIns="19050" tIns="19050" rIns="19050" bIns="19050" rtlCol="0" anchor="ctr"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UI" pitchFamily="34" charset="0"/>
              </a:rPr>
              <a:t>Team capacity</a:t>
            </a:r>
          </a:p>
        </p:txBody>
      </p:sp>
      <p:sp>
        <p:nvSpPr>
          <p:cNvPr id="53" name="Title 6">
            <a:extLst>
              <a:ext uri="{FF2B5EF4-FFF2-40B4-BE49-F238E27FC236}">
                <a16:creationId xmlns:a16="http://schemas.microsoft.com/office/drawing/2014/main" id="{1C598D7B-6E02-A0CF-AD80-8F97FC2A3EEE}"/>
              </a:ext>
            </a:extLst>
          </p:cNvPr>
          <p:cNvSpPr txBox="1">
            <a:spLocks/>
          </p:cNvSpPr>
          <p:nvPr/>
        </p:nvSpPr>
        <p:spPr>
          <a:xfrm>
            <a:off x="5066038" y="2873224"/>
            <a:ext cx="3673399" cy="452858"/>
          </a:xfrm>
          <a:prstGeom prst="rect">
            <a:avLst/>
          </a:prstGeom>
          <a:noFill/>
          <a:ln>
            <a:noFill/>
          </a:ln>
        </p:spPr>
        <p:txBody>
          <a:bodyPr spcFirstLastPara="1" vert="horz" wrap="square" lIns="19050" tIns="19050" rIns="19050" bIns="19050" rtlCol="0" anchor="ctr"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UI" pitchFamily="34" charset="0"/>
              </a:rPr>
              <a:t>Team burndown</a:t>
            </a:r>
          </a:p>
        </p:txBody>
      </p:sp>
      <p:sp>
        <p:nvSpPr>
          <p:cNvPr id="54" name="Title 6">
            <a:extLst>
              <a:ext uri="{FF2B5EF4-FFF2-40B4-BE49-F238E27FC236}">
                <a16:creationId xmlns:a16="http://schemas.microsoft.com/office/drawing/2014/main" id="{90C41201-7371-27C7-869F-031C6F4CD464}"/>
              </a:ext>
            </a:extLst>
          </p:cNvPr>
          <p:cNvSpPr txBox="1">
            <a:spLocks/>
          </p:cNvSpPr>
          <p:nvPr/>
        </p:nvSpPr>
        <p:spPr>
          <a:xfrm>
            <a:off x="5078771" y="3591357"/>
            <a:ext cx="3228556" cy="452858"/>
          </a:xfrm>
          <a:prstGeom prst="rect">
            <a:avLst/>
          </a:prstGeom>
          <a:noFill/>
          <a:ln>
            <a:noFill/>
          </a:ln>
        </p:spPr>
        <p:txBody>
          <a:bodyPr spcFirstLastPara="1" vert="horz" wrap="square" lIns="19050" tIns="19050" rIns="19050" bIns="19050" rtlCol="0" anchor="ctr"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UI" pitchFamily="34" charset="0"/>
              </a:rPr>
              <a:t>Team velocity</a:t>
            </a:r>
          </a:p>
        </p:txBody>
      </p:sp>
      <p:sp>
        <p:nvSpPr>
          <p:cNvPr id="55" name="Title 6">
            <a:extLst>
              <a:ext uri="{FF2B5EF4-FFF2-40B4-BE49-F238E27FC236}">
                <a16:creationId xmlns:a16="http://schemas.microsoft.com/office/drawing/2014/main" id="{77C5620E-B815-3F9D-A542-B2E6D5F09300}"/>
              </a:ext>
            </a:extLst>
          </p:cNvPr>
          <p:cNvSpPr txBox="1">
            <a:spLocks/>
          </p:cNvSpPr>
          <p:nvPr/>
        </p:nvSpPr>
        <p:spPr>
          <a:xfrm>
            <a:off x="5150551" y="5199991"/>
            <a:ext cx="3883464" cy="452858"/>
          </a:xfrm>
          <a:prstGeom prst="rect">
            <a:avLst/>
          </a:prstGeom>
          <a:noFill/>
          <a:ln>
            <a:noFill/>
          </a:ln>
        </p:spPr>
        <p:txBody>
          <a:bodyPr spcFirstLastPara="1" vert="horz" wrap="square" lIns="19050" tIns="19050" rIns="19050" bIns="19050" rtlCol="0" anchor="ctr"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UI" pitchFamily="34" charset="0"/>
              </a:rPr>
              <a:t>% code coverage</a:t>
            </a:r>
          </a:p>
        </p:txBody>
      </p:sp>
      <p:sp>
        <p:nvSpPr>
          <p:cNvPr id="56" name="Title 6">
            <a:extLst>
              <a:ext uri="{FF2B5EF4-FFF2-40B4-BE49-F238E27FC236}">
                <a16:creationId xmlns:a16="http://schemas.microsoft.com/office/drawing/2014/main" id="{673AED06-B1FB-C616-E660-1E221E0403DF}"/>
              </a:ext>
            </a:extLst>
          </p:cNvPr>
          <p:cNvSpPr txBox="1">
            <a:spLocks/>
          </p:cNvSpPr>
          <p:nvPr/>
        </p:nvSpPr>
        <p:spPr>
          <a:xfrm>
            <a:off x="1845266" y="3641093"/>
            <a:ext cx="2400653" cy="452858"/>
          </a:xfrm>
          <a:prstGeom prst="rect">
            <a:avLst/>
          </a:prstGeom>
          <a:noFill/>
          <a:ln>
            <a:noFill/>
          </a:ln>
        </p:spPr>
        <p:txBody>
          <a:bodyPr spcFirstLastPara="1" vert="horz" wrap="square" lIns="19050" tIns="19050" rIns="19050" bIns="19050" rtlCol="0" anchor="ctr"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UI" pitchFamily="34" charset="0"/>
              </a:rPr>
              <a:t>Completed hours</a:t>
            </a:r>
          </a:p>
        </p:txBody>
      </p:sp>
      <p:sp>
        <p:nvSpPr>
          <p:cNvPr id="57" name="Title 6">
            <a:extLst>
              <a:ext uri="{FF2B5EF4-FFF2-40B4-BE49-F238E27FC236}">
                <a16:creationId xmlns:a16="http://schemas.microsoft.com/office/drawing/2014/main" id="{018B8B50-47B0-FDAE-FCC6-C40595C9E390}"/>
              </a:ext>
            </a:extLst>
          </p:cNvPr>
          <p:cNvSpPr txBox="1">
            <a:spLocks/>
          </p:cNvSpPr>
          <p:nvPr/>
        </p:nvSpPr>
        <p:spPr>
          <a:xfrm>
            <a:off x="1845266" y="2872365"/>
            <a:ext cx="2400653" cy="452858"/>
          </a:xfrm>
          <a:prstGeom prst="rect">
            <a:avLst/>
          </a:prstGeom>
          <a:noFill/>
          <a:ln>
            <a:noFill/>
          </a:ln>
        </p:spPr>
        <p:txBody>
          <a:bodyPr spcFirstLastPara="1" vert="horz" wrap="square" lIns="19050" tIns="19050" rIns="19050" bIns="19050" rtlCol="0" anchor="ctr"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UI" pitchFamily="34" charset="0"/>
              </a:rPr>
              <a:t>Original estimate</a:t>
            </a:r>
          </a:p>
        </p:txBody>
      </p:sp>
      <p:pic>
        <p:nvPicPr>
          <p:cNvPr id="58" name="Picture 57">
            <a:extLst>
              <a:ext uri="{FF2B5EF4-FFF2-40B4-BE49-F238E27FC236}">
                <a16:creationId xmlns:a16="http://schemas.microsoft.com/office/drawing/2014/main" id="{93A34286-6356-127A-BCAA-D6D545C5DB1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12414" y="2872365"/>
            <a:ext cx="447567" cy="447567"/>
          </a:xfrm>
          <a:prstGeom prst="rect">
            <a:avLst/>
          </a:prstGeom>
        </p:spPr>
      </p:pic>
      <p:pic>
        <p:nvPicPr>
          <p:cNvPr id="59" name="Picture 58">
            <a:extLst>
              <a:ext uri="{FF2B5EF4-FFF2-40B4-BE49-F238E27FC236}">
                <a16:creationId xmlns:a16="http://schemas.microsoft.com/office/drawing/2014/main" id="{4E314133-4BB1-3282-F133-AD8A607312E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12414" y="3641093"/>
            <a:ext cx="447567" cy="447567"/>
          </a:xfrm>
          <a:prstGeom prst="rect">
            <a:avLst/>
          </a:prstGeom>
        </p:spPr>
      </p:pic>
      <p:pic>
        <p:nvPicPr>
          <p:cNvPr id="60" name="Picture 59">
            <a:extLst>
              <a:ext uri="{FF2B5EF4-FFF2-40B4-BE49-F238E27FC236}">
                <a16:creationId xmlns:a16="http://schemas.microsoft.com/office/drawing/2014/main" id="{3249EFBD-0931-784D-ED76-1EC93DCED7C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245919" y="3632465"/>
            <a:ext cx="447567" cy="370642"/>
          </a:xfrm>
          <a:prstGeom prst="rect">
            <a:avLst/>
          </a:prstGeom>
        </p:spPr>
      </p:pic>
      <p:pic>
        <p:nvPicPr>
          <p:cNvPr id="61" name="Picture 60">
            <a:extLst>
              <a:ext uri="{FF2B5EF4-FFF2-40B4-BE49-F238E27FC236}">
                <a16:creationId xmlns:a16="http://schemas.microsoft.com/office/drawing/2014/main" id="{3B3CB6F0-B995-093B-BAEE-383BFB3630B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245919" y="2883804"/>
            <a:ext cx="422101" cy="422101"/>
          </a:xfrm>
          <a:prstGeom prst="rect">
            <a:avLst/>
          </a:prstGeom>
        </p:spPr>
      </p:pic>
      <p:pic>
        <p:nvPicPr>
          <p:cNvPr id="62" name="Picture 61">
            <a:extLst>
              <a:ext uri="{FF2B5EF4-FFF2-40B4-BE49-F238E27FC236}">
                <a16:creationId xmlns:a16="http://schemas.microsoft.com/office/drawing/2014/main" id="{E65A3893-93D2-542E-720D-4D05C3716B2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12413" y="4418166"/>
            <a:ext cx="447569" cy="447569"/>
          </a:xfrm>
          <a:prstGeom prst="rect">
            <a:avLst/>
          </a:prstGeom>
        </p:spPr>
      </p:pic>
      <p:pic>
        <p:nvPicPr>
          <p:cNvPr id="63" name="Picture 62">
            <a:extLst>
              <a:ext uri="{FF2B5EF4-FFF2-40B4-BE49-F238E27FC236}">
                <a16:creationId xmlns:a16="http://schemas.microsoft.com/office/drawing/2014/main" id="{79066966-81D3-909E-3943-8640BEB5543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12413" y="5219214"/>
            <a:ext cx="417597" cy="417595"/>
          </a:xfrm>
          <a:prstGeom prst="rect">
            <a:avLst/>
          </a:prstGeom>
        </p:spPr>
      </p:pic>
      <p:pic>
        <p:nvPicPr>
          <p:cNvPr id="64" name="Picture 63">
            <a:extLst>
              <a:ext uri="{FF2B5EF4-FFF2-40B4-BE49-F238E27FC236}">
                <a16:creationId xmlns:a16="http://schemas.microsoft.com/office/drawing/2014/main" id="{A6E17B4C-6171-CEB5-E9EC-CC1B0574169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245919" y="4387376"/>
            <a:ext cx="385961" cy="385959"/>
          </a:xfrm>
          <a:prstGeom prst="rect">
            <a:avLst/>
          </a:prstGeom>
        </p:spPr>
      </p:pic>
      <p:sp>
        <p:nvSpPr>
          <p:cNvPr id="65" name="Title 6">
            <a:extLst>
              <a:ext uri="{FF2B5EF4-FFF2-40B4-BE49-F238E27FC236}">
                <a16:creationId xmlns:a16="http://schemas.microsoft.com/office/drawing/2014/main" id="{C320CFA8-221F-9581-7411-2DA6DE776932}"/>
              </a:ext>
            </a:extLst>
          </p:cNvPr>
          <p:cNvSpPr txBox="1">
            <a:spLocks/>
          </p:cNvSpPr>
          <p:nvPr/>
        </p:nvSpPr>
        <p:spPr>
          <a:xfrm>
            <a:off x="5047968" y="4362864"/>
            <a:ext cx="3883464" cy="452858"/>
          </a:xfrm>
          <a:prstGeom prst="rect">
            <a:avLst/>
          </a:prstGeom>
          <a:noFill/>
          <a:ln>
            <a:noFill/>
          </a:ln>
        </p:spPr>
        <p:txBody>
          <a:bodyPr spcFirstLastPara="1" vert="horz" wrap="square" lIns="19050" tIns="19050" rIns="19050" bIns="19050" rtlCol="0" anchor="ctr"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UI" pitchFamily="34" charset="0"/>
              </a:rPr>
              <a:t># of bugs found</a:t>
            </a:r>
          </a:p>
        </p:txBody>
      </p:sp>
      <p:pic>
        <p:nvPicPr>
          <p:cNvPr id="66" name="Picture 65">
            <a:extLst>
              <a:ext uri="{FF2B5EF4-FFF2-40B4-BE49-F238E27FC236}">
                <a16:creationId xmlns:a16="http://schemas.microsoft.com/office/drawing/2014/main" id="{CC97971E-4D8E-3E4E-5E27-FAD43CB39EAA}"/>
              </a:ext>
            </a:extLst>
          </p:cNvPr>
          <p:cNvPicPr>
            <a:picLocks noChangeAspect="1"/>
          </p:cNvPicPr>
          <p:nvPr/>
        </p:nvPicPr>
        <p:blipFill>
          <a:blip r:embed="rId10"/>
          <a:stretch>
            <a:fillRect/>
          </a:stretch>
        </p:blipFill>
        <p:spPr>
          <a:xfrm>
            <a:off x="4245919" y="5294802"/>
            <a:ext cx="591127" cy="263236"/>
          </a:xfrm>
          <a:prstGeom prst="rect">
            <a:avLst/>
          </a:prstGeom>
        </p:spPr>
      </p:pic>
      <p:sp>
        <p:nvSpPr>
          <p:cNvPr id="67" name="Rounded Rectangle 14">
            <a:extLst>
              <a:ext uri="{FF2B5EF4-FFF2-40B4-BE49-F238E27FC236}">
                <a16:creationId xmlns:a16="http://schemas.microsoft.com/office/drawing/2014/main" id="{D73815AF-2596-DBB0-CA5D-E19198BD6FE9}"/>
              </a:ext>
              <a:ext uri="{C183D7F6-B498-43B3-948B-1728B52AA6E4}">
                <adec:decorative xmlns:adec="http://schemas.microsoft.com/office/drawing/2017/decorative" val="1"/>
              </a:ext>
            </a:extLst>
          </p:cNvPr>
          <p:cNvSpPr/>
          <p:nvPr/>
        </p:nvSpPr>
        <p:spPr bwMode="auto">
          <a:xfrm>
            <a:off x="844842" y="2600632"/>
            <a:ext cx="7007932" cy="3470788"/>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2173757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42" presetClass="path" presetSubtype="0" decel="100000" fill="hold" grpId="1" nodeType="withEffect">
                                  <p:stCondLst>
                                    <p:cond delay="300"/>
                                  </p:stCondLst>
                                  <p:childTnLst>
                                    <p:animMotion origin="layout" path="M 0 -2.59259E-6 L 0 0.03542 " pathEditMode="relative" rAng="0" ptsTypes="AA">
                                      <p:cBhvr>
                                        <p:cTn id="9" dur="700" spd="-100000" fill="hold"/>
                                        <p:tgtEl>
                                          <p:spTgt spid="6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ABA75-4144-99B9-1E22-03835CEEAC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72F001-86A6-D398-85B7-A4DA8E6D3529}"/>
              </a:ext>
            </a:extLst>
          </p:cNvPr>
          <p:cNvSpPr>
            <a:spLocks noGrp="1"/>
          </p:cNvSpPr>
          <p:nvPr>
            <p:ph type="title"/>
          </p:nvPr>
        </p:nvSpPr>
        <p:spPr>
          <a:xfrm>
            <a:off x="588263" y="457200"/>
            <a:ext cx="11018520" cy="553998"/>
          </a:xfrm>
        </p:spPr>
        <p:txBody>
          <a:bodyPr/>
          <a:lstStyle/>
          <a:p>
            <a:pPr algn="ctr"/>
            <a:r>
              <a:rPr lang="en-US"/>
              <a:t>Metrics &amp; KPIs</a:t>
            </a:r>
          </a:p>
        </p:txBody>
      </p:sp>
      <p:sp>
        <p:nvSpPr>
          <p:cNvPr id="15" name="Rounded Rectangle 14">
            <a:extLst>
              <a:ext uri="{FF2B5EF4-FFF2-40B4-BE49-F238E27FC236}">
                <a16:creationId xmlns:a16="http://schemas.microsoft.com/office/drawing/2014/main" id="{C01067E6-5C7A-4422-4966-FF4944F1D87F}"/>
              </a:ext>
              <a:ext uri="{C183D7F6-B498-43B3-948B-1728B52AA6E4}">
                <adec:decorative xmlns:adec="http://schemas.microsoft.com/office/drawing/2017/decorative" val="1"/>
              </a:ext>
            </a:extLst>
          </p:cNvPr>
          <p:cNvSpPr/>
          <p:nvPr/>
        </p:nvSpPr>
        <p:spPr bwMode="auto">
          <a:xfrm>
            <a:off x="588263" y="1436688"/>
            <a:ext cx="2659085" cy="483235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31" name="Group 30" descr="Smiley face icon">
            <a:extLst>
              <a:ext uri="{FF2B5EF4-FFF2-40B4-BE49-F238E27FC236}">
                <a16:creationId xmlns:a16="http://schemas.microsoft.com/office/drawing/2014/main" id="{D94D5D33-B8C7-D67F-3641-70942A282567}"/>
              </a:ext>
            </a:extLst>
          </p:cNvPr>
          <p:cNvGrpSpPr/>
          <p:nvPr/>
        </p:nvGrpSpPr>
        <p:grpSpPr>
          <a:xfrm>
            <a:off x="860466" y="1753767"/>
            <a:ext cx="612826" cy="612826"/>
            <a:chOff x="904010" y="1797311"/>
            <a:chExt cx="612826" cy="612826"/>
          </a:xfrm>
        </p:grpSpPr>
        <p:sp>
          <p:nvSpPr>
            <p:cNvPr id="14" name="Oval 13">
              <a:extLst>
                <a:ext uri="{FF2B5EF4-FFF2-40B4-BE49-F238E27FC236}">
                  <a16:creationId xmlns:a16="http://schemas.microsoft.com/office/drawing/2014/main" id="{DB3B7C53-BADE-A2F4-E590-C5306388D218}"/>
                </a:ext>
                <a:ext uri="{C183D7F6-B498-43B3-948B-1728B52AA6E4}">
                  <adec:decorative xmlns:adec="http://schemas.microsoft.com/office/drawing/2017/decorative" val="1"/>
                </a:ext>
              </a:extLst>
            </p:cNvPr>
            <p:cNvSpPr/>
            <p:nvPr/>
          </p:nvSpPr>
          <p:spPr bwMode="auto">
            <a:xfrm>
              <a:off x="904010" y="1797311"/>
              <a:ext cx="612826" cy="612826"/>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sp>
          <p:nvSpPr>
            <p:cNvPr id="27" name="Graphic 50">
              <a:extLst>
                <a:ext uri="{FF2B5EF4-FFF2-40B4-BE49-F238E27FC236}">
                  <a16:creationId xmlns:a16="http://schemas.microsoft.com/office/drawing/2014/main" id="{CF4441A7-D7E2-C6E4-6A19-B845064FD1E7}"/>
                </a:ext>
                <a:ext uri="{C183D7F6-B498-43B3-948B-1728B52AA6E4}">
                  <adec:decorative xmlns:adec="http://schemas.microsoft.com/office/drawing/2017/decorative" val="1"/>
                </a:ext>
              </a:extLst>
            </p:cNvPr>
            <p:cNvSpPr/>
            <p:nvPr/>
          </p:nvSpPr>
          <p:spPr>
            <a:xfrm>
              <a:off x="1051843" y="1945152"/>
              <a:ext cx="317161" cy="317145"/>
            </a:xfrm>
            <a:custGeom>
              <a:avLst/>
              <a:gdLst>
                <a:gd name="connsiteX0" fmla="*/ 309028 w 618056"/>
                <a:gd name="connsiteY0" fmla="*/ 0 h 618026"/>
                <a:gd name="connsiteX1" fmla="*/ 618057 w 618056"/>
                <a:gd name="connsiteY1" fmla="*/ 309028 h 618026"/>
                <a:gd name="connsiteX2" fmla="*/ 309028 w 618056"/>
                <a:gd name="connsiteY2" fmla="*/ 618026 h 618026"/>
                <a:gd name="connsiteX3" fmla="*/ 0 w 618056"/>
                <a:gd name="connsiteY3" fmla="*/ 309028 h 618026"/>
                <a:gd name="connsiteX4" fmla="*/ 309028 w 618056"/>
                <a:gd name="connsiteY4" fmla="*/ 0 h 618026"/>
                <a:gd name="connsiteX5" fmla="*/ 199716 w 618056"/>
                <a:gd name="connsiteY5" fmla="*/ 395014 h 618026"/>
                <a:gd name="connsiteX6" fmla="*/ 167269 w 618056"/>
                <a:gd name="connsiteY6" fmla="*/ 390422 h 618026"/>
                <a:gd name="connsiteX7" fmla="*/ 162676 w 618056"/>
                <a:gd name="connsiteY7" fmla="*/ 422869 h 618026"/>
                <a:gd name="connsiteX8" fmla="*/ 163320 w 618056"/>
                <a:gd name="connsiteY8" fmla="*/ 423686 h 618026"/>
                <a:gd name="connsiteX9" fmla="*/ 309028 w 618056"/>
                <a:gd name="connsiteY9" fmla="*/ 494439 h 618026"/>
                <a:gd name="connsiteX10" fmla="*/ 454614 w 618056"/>
                <a:gd name="connsiteY10" fmla="*/ 423871 h 618026"/>
                <a:gd name="connsiteX11" fmla="*/ 450798 w 618056"/>
                <a:gd name="connsiteY11" fmla="*/ 391322 h 618026"/>
                <a:gd name="connsiteX12" fmla="*/ 418248 w 618056"/>
                <a:gd name="connsiteY12" fmla="*/ 395137 h 618026"/>
                <a:gd name="connsiteX13" fmla="*/ 309028 w 618056"/>
                <a:gd name="connsiteY13" fmla="*/ 448094 h 618026"/>
                <a:gd name="connsiteX14" fmla="*/ 199716 w 618056"/>
                <a:gd name="connsiteY14" fmla="*/ 395014 h 618026"/>
                <a:gd name="connsiteX15" fmla="*/ 216338 w 618056"/>
                <a:gd name="connsiteY15" fmla="*/ 208583 h 618026"/>
                <a:gd name="connsiteX16" fmla="*/ 176641 w 618056"/>
                <a:gd name="connsiteY16" fmla="*/ 246097 h 618026"/>
                <a:gd name="connsiteX17" fmla="*/ 214154 w 618056"/>
                <a:gd name="connsiteY17" fmla="*/ 285794 h 618026"/>
                <a:gd name="connsiteX18" fmla="*/ 216338 w 618056"/>
                <a:gd name="connsiteY18" fmla="*/ 285794 h 618026"/>
                <a:gd name="connsiteX19" fmla="*/ 253852 w 618056"/>
                <a:gd name="connsiteY19" fmla="*/ 246097 h 618026"/>
                <a:gd name="connsiteX20" fmla="*/ 216338 w 618056"/>
                <a:gd name="connsiteY20" fmla="*/ 208583 h 618026"/>
                <a:gd name="connsiteX21" fmla="*/ 401718 w 618056"/>
                <a:gd name="connsiteY21" fmla="*/ 208583 h 618026"/>
                <a:gd name="connsiteX22" fmla="*/ 362021 w 618056"/>
                <a:gd name="connsiteY22" fmla="*/ 246097 h 618026"/>
                <a:gd name="connsiteX23" fmla="*/ 399534 w 618056"/>
                <a:gd name="connsiteY23" fmla="*/ 285794 h 618026"/>
                <a:gd name="connsiteX24" fmla="*/ 401718 w 618056"/>
                <a:gd name="connsiteY24" fmla="*/ 285794 h 618026"/>
                <a:gd name="connsiteX25" fmla="*/ 439232 w 618056"/>
                <a:gd name="connsiteY25" fmla="*/ 246097 h 618026"/>
                <a:gd name="connsiteX26" fmla="*/ 401718 w 618056"/>
                <a:gd name="connsiteY26" fmla="*/ 208583 h 618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18056" h="618026">
                  <a:moveTo>
                    <a:pt x="309028" y="0"/>
                  </a:moveTo>
                  <a:cubicBezTo>
                    <a:pt x="479702" y="0"/>
                    <a:pt x="618057" y="138355"/>
                    <a:pt x="618057" y="309028"/>
                  </a:cubicBezTo>
                  <a:cubicBezTo>
                    <a:pt x="618057" y="479671"/>
                    <a:pt x="479702" y="618026"/>
                    <a:pt x="309028" y="618026"/>
                  </a:cubicBezTo>
                  <a:cubicBezTo>
                    <a:pt x="138355" y="618026"/>
                    <a:pt x="0" y="479671"/>
                    <a:pt x="0" y="309028"/>
                  </a:cubicBezTo>
                  <a:cubicBezTo>
                    <a:pt x="0" y="138355"/>
                    <a:pt x="138355" y="0"/>
                    <a:pt x="309028" y="0"/>
                  </a:cubicBezTo>
                  <a:close/>
                  <a:moveTo>
                    <a:pt x="199716" y="395014"/>
                  </a:moveTo>
                  <a:cubicBezTo>
                    <a:pt x="192024" y="384786"/>
                    <a:pt x="177497" y="382730"/>
                    <a:pt x="167269" y="390422"/>
                  </a:cubicBezTo>
                  <a:cubicBezTo>
                    <a:pt x="157040" y="398114"/>
                    <a:pt x="154984" y="412641"/>
                    <a:pt x="162676" y="422869"/>
                  </a:cubicBezTo>
                  <a:cubicBezTo>
                    <a:pt x="162885" y="423146"/>
                    <a:pt x="163099" y="423419"/>
                    <a:pt x="163320" y="423686"/>
                  </a:cubicBezTo>
                  <a:cubicBezTo>
                    <a:pt x="198445" y="468398"/>
                    <a:pt x="252170" y="494486"/>
                    <a:pt x="309028" y="494439"/>
                  </a:cubicBezTo>
                  <a:cubicBezTo>
                    <a:pt x="366496" y="494439"/>
                    <a:pt x="419669" y="468115"/>
                    <a:pt x="454614" y="423871"/>
                  </a:cubicBezTo>
                  <a:cubicBezTo>
                    <a:pt x="462548" y="413829"/>
                    <a:pt x="460840" y="399256"/>
                    <a:pt x="450798" y="391322"/>
                  </a:cubicBezTo>
                  <a:cubicBezTo>
                    <a:pt x="440756" y="383387"/>
                    <a:pt x="426183" y="385095"/>
                    <a:pt x="418248" y="395137"/>
                  </a:cubicBezTo>
                  <a:cubicBezTo>
                    <a:pt x="391900" y="428618"/>
                    <a:pt x="351634" y="448142"/>
                    <a:pt x="309028" y="448094"/>
                  </a:cubicBezTo>
                  <a:cubicBezTo>
                    <a:pt x="265835" y="448094"/>
                    <a:pt x="225916" y="428321"/>
                    <a:pt x="199716" y="395014"/>
                  </a:cubicBezTo>
                  <a:close/>
                  <a:moveTo>
                    <a:pt x="216338" y="208583"/>
                  </a:moveTo>
                  <a:cubicBezTo>
                    <a:pt x="195017" y="207980"/>
                    <a:pt x="177244" y="224775"/>
                    <a:pt x="176641" y="246097"/>
                  </a:cubicBezTo>
                  <a:cubicBezTo>
                    <a:pt x="176038" y="267418"/>
                    <a:pt x="192833" y="285191"/>
                    <a:pt x="214154" y="285794"/>
                  </a:cubicBezTo>
                  <a:cubicBezTo>
                    <a:pt x="214882" y="285815"/>
                    <a:pt x="215610" y="285815"/>
                    <a:pt x="216338" y="285794"/>
                  </a:cubicBezTo>
                  <a:cubicBezTo>
                    <a:pt x="237660" y="285191"/>
                    <a:pt x="254455" y="267418"/>
                    <a:pt x="253852" y="246097"/>
                  </a:cubicBezTo>
                  <a:cubicBezTo>
                    <a:pt x="253272" y="225623"/>
                    <a:pt x="236812" y="209163"/>
                    <a:pt x="216338" y="208583"/>
                  </a:cubicBezTo>
                  <a:close/>
                  <a:moveTo>
                    <a:pt x="401718" y="208583"/>
                  </a:moveTo>
                  <a:cubicBezTo>
                    <a:pt x="380397" y="207980"/>
                    <a:pt x="362624" y="224775"/>
                    <a:pt x="362021" y="246097"/>
                  </a:cubicBezTo>
                  <a:cubicBezTo>
                    <a:pt x="361418" y="267418"/>
                    <a:pt x="378213" y="285191"/>
                    <a:pt x="399534" y="285794"/>
                  </a:cubicBezTo>
                  <a:cubicBezTo>
                    <a:pt x="400262" y="285815"/>
                    <a:pt x="400990" y="285815"/>
                    <a:pt x="401718" y="285794"/>
                  </a:cubicBezTo>
                  <a:cubicBezTo>
                    <a:pt x="423040" y="285191"/>
                    <a:pt x="439835" y="267418"/>
                    <a:pt x="439232" y="246097"/>
                  </a:cubicBezTo>
                  <a:cubicBezTo>
                    <a:pt x="438652" y="225623"/>
                    <a:pt x="422192" y="209163"/>
                    <a:pt x="401718" y="208583"/>
                  </a:cubicBezTo>
                  <a:close/>
                </a:path>
              </a:pathLst>
            </a:custGeom>
            <a:solidFill>
              <a:schemeClr val="tx1"/>
            </a:solidFill>
            <a:ln w="305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 name="TextBox 2">
            <a:extLst>
              <a:ext uri="{FF2B5EF4-FFF2-40B4-BE49-F238E27FC236}">
                <a16:creationId xmlns:a16="http://schemas.microsoft.com/office/drawing/2014/main" id="{523EA7B7-3F83-3121-4005-AE2317F6A8CD}"/>
              </a:ext>
            </a:extLst>
          </p:cNvPr>
          <p:cNvSpPr txBox="1"/>
          <p:nvPr/>
        </p:nvSpPr>
        <p:spPr>
          <a:xfrm>
            <a:off x="838694" y="2549182"/>
            <a:ext cx="2250000" cy="615553"/>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Customer </a:t>
            </a:r>
            <a:br>
              <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br>
            <a:r>
              <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usage</a:t>
            </a:r>
          </a:p>
        </p:txBody>
      </p:sp>
      <p:sp>
        <p:nvSpPr>
          <p:cNvPr id="20" name="Content Placeholder 2">
            <a:extLst>
              <a:ext uri="{FF2B5EF4-FFF2-40B4-BE49-F238E27FC236}">
                <a16:creationId xmlns:a16="http://schemas.microsoft.com/office/drawing/2014/main" id="{8CEA2062-028F-B8EE-C15D-F6E765E9F291}"/>
              </a:ext>
            </a:extLst>
          </p:cNvPr>
          <p:cNvSpPr txBox="1">
            <a:spLocks/>
          </p:cNvSpPr>
          <p:nvPr/>
        </p:nvSpPr>
        <p:spPr>
          <a:xfrm>
            <a:off x="838694" y="3436344"/>
            <a:ext cx="2250000" cy="1803058"/>
          </a:xfrm>
          <a:prstGeom prst="rect">
            <a:avLst/>
          </a:prstGeom>
        </p:spPr>
        <p:txBody>
          <a:bodyPr vert="horz"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500"/>
              </a:spcBef>
              <a:spcAft>
                <a:spcPts val="1000"/>
              </a:spcAft>
              <a:buClrTx/>
              <a:buSzPct val="130000"/>
              <a:buFont typeface="Arial" panose="020B0604020202020204" pitchFamily="34" charset="0"/>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How much value are </a:t>
            </a:r>
            <a:br>
              <a:rPr kumimoji="0" lang="ru-RU"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users getting?</a:t>
            </a:r>
          </a:p>
          <a:p>
            <a:pPr marL="180000" marR="0" lvl="0" indent="-180000" algn="l" defTabSz="914400" rtl="0" eaLnBrk="1" fontAlgn="auto" latinLnBrk="0" hangingPunct="1">
              <a:lnSpc>
                <a:spcPct val="100000"/>
              </a:lnSpc>
              <a:spcBef>
                <a:spcPts val="500"/>
              </a:spcBef>
              <a:spcAft>
                <a:spcPts val="0"/>
              </a:spcAft>
              <a:buClr>
                <a:srgbClr val="379994"/>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Acquisition</a:t>
            </a:r>
          </a:p>
          <a:p>
            <a:pPr marL="180000" marR="0" lvl="0" indent="-180000" algn="l" defTabSz="914400" rtl="0" eaLnBrk="1" fontAlgn="auto" latinLnBrk="0" hangingPunct="1">
              <a:lnSpc>
                <a:spcPct val="100000"/>
              </a:lnSpc>
              <a:spcBef>
                <a:spcPts val="500"/>
              </a:spcBef>
              <a:spcAft>
                <a:spcPts val="0"/>
              </a:spcAft>
              <a:buClr>
                <a:srgbClr val="379994"/>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Retention</a:t>
            </a:r>
          </a:p>
          <a:p>
            <a:pPr marL="180000" marR="0" lvl="0" indent="-180000" algn="l" defTabSz="914400" rtl="0" eaLnBrk="1" fontAlgn="auto" latinLnBrk="0" hangingPunct="1">
              <a:lnSpc>
                <a:spcPct val="100000"/>
              </a:lnSpc>
              <a:spcBef>
                <a:spcPts val="500"/>
              </a:spcBef>
              <a:spcAft>
                <a:spcPts val="0"/>
              </a:spcAft>
              <a:buClr>
                <a:srgbClr val="379994"/>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Engagement</a:t>
            </a:r>
          </a:p>
          <a:p>
            <a:pPr marL="180000" marR="0" lvl="0" indent="-180000" algn="l" defTabSz="914400" rtl="0" eaLnBrk="1" fontAlgn="auto" latinLnBrk="0" hangingPunct="1">
              <a:lnSpc>
                <a:spcPct val="100000"/>
              </a:lnSpc>
              <a:spcBef>
                <a:spcPts val="500"/>
              </a:spcBef>
              <a:spcAft>
                <a:spcPts val="0"/>
              </a:spcAft>
              <a:buClr>
                <a:srgbClr val="379994"/>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Satisfaction (NPS)</a:t>
            </a:r>
          </a:p>
          <a:p>
            <a:pPr marL="180000" marR="0" lvl="0" indent="-180000" algn="l" defTabSz="914400" rtl="0" eaLnBrk="1" fontAlgn="auto" latinLnBrk="0" hangingPunct="1">
              <a:lnSpc>
                <a:spcPct val="100000"/>
              </a:lnSpc>
              <a:spcBef>
                <a:spcPts val="500"/>
              </a:spcBef>
              <a:spcAft>
                <a:spcPts val="0"/>
              </a:spcAft>
              <a:buClr>
                <a:srgbClr val="379994"/>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Feature usage</a:t>
            </a:r>
          </a:p>
        </p:txBody>
      </p:sp>
      <p:sp>
        <p:nvSpPr>
          <p:cNvPr id="16" name="Rounded Rectangle 15">
            <a:extLst>
              <a:ext uri="{FF2B5EF4-FFF2-40B4-BE49-F238E27FC236}">
                <a16:creationId xmlns:a16="http://schemas.microsoft.com/office/drawing/2014/main" id="{196D8745-6145-249B-A8AF-1872B1E39B54}"/>
              </a:ext>
              <a:ext uri="{C183D7F6-B498-43B3-948B-1728B52AA6E4}">
                <adec:decorative xmlns:adec="http://schemas.microsoft.com/office/drawing/2017/decorative" val="1"/>
              </a:ext>
            </a:extLst>
          </p:cNvPr>
          <p:cNvSpPr/>
          <p:nvPr/>
        </p:nvSpPr>
        <p:spPr bwMode="auto">
          <a:xfrm>
            <a:off x="3374741" y="1436688"/>
            <a:ext cx="2659085" cy="483235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32" name="Group 31" descr="Clock icon">
            <a:extLst>
              <a:ext uri="{FF2B5EF4-FFF2-40B4-BE49-F238E27FC236}">
                <a16:creationId xmlns:a16="http://schemas.microsoft.com/office/drawing/2014/main" id="{BA7A3303-47BB-CC2B-A9F1-7DB11A082AEB}"/>
              </a:ext>
            </a:extLst>
          </p:cNvPr>
          <p:cNvGrpSpPr/>
          <p:nvPr/>
        </p:nvGrpSpPr>
        <p:grpSpPr>
          <a:xfrm>
            <a:off x="3651492" y="1753767"/>
            <a:ext cx="612826" cy="612826"/>
            <a:chOff x="3695036" y="1797311"/>
            <a:chExt cx="612826" cy="612826"/>
          </a:xfrm>
        </p:grpSpPr>
        <p:sp>
          <p:nvSpPr>
            <p:cNvPr id="24" name="Oval 23">
              <a:extLst>
                <a:ext uri="{FF2B5EF4-FFF2-40B4-BE49-F238E27FC236}">
                  <a16:creationId xmlns:a16="http://schemas.microsoft.com/office/drawing/2014/main" id="{719047D0-A8B3-A812-89D8-08CC81F92FF1}"/>
                </a:ext>
                <a:ext uri="{C183D7F6-B498-43B3-948B-1728B52AA6E4}">
                  <adec:decorative xmlns:adec="http://schemas.microsoft.com/office/drawing/2017/decorative" val="1"/>
                </a:ext>
              </a:extLst>
            </p:cNvPr>
            <p:cNvSpPr/>
            <p:nvPr/>
          </p:nvSpPr>
          <p:spPr bwMode="auto">
            <a:xfrm>
              <a:off x="3695036" y="1797311"/>
              <a:ext cx="612826" cy="612826"/>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30" name="Graphic 56">
              <a:extLst>
                <a:ext uri="{FF2B5EF4-FFF2-40B4-BE49-F238E27FC236}">
                  <a16:creationId xmlns:a16="http://schemas.microsoft.com/office/drawing/2014/main" id="{D3C2E008-EC39-B7D4-D145-EF6CEDDAF0C6}"/>
                </a:ext>
                <a:ext uri="{C183D7F6-B498-43B3-948B-1728B52AA6E4}">
                  <adec:decorative xmlns:adec="http://schemas.microsoft.com/office/drawing/2017/decorative" val="1"/>
                </a:ext>
              </a:extLst>
            </p:cNvPr>
            <p:cNvSpPr/>
            <p:nvPr/>
          </p:nvSpPr>
          <p:spPr>
            <a:xfrm>
              <a:off x="3842887" y="1952948"/>
              <a:ext cx="317124" cy="301552"/>
            </a:xfrm>
            <a:custGeom>
              <a:avLst/>
              <a:gdLst>
                <a:gd name="connsiteX0" fmla="*/ 219485 w 617984"/>
                <a:gd name="connsiteY0" fmla="*/ 45629 h 587640"/>
                <a:gd name="connsiteX1" fmla="*/ 45629 w 617984"/>
                <a:gd name="connsiteY1" fmla="*/ 27697 h 587640"/>
                <a:gd name="connsiteX2" fmla="*/ 27697 w 617984"/>
                <a:gd name="connsiteY2" fmla="*/ 201552 h 587640"/>
                <a:gd name="connsiteX3" fmla="*/ 45629 w 617984"/>
                <a:gd name="connsiteY3" fmla="*/ 219485 h 587640"/>
                <a:gd name="connsiteX4" fmla="*/ 30922 w 617984"/>
                <a:gd name="connsiteY4" fmla="*/ 308992 h 587640"/>
                <a:gd name="connsiteX5" fmla="*/ 96670 w 617984"/>
                <a:gd name="connsiteY5" fmla="*/ 488564 h 587640"/>
                <a:gd name="connsiteX6" fmla="*/ 37720 w 617984"/>
                <a:gd name="connsiteY6" fmla="*/ 547515 h 587640"/>
                <a:gd name="connsiteX7" fmla="*/ 36564 w 617984"/>
                <a:gd name="connsiteY7" fmla="*/ 580265 h 587640"/>
                <a:gd name="connsiteX8" fmla="*/ 69314 w 617984"/>
                <a:gd name="connsiteY8" fmla="*/ 581421 h 587640"/>
                <a:gd name="connsiteX9" fmla="*/ 70470 w 617984"/>
                <a:gd name="connsiteY9" fmla="*/ 580265 h 587640"/>
                <a:gd name="connsiteX10" fmla="*/ 129421 w 617984"/>
                <a:gd name="connsiteY10" fmla="*/ 521314 h 587640"/>
                <a:gd name="connsiteX11" fmla="*/ 308992 w 617984"/>
                <a:gd name="connsiteY11" fmla="*/ 587062 h 587640"/>
                <a:gd name="connsiteX12" fmla="*/ 488564 w 617984"/>
                <a:gd name="connsiteY12" fmla="*/ 521314 h 587640"/>
                <a:gd name="connsiteX13" fmla="*/ 547515 w 617984"/>
                <a:gd name="connsiteY13" fmla="*/ 580265 h 587640"/>
                <a:gd name="connsiteX14" fmla="*/ 580265 w 617984"/>
                <a:gd name="connsiteY14" fmla="*/ 581421 h 587640"/>
                <a:gd name="connsiteX15" fmla="*/ 581421 w 617984"/>
                <a:gd name="connsiteY15" fmla="*/ 548671 h 587640"/>
                <a:gd name="connsiteX16" fmla="*/ 580265 w 617984"/>
                <a:gd name="connsiteY16" fmla="*/ 547515 h 587640"/>
                <a:gd name="connsiteX17" fmla="*/ 521314 w 617984"/>
                <a:gd name="connsiteY17" fmla="*/ 488564 h 587640"/>
                <a:gd name="connsiteX18" fmla="*/ 587062 w 617984"/>
                <a:gd name="connsiteY18" fmla="*/ 308992 h 587640"/>
                <a:gd name="connsiteX19" fmla="*/ 572356 w 617984"/>
                <a:gd name="connsiteY19" fmla="*/ 219485 h 587640"/>
                <a:gd name="connsiteX20" fmla="*/ 590288 w 617984"/>
                <a:gd name="connsiteY20" fmla="*/ 45629 h 587640"/>
                <a:gd name="connsiteX21" fmla="*/ 416433 w 617984"/>
                <a:gd name="connsiteY21" fmla="*/ 27697 h 587640"/>
                <a:gd name="connsiteX22" fmla="*/ 398500 w 617984"/>
                <a:gd name="connsiteY22" fmla="*/ 45629 h 587640"/>
                <a:gd name="connsiteX23" fmla="*/ 308992 w 617984"/>
                <a:gd name="connsiteY23" fmla="*/ 30922 h 587640"/>
                <a:gd name="connsiteX24" fmla="*/ 219485 w 617984"/>
                <a:gd name="connsiteY24" fmla="*/ 45629 h 587640"/>
                <a:gd name="connsiteX25" fmla="*/ 123612 w 617984"/>
                <a:gd name="connsiteY25" fmla="*/ 46371 h 587640"/>
                <a:gd name="connsiteX26" fmla="*/ 174530 w 617984"/>
                <a:gd name="connsiteY26" fmla="*/ 65527 h 587640"/>
                <a:gd name="connsiteX27" fmla="*/ 65527 w 617984"/>
                <a:gd name="connsiteY27" fmla="*/ 174530 h 587640"/>
                <a:gd name="connsiteX28" fmla="*/ 72692 w 617984"/>
                <a:gd name="connsiteY28" fmla="*/ 65529 h 587640"/>
                <a:gd name="connsiteX29" fmla="*/ 123612 w 617984"/>
                <a:gd name="connsiteY29" fmla="*/ 46371 h 587640"/>
                <a:gd name="connsiteX30" fmla="*/ 443455 w 617984"/>
                <a:gd name="connsiteY30" fmla="*/ 65527 h 587640"/>
                <a:gd name="connsiteX31" fmla="*/ 552458 w 617984"/>
                <a:gd name="connsiteY31" fmla="*/ 72654 h 587640"/>
                <a:gd name="connsiteX32" fmla="*/ 552458 w 617984"/>
                <a:gd name="connsiteY32" fmla="*/ 174530 h 587640"/>
                <a:gd name="connsiteX33" fmla="*/ 443455 w 617984"/>
                <a:gd name="connsiteY33" fmla="*/ 65527 h 587640"/>
                <a:gd name="connsiteX34" fmla="*/ 285820 w 617984"/>
                <a:gd name="connsiteY34" fmla="*/ 154509 h 587640"/>
                <a:gd name="connsiteX35" fmla="*/ 308992 w 617984"/>
                <a:gd name="connsiteY35" fmla="*/ 177682 h 587640"/>
                <a:gd name="connsiteX36" fmla="*/ 308992 w 617984"/>
                <a:gd name="connsiteY36" fmla="*/ 308992 h 587640"/>
                <a:gd name="connsiteX37" fmla="*/ 393958 w 617984"/>
                <a:gd name="connsiteY37" fmla="*/ 308992 h 587640"/>
                <a:gd name="connsiteX38" fmla="*/ 417131 w 617984"/>
                <a:gd name="connsiteY38" fmla="*/ 332165 h 587640"/>
                <a:gd name="connsiteX39" fmla="*/ 393958 w 617984"/>
                <a:gd name="connsiteY39" fmla="*/ 355337 h 587640"/>
                <a:gd name="connsiteX40" fmla="*/ 285820 w 617984"/>
                <a:gd name="connsiteY40" fmla="*/ 355337 h 587640"/>
                <a:gd name="connsiteX41" fmla="*/ 262647 w 617984"/>
                <a:gd name="connsiteY41" fmla="*/ 332165 h 587640"/>
                <a:gd name="connsiteX42" fmla="*/ 262647 w 617984"/>
                <a:gd name="connsiteY42" fmla="*/ 177682 h 587640"/>
                <a:gd name="connsiteX43" fmla="*/ 285820 w 617984"/>
                <a:gd name="connsiteY43" fmla="*/ 154509 h 58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17984" h="587640">
                  <a:moveTo>
                    <a:pt x="219485" y="45629"/>
                  </a:moveTo>
                  <a:cubicBezTo>
                    <a:pt x="176428" y="-7332"/>
                    <a:pt x="98590" y="-15360"/>
                    <a:pt x="45629" y="27697"/>
                  </a:cubicBezTo>
                  <a:cubicBezTo>
                    <a:pt x="-7332" y="70753"/>
                    <a:pt x="-15360" y="148591"/>
                    <a:pt x="27697" y="201552"/>
                  </a:cubicBezTo>
                  <a:cubicBezTo>
                    <a:pt x="33043" y="208129"/>
                    <a:pt x="39052" y="214138"/>
                    <a:pt x="45629" y="219485"/>
                  </a:cubicBezTo>
                  <a:cubicBezTo>
                    <a:pt x="35855" y="248313"/>
                    <a:pt x="30886" y="278552"/>
                    <a:pt x="30922" y="308992"/>
                  </a:cubicBezTo>
                  <a:cubicBezTo>
                    <a:pt x="30922" y="377428"/>
                    <a:pt x="55640" y="440118"/>
                    <a:pt x="96670" y="488564"/>
                  </a:cubicBezTo>
                  <a:lnTo>
                    <a:pt x="37720" y="547515"/>
                  </a:lnTo>
                  <a:cubicBezTo>
                    <a:pt x="28357" y="556239"/>
                    <a:pt x="27839" y="570902"/>
                    <a:pt x="36564" y="580265"/>
                  </a:cubicBezTo>
                  <a:cubicBezTo>
                    <a:pt x="45288" y="589628"/>
                    <a:pt x="59951" y="590146"/>
                    <a:pt x="69314" y="581421"/>
                  </a:cubicBezTo>
                  <a:cubicBezTo>
                    <a:pt x="69713" y="581050"/>
                    <a:pt x="70098" y="580664"/>
                    <a:pt x="70470" y="580265"/>
                  </a:cubicBezTo>
                  <a:lnTo>
                    <a:pt x="129421" y="521314"/>
                  </a:lnTo>
                  <a:cubicBezTo>
                    <a:pt x="179574" y="563855"/>
                    <a:pt x="243228" y="587161"/>
                    <a:pt x="308992" y="587062"/>
                  </a:cubicBezTo>
                  <a:cubicBezTo>
                    <a:pt x="377428" y="587062"/>
                    <a:pt x="440118" y="562345"/>
                    <a:pt x="488564" y="521314"/>
                  </a:cubicBezTo>
                  <a:lnTo>
                    <a:pt x="547515" y="580265"/>
                  </a:lnTo>
                  <a:cubicBezTo>
                    <a:pt x="556239" y="589628"/>
                    <a:pt x="570902" y="590146"/>
                    <a:pt x="580265" y="581421"/>
                  </a:cubicBezTo>
                  <a:cubicBezTo>
                    <a:pt x="589628" y="572697"/>
                    <a:pt x="590146" y="558034"/>
                    <a:pt x="581421" y="548671"/>
                  </a:cubicBezTo>
                  <a:cubicBezTo>
                    <a:pt x="581050" y="548272"/>
                    <a:pt x="580664" y="547886"/>
                    <a:pt x="580265" y="547515"/>
                  </a:cubicBezTo>
                  <a:lnTo>
                    <a:pt x="521314" y="488564"/>
                  </a:lnTo>
                  <a:cubicBezTo>
                    <a:pt x="563855" y="438411"/>
                    <a:pt x="587161" y="374757"/>
                    <a:pt x="587062" y="308992"/>
                  </a:cubicBezTo>
                  <a:cubicBezTo>
                    <a:pt x="587099" y="278552"/>
                    <a:pt x="582130" y="248313"/>
                    <a:pt x="572356" y="219485"/>
                  </a:cubicBezTo>
                  <a:cubicBezTo>
                    <a:pt x="625316" y="176428"/>
                    <a:pt x="633345" y="98590"/>
                    <a:pt x="590288" y="45629"/>
                  </a:cubicBezTo>
                  <a:cubicBezTo>
                    <a:pt x="547231" y="-7332"/>
                    <a:pt x="469393" y="-15360"/>
                    <a:pt x="416433" y="27697"/>
                  </a:cubicBezTo>
                  <a:cubicBezTo>
                    <a:pt x="409856" y="33043"/>
                    <a:pt x="403847" y="39052"/>
                    <a:pt x="398500" y="45629"/>
                  </a:cubicBezTo>
                  <a:cubicBezTo>
                    <a:pt x="369672" y="35855"/>
                    <a:pt x="339433" y="30887"/>
                    <a:pt x="308992" y="30922"/>
                  </a:cubicBezTo>
                  <a:cubicBezTo>
                    <a:pt x="278552" y="30886"/>
                    <a:pt x="248313" y="35855"/>
                    <a:pt x="219485" y="45629"/>
                  </a:cubicBezTo>
                  <a:close/>
                  <a:moveTo>
                    <a:pt x="123612" y="46371"/>
                  </a:moveTo>
                  <a:cubicBezTo>
                    <a:pt x="142351" y="46342"/>
                    <a:pt x="160457" y="53153"/>
                    <a:pt x="174530" y="65527"/>
                  </a:cubicBezTo>
                  <a:cubicBezTo>
                    <a:pt x="128692" y="90919"/>
                    <a:pt x="90919" y="128692"/>
                    <a:pt x="65527" y="174530"/>
                  </a:cubicBezTo>
                  <a:cubicBezTo>
                    <a:pt x="37406" y="142452"/>
                    <a:pt x="40614" y="93650"/>
                    <a:pt x="72692" y="65529"/>
                  </a:cubicBezTo>
                  <a:cubicBezTo>
                    <a:pt x="86780" y="53179"/>
                    <a:pt x="104877" y="46370"/>
                    <a:pt x="123612" y="46371"/>
                  </a:cubicBezTo>
                  <a:close/>
                  <a:moveTo>
                    <a:pt x="443455" y="65527"/>
                  </a:moveTo>
                  <a:cubicBezTo>
                    <a:pt x="475523" y="37394"/>
                    <a:pt x="524326" y="40585"/>
                    <a:pt x="552458" y="72654"/>
                  </a:cubicBezTo>
                  <a:cubicBezTo>
                    <a:pt x="578026" y="101800"/>
                    <a:pt x="578026" y="145384"/>
                    <a:pt x="552458" y="174530"/>
                  </a:cubicBezTo>
                  <a:cubicBezTo>
                    <a:pt x="527066" y="128692"/>
                    <a:pt x="489293" y="90919"/>
                    <a:pt x="443455" y="65527"/>
                  </a:cubicBezTo>
                  <a:close/>
                  <a:moveTo>
                    <a:pt x="285820" y="154509"/>
                  </a:moveTo>
                  <a:cubicBezTo>
                    <a:pt x="298618" y="154509"/>
                    <a:pt x="308992" y="164884"/>
                    <a:pt x="308992" y="177682"/>
                  </a:cubicBezTo>
                  <a:lnTo>
                    <a:pt x="308992" y="308992"/>
                  </a:lnTo>
                  <a:lnTo>
                    <a:pt x="393958" y="308992"/>
                  </a:lnTo>
                  <a:cubicBezTo>
                    <a:pt x="406756" y="308992"/>
                    <a:pt x="417131" y="319367"/>
                    <a:pt x="417131" y="332165"/>
                  </a:cubicBezTo>
                  <a:cubicBezTo>
                    <a:pt x="417131" y="344963"/>
                    <a:pt x="406756" y="355337"/>
                    <a:pt x="393958" y="355337"/>
                  </a:cubicBezTo>
                  <a:lnTo>
                    <a:pt x="285820" y="355337"/>
                  </a:lnTo>
                  <a:cubicBezTo>
                    <a:pt x="273022" y="355337"/>
                    <a:pt x="262647" y="344963"/>
                    <a:pt x="262647" y="332165"/>
                  </a:cubicBezTo>
                  <a:lnTo>
                    <a:pt x="262647" y="177682"/>
                  </a:lnTo>
                  <a:cubicBezTo>
                    <a:pt x="262647" y="164884"/>
                    <a:pt x="273022" y="154509"/>
                    <a:pt x="285820" y="154509"/>
                  </a:cubicBezTo>
                  <a:close/>
                </a:path>
              </a:pathLst>
            </a:custGeom>
            <a:solidFill>
              <a:schemeClr val="tx1"/>
            </a:solidFill>
            <a:ln w="305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6" name="TextBox 5">
            <a:extLst>
              <a:ext uri="{FF2B5EF4-FFF2-40B4-BE49-F238E27FC236}">
                <a16:creationId xmlns:a16="http://schemas.microsoft.com/office/drawing/2014/main" id="{D5C56207-D80A-B7A4-27C5-DF47D5F4155C}"/>
              </a:ext>
            </a:extLst>
          </p:cNvPr>
          <p:cNvSpPr txBox="1"/>
          <p:nvPr/>
        </p:nvSpPr>
        <p:spPr>
          <a:xfrm>
            <a:off x="3625172" y="2549182"/>
            <a:ext cx="2250000" cy="615553"/>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Pipeline throughput</a:t>
            </a:r>
          </a:p>
        </p:txBody>
      </p:sp>
      <p:sp>
        <p:nvSpPr>
          <p:cNvPr id="21" name="Content Placeholder 2">
            <a:extLst>
              <a:ext uri="{FF2B5EF4-FFF2-40B4-BE49-F238E27FC236}">
                <a16:creationId xmlns:a16="http://schemas.microsoft.com/office/drawing/2014/main" id="{D15C6BB3-4E00-BD9F-53E7-C54534CAA708}"/>
              </a:ext>
            </a:extLst>
          </p:cNvPr>
          <p:cNvSpPr txBox="1">
            <a:spLocks/>
          </p:cNvSpPr>
          <p:nvPr/>
        </p:nvSpPr>
        <p:spPr>
          <a:xfrm>
            <a:off x="3625172" y="3436344"/>
            <a:ext cx="2250000" cy="1987724"/>
          </a:xfrm>
          <a:prstGeom prst="rect">
            <a:avLst/>
          </a:prstGeom>
        </p:spPr>
        <p:txBody>
          <a:bodyPr vert="horz"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500"/>
              </a:spcBef>
              <a:spcAft>
                <a:spcPts val="1000"/>
              </a:spcAft>
              <a:buClrTx/>
              <a:buSzPct val="130000"/>
              <a:buFont typeface="Arial" panose="020B0604020202020204" pitchFamily="34" charset="0"/>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How efficient is the </a:t>
            </a:r>
            <a:b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DevOps process?</a:t>
            </a:r>
          </a:p>
          <a:p>
            <a:pPr marL="180000" marR="0" lvl="0" indent="-180000" algn="l" defTabSz="914400" rtl="0" eaLnBrk="1" fontAlgn="auto" latinLnBrk="0" hangingPunct="1">
              <a:lnSpc>
                <a:spcPct val="100000"/>
              </a:lnSpc>
              <a:spcBef>
                <a:spcPts val="500"/>
              </a:spcBef>
              <a:spcAft>
                <a:spcPts val="0"/>
              </a:spcAft>
              <a:buClr>
                <a:srgbClr val="0078D4"/>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Time to build</a:t>
            </a:r>
          </a:p>
          <a:p>
            <a:pPr marL="180000" marR="0" lvl="0" indent="-180000" algn="l" defTabSz="914400" rtl="0" eaLnBrk="1" fontAlgn="auto" latinLnBrk="0" hangingPunct="1">
              <a:lnSpc>
                <a:spcPct val="100000"/>
              </a:lnSpc>
              <a:spcBef>
                <a:spcPts val="500"/>
              </a:spcBef>
              <a:spcAft>
                <a:spcPts val="0"/>
              </a:spcAft>
              <a:buClr>
                <a:srgbClr val="0078D4"/>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Time to test</a:t>
            </a:r>
          </a:p>
          <a:p>
            <a:pPr marL="180000" marR="0" lvl="0" indent="-180000" algn="l" defTabSz="914400" rtl="0" eaLnBrk="1" fontAlgn="auto" latinLnBrk="0" hangingPunct="1">
              <a:lnSpc>
                <a:spcPct val="100000"/>
              </a:lnSpc>
              <a:spcBef>
                <a:spcPts val="500"/>
              </a:spcBef>
              <a:spcAft>
                <a:spcPts val="0"/>
              </a:spcAft>
              <a:buClr>
                <a:srgbClr val="0078D4"/>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Time to deploy</a:t>
            </a:r>
          </a:p>
          <a:p>
            <a:pPr marL="180000" marR="0" lvl="0" indent="-180000" algn="l" defTabSz="914400" rtl="0" eaLnBrk="1" fontAlgn="auto" latinLnBrk="0" hangingPunct="1">
              <a:lnSpc>
                <a:spcPct val="100000"/>
              </a:lnSpc>
              <a:spcBef>
                <a:spcPts val="500"/>
              </a:spcBef>
              <a:spcAft>
                <a:spcPts val="0"/>
              </a:spcAft>
              <a:buClr>
                <a:srgbClr val="0078D4"/>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Time to improve</a:t>
            </a:r>
          </a:p>
          <a:p>
            <a:pPr marL="180000" marR="0" lvl="0" indent="-180000" algn="l" defTabSz="914400" rtl="0" eaLnBrk="1" fontAlgn="auto" latinLnBrk="0" hangingPunct="1">
              <a:lnSpc>
                <a:spcPct val="100000"/>
              </a:lnSpc>
              <a:spcBef>
                <a:spcPts val="500"/>
              </a:spcBef>
              <a:spcAft>
                <a:spcPts val="0"/>
              </a:spcAft>
              <a:buClr>
                <a:srgbClr val="0078D4"/>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Failed and flakey </a:t>
            </a:r>
            <a:b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automation</a:t>
            </a:r>
          </a:p>
        </p:txBody>
      </p:sp>
      <p:sp>
        <p:nvSpPr>
          <p:cNvPr id="17" name="Rounded Rectangle 16">
            <a:extLst>
              <a:ext uri="{FF2B5EF4-FFF2-40B4-BE49-F238E27FC236}">
                <a16:creationId xmlns:a16="http://schemas.microsoft.com/office/drawing/2014/main" id="{B44B6D50-31E5-1304-4ABA-745C4206D5D8}"/>
              </a:ext>
              <a:ext uri="{C183D7F6-B498-43B3-948B-1728B52AA6E4}">
                <adec:decorative xmlns:adec="http://schemas.microsoft.com/office/drawing/2017/decorative" val="1"/>
              </a:ext>
            </a:extLst>
          </p:cNvPr>
          <p:cNvSpPr/>
          <p:nvPr/>
        </p:nvSpPr>
        <p:spPr bwMode="auto">
          <a:xfrm>
            <a:off x="6161219" y="1436688"/>
            <a:ext cx="2659085" cy="483235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33" name="Group 32" descr="Spider icon">
            <a:extLst>
              <a:ext uri="{FF2B5EF4-FFF2-40B4-BE49-F238E27FC236}">
                <a16:creationId xmlns:a16="http://schemas.microsoft.com/office/drawing/2014/main" id="{DDC735DB-2684-DE3D-166A-401BF68BAA0F}"/>
              </a:ext>
            </a:extLst>
          </p:cNvPr>
          <p:cNvGrpSpPr/>
          <p:nvPr/>
        </p:nvGrpSpPr>
        <p:grpSpPr>
          <a:xfrm>
            <a:off x="6436025" y="1753767"/>
            <a:ext cx="612826" cy="612826"/>
            <a:chOff x="6479569" y="1797311"/>
            <a:chExt cx="612826" cy="612826"/>
          </a:xfrm>
        </p:grpSpPr>
        <p:sp>
          <p:nvSpPr>
            <p:cNvPr id="25" name="Oval 24">
              <a:extLst>
                <a:ext uri="{FF2B5EF4-FFF2-40B4-BE49-F238E27FC236}">
                  <a16:creationId xmlns:a16="http://schemas.microsoft.com/office/drawing/2014/main" id="{4A37138E-24B5-F479-E2F1-13357A7E9CA2}"/>
                </a:ext>
                <a:ext uri="{C183D7F6-B498-43B3-948B-1728B52AA6E4}">
                  <adec:decorative xmlns:adec="http://schemas.microsoft.com/office/drawing/2017/decorative" val="1"/>
                </a:ext>
              </a:extLst>
            </p:cNvPr>
            <p:cNvSpPr/>
            <p:nvPr/>
          </p:nvSpPr>
          <p:spPr bwMode="auto">
            <a:xfrm>
              <a:off x="6479569" y="1797311"/>
              <a:ext cx="612826" cy="612826"/>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29" name="Graphic 54">
              <a:extLst>
                <a:ext uri="{FF2B5EF4-FFF2-40B4-BE49-F238E27FC236}">
                  <a16:creationId xmlns:a16="http://schemas.microsoft.com/office/drawing/2014/main" id="{5082C202-45CE-62F1-B61B-8CC14AA48FC6}"/>
                </a:ext>
                <a:ext uri="{C183D7F6-B498-43B3-948B-1728B52AA6E4}">
                  <adec:decorative xmlns:adec="http://schemas.microsoft.com/office/drawing/2017/decorative" val="1"/>
                </a:ext>
              </a:extLst>
            </p:cNvPr>
            <p:cNvSpPr/>
            <p:nvPr/>
          </p:nvSpPr>
          <p:spPr>
            <a:xfrm>
              <a:off x="6627410" y="1953131"/>
              <a:ext cx="317145" cy="301186"/>
            </a:xfrm>
            <a:custGeom>
              <a:avLst/>
              <a:gdLst>
                <a:gd name="connsiteX0" fmla="*/ 378484 w 618026"/>
                <a:gd name="connsiteY0" fmla="*/ 0 h 586928"/>
                <a:gd name="connsiteX1" fmla="*/ 401440 w 618026"/>
                <a:gd name="connsiteY1" fmla="*/ 20021 h 586928"/>
                <a:gd name="connsiteX2" fmla="*/ 401657 w 618026"/>
                <a:gd name="connsiteY2" fmla="*/ 23173 h 586928"/>
                <a:gd name="connsiteX3" fmla="*/ 401657 w 618026"/>
                <a:gd name="connsiteY3" fmla="*/ 46407 h 586928"/>
                <a:gd name="connsiteX4" fmla="*/ 385281 w 618026"/>
                <a:gd name="connsiteY4" fmla="*/ 99055 h 586928"/>
                <a:gd name="connsiteX5" fmla="*/ 463172 w 618026"/>
                <a:gd name="connsiteY5" fmla="*/ 200705 h 586928"/>
                <a:gd name="connsiteX6" fmla="*/ 471081 w 618026"/>
                <a:gd name="connsiteY6" fmla="*/ 200705 h 586928"/>
                <a:gd name="connsiteX7" fmla="*/ 540290 w 618026"/>
                <a:gd name="connsiteY7" fmla="*/ 130909 h 586928"/>
                <a:gd name="connsiteX8" fmla="*/ 540105 w 618026"/>
                <a:gd name="connsiteY8" fmla="*/ 85028 h 586928"/>
                <a:gd name="connsiteX9" fmla="*/ 563184 w 618026"/>
                <a:gd name="connsiteY9" fmla="*/ 61762 h 586928"/>
                <a:gd name="connsiteX10" fmla="*/ 586450 w 618026"/>
                <a:gd name="connsiteY10" fmla="*/ 84842 h 586928"/>
                <a:gd name="connsiteX11" fmla="*/ 586666 w 618026"/>
                <a:gd name="connsiteY11" fmla="*/ 130724 h 586928"/>
                <a:gd name="connsiteX12" fmla="*/ 477415 w 618026"/>
                <a:gd name="connsiteY12" fmla="*/ 246895 h 586928"/>
                <a:gd name="connsiteX13" fmla="*/ 470803 w 618026"/>
                <a:gd name="connsiteY13" fmla="*/ 247081 h 586928"/>
                <a:gd name="connsiteX14" fmla="*/ 463450 w 618026"/>
                <a:gd name="connsiteY14" fmla="*/ 247050 h 586928"/>
                <a:gd name="connsiteX15" fmla="*/ 463450 w 618026"/>
                <a:gd name="connsiteY15" fmla="*/ 293457 h 586928"/>
                <a:gd name="connsiteX16" fmla="*/ 594854 w 618026"/>
                <a:gd name="connsiteY16" fmla="*/ 293457 h 586928"/>
                <a:gd name="connsiteX17" fmla="*/ 617810 w 618026"/>
                <a:gd name="connsiteY17" fmla="*/ 313508 h 586928"/>
                <a:gd name="connsiteX18" fmla="*/ 618026 w 618026"/>
                <a:gd name="connsiteY18" fmla="*/ 316660 h 586928"/>
                <a:gd name="connsiteX19" fmla="*/ 598005 w 618026"/>
                <a:gd name="connsiteY19" fmla="*/ 339616 h 586928"/>
                <a:gd name="connsiteX20" fmla="*/ 594854 w 618026"/>
                <a:gd name="connsiteY20" fmla="*/ 339832 h 586928"/>
                <a:gd name="connsiteX21" fmla="*/ 463450 w 618026"/>
                <a:gd name="connsiteY21" fmla="*/ 339832 h 586928"/>
                <a:gd name="connsiteX22" fmla="*/ 463450 w 618026"/>
                <a:gd name="connsiteY22" fmla="*/ 401595 h 586928"/>
                <a:gd name="connsiteX23" fmla="*/ 470803 w 618026"/>
                <a:gd name="connsiteY23" fmla="*/ 401595 h 586928"/>
                <a:gd name="connsiteX24" fmla="*/ 477415 w 618026"/>
                <a:gd name="connsiteY24" fmla="*/ 401811 h 586928"/>
                <a:gd name="connsiteX25" fmla="*/ 586511 w 618026"/>
                <a:gd name="connsiteY25" fmla="*/ 511803 h 586928"/>
                <a:gd name="connsiteX26" fmla="*/ 586666 w 618026"/>
                <a:gd name="connsiteY26" fmla="*/ 517983 h 586928"/>
                <a:gd name="connsiteX27" fmla="*/ 586450 w 618026"/>
                <a:gd name="connsiteY27" fmla="*/ 563864 h 586928"/>
                <a:gd name="connsiteX28" fmla="*/ 563062 w 618026"/>
                <a:gd name="connsiteY28" fmla="*/ 586820 h 586928"/>
                <a:gd name="connsiteX29" fmla="*/ 540321 w 618026"/>
                <a:gd name="connsiteY29" fmla="*/ 566799 h 586928"/>
                <a:gd name="connsiteX30" fmla="*/ 540105 w 618026"/>
                <a:gd name="connsiteY30" fmla="*/ 563648 h 586928"/>
                <a:gd name="connsiteX31" fmla="*/ 540321 w 618026"/>
                <a:gd name="connsiteY31" fmla="*/ 517766 h 586928"/>
                <a:gd name="connsiteX32" fmla="*/ 475840 w 618026"/>
                <a:gd name="connsiteY32" fmla="*/ 448156 h 586928"/>
                <a:gd name="connsiteX33" fmla="*/ 471081 w 618026"/>
                <a:gd name="connsiteY33" fmla="*/ 447971 h 586928"/>
                <a:gd name="connsiteX34" fmla="*/ 456375 w 618026"/>
                <a:gd name="connsiteY34" fmla="*/ 447971 h 586928"/>
                <a:gd name="connsiteX35" fmla="*/ 262544 w 618026"/>
                <a:gd name="connsiteY35" fmla="*/ 548956 h 586928"/>
                <a:gd name="connsiteX36" fmla="*/ 161559 w 618026"/>
                <a:gd name="connsiteY36" fmla="*/ 447971 h 586928"/>
                <a:gd name="connsiteX37" fmla="*/ 146450 w 618026"/>
                <a:gd name="connsiteY37" fmla="*/ 447971 h 586928"/>
                <a:gd name="connsiteX38" fmla="*/ 77242 w 618026"/>
                <a:gd name="connsiteY38" fmla="*/ 517766 h 586928"/>
                <a:gd name="connsiteX39" fmla="*/ 77396 w 618026"/>
                <a:gd name="connsiteY39" fmla="*/ 563648 h 586928"/>
                <a:gd name="connsiteX40" fmla="*/ 54332 w 618026"/>
                <a:gd name="connsiteY40" fmla="*/ 586929 h 586928"/>
                <a:gd name="connsiteX41" fmla="*/ 31051 w 618026"/>
                <a:gd name="connsiteY41" fmla="*/ 563864 h 586928"/>
                <a:gd name="connsiteX42" fmla="*/ 30897 w 618026"/>
                <a:gd name="connsiteY42" fmla="*/ 517952 h 586928"/>
                <a:gd name="connsiteX43" fmla="*/ 140116 w 618026"/>
                <a:gd name="connsiteY43" fmla="*/ 401780 h 586928"/>
                <a:gd name="connsiteX44" fmla="*/ 146759 w 618026"/>
                <a:gd name="connsiteY44" fmla="*/ 401626 h 586928"/>
                <a:gd name="connsiteX45" fmla="*/ 154483 w 618026"/>
                <a:gd name="connsiteY45" fmla="*/ 401595 h 586928"/>
                <a:gd name="connsiteX46" fmla="*/ 154483 w 618026"/>
                <a:gd name="connsiteY46" fmla="*/ 339802 h 586928"/>
                <a:gd name="connsiteX47" fmla="*/ 23173 w 618026"/>
                <a:gd name="connsiteY47" fmla="*/ 339802 h 586928"/>
                <a:gd name="connsiteX48" fmla="*/ 216 w 618026"/>
                <a:gd name="connsiteY48" fmla="*/ 319781 h 586928"/>
                <a:gd name="connsiteX49" fmla="*/ 0 w 618026"/>
                <a:gd name="connsiteY49" fmla="*/ 316660 h 586928"/>
                <a:gd name="connsiteX50" fmla="*/ 20021 w 618026"/>
                <a:gd name="connsiteY50" fmla="*/ 293704 h 586928"/>
                <a:gd name="connsiteX51" fmla="*/ 23173 w 618026"/>
                <a:gd name="connsiteY51" fmla="*/ 293487 h 586928"/>
                <a:gd name="connsiteX52" fmla="*/ 154483 w 618026"/>
                <a:gd name="connsiteY52" fmla="*/ 293457 h 586928"/>
                <a:gd name="connsiteX53" fmla="*/ 154483 w 618026"/>
                <a:gd name="connsiteY53" fmla="*/ 247050 h 586928"/>
                <a:gd name="connsiteX54" fmla="*/ 146759 w 618026"/>
                <a:gd name="connsiteY54" fmla="*/ 247050 h 586928"/>
                <a:gd name="connsiteX55" fmla="*/ 140116 w 618026"/>
                <a:gd name="connsiteY55" fmla="*/ 246895 h 586928"/>
                <a:gd name="connsiteX56" fmla="*/ 31051 w 618026"/>
                <a:gd name="connsiteY56" fmla="*/ 136903 h 586928"/>
                <a:gd name="connsiteX57" fmla="*/ 30897 w 618026"/>
                <a:gd name="connsiteY57" fmla="*/ 130693 h 586928"/>
                <a:gd name="connsiteX58" fmla="*/ 31082 w 618026"/>
                <a:gd name="connsiteY58" fmla="*/ 84811 h 586928"/>
                <a:gd name="connsiteX59" fmla="*/ 54213 w 618026"/>
                <a:gd name="connsiteY59" fmla="*/ 61598 h 586928"/>
                <a:gd name="connsiteX60" fmla="*/ 77242 w 618026"/>
                <a:gd name="connsiteY60" fmla="*/ 81845 h 586928"/>
                <a:gd name="connsiteX61" fmla="*/ 77427 w 618026"/>
                <a:gd name="connsiteY61" fmla="*/ 84997 h 586928"/>
                <a:gd name="connsiteX62" fmla="*/ 77242 w 618026"/>
                <a:gd name="connsiteY62" fmla="*/ 130909 h 586928"/>
                <a:gd name="connsiteX63" fmla="*/ 141723 w 618026"/>
                <a:gd name="connsiteY63" fmla="*/ 200550 h 586928"/>
                <a:gd name="connsiteX64" fmla="*/ 146481 w 618026"/>
                <a:gd name="connsiteY64" fmla="*/ 200736 h 586928"/>
                <a:gd name="connsiteX65" fmla="*/ 154761 w 618026"/>
                <a:gd name="connsiteY65" fmla="*/ 200736 h 586928"/>
                <a:gd name="connsiteX66" fmla="*/ 232652 w 618026"/>
                <a:gd name="connsiteY66" fmla="*/ 99024 h 586928"/>
                <a:gd name="connsiteX67" fmla="*/ 216462 w 618026"/>
                <a:gd name="connsiteY67" fmla="*/ 52864 h 586928"/>
                <a:gd name="connsiteX68" fmla="*/ 216277 w 618026"/>
                <a:gd name="connsiteY68" fmla="*/ 46407 h 586928"/>
                <a:gd name="connsiteX69" fmla="*/ 216277 w 618026"/>
                <a:gd name="connsiteY69" fmla="*/ 23173 h 586928"/>
                <a:gd name="connsiteX70" fmla="*/ 239456 w 618026"/>
                <a:gd name="connsiteY70" fmla="*/ 7 h 586928"/>
                <a:gd name="connsiteX71" fmla="*/ 262405 w 618026"/>
                <a:gd name="connsiteY71" fmla="*/ 20021 h 586928"/>
                <a:gd name="connsiteX72" fmla="*/ 262622 w 618026"/>
                <a:gd name="connsiteY72" fmla="*/ 23173 h 586928"/>
                <a:gd name="connsiteX73" fmla="*/ 262622 w 618026"/>
                <a:gd name="connsiteY73" fmla="*/ 46407 h 586928"/>
                <a:gd name="connsiteX74" fmla="*/ 308959 w 618026"/>
                <a:gd name="connsiteY74" fmla="*/ 92760 h 586928"/>
                <a:gd name="connsiteX75" fmla="*/ 355095 w 618026"/>
                <a:gd name="connsiteY75" fmla="*/ 50887 h 586928"/>
                <a:gd name="connsiteX76" fmla="*/ 355312 w 618026"/>
                <a:gd name="connsiteY76" fmla="*/ 46407 h 586928"/>
                <a:gd name="connsiteX77" fmla="*/ 355312 w 618026"/>
                <a:gd name="connsiteY77" fmla="*/ 23173 h 586928"/>
                <a:gd name="connsiteX78" fmla="*/ 378484 w 618026"/>
                <a:gd name="connsiteY78" fmla="*/ 0 h 58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8026" h="586928">
                  <a:moveTo>
                    <a:pt x="378484" y="0"/>
                  </a:moveTo>
                  <a:cubicBezTo>
                    <a:pt x="390064" y="0"/>
                    <a:pt x="399866" y="8549"/>
                    <a:pt x="401440" y="20021"/>
                  </a:cubicBezTo>
                  <a:lnTo>
                    <a:pt x="401657" y="23173"/>
                  </a:lnTo>
                  <a:lnTo>
                    <a:pt x="401657" y="46407"/>
                  </a:lnTo>
                  <a:cubicBezTo>
                    <a:pt x="401657" y="65964"/>
                    <a:pt x="395601" y="84101"/>
                    <a:pt x="385281" y="99055"/>
                  </a:cubicBezTo>
                  <a:cubicBezTo>
                    <a:pt x="429313" y="114207"/>
                    <a:pt x="459994" y="154248"/>
                    <a:pt x="463172" y="200705"/>
                  </a:cubicBezTo>
                  <a:lnTo>
                    <a:pt x="471081" y="200705"/>
                  </a:lnTo>
                  <a:cubicBezTo>
                    <a:pt x="509463" y="200534"/>
                    <a:pt x="540444" y="169291"/>
                    <a:pt x="540290" y="130909"/>
                  </a:cubicBezTo>
                  <a:lnTo>
                    <a:pt x="540105" y="85028"/>
                  </a:lnTo>
                  <a:cubicBezTo>
                    <a:pt x="540053" y="72230"/>
                    <a:pt x="550387" y="61814"/>
                    <a:pt x="563184" y="61762"/>
                  </a:cubicBezTo>
                  <a:cubicBezTo>
                    <a:pt x="575982" y="61711"/>
                    <a:pt x="586398" y="72044"/>
                    <a:pt x="586450" y="84842"/>
                  </a:cubicBezTo>
                  <a:lnTo>
                    <a:pt x="586666" y="130724"/>
                  </a:lnTo>
                  <a:cubicBezTo>
                    <a:pt x="586931" y="192336"/>
                    <a:pt x="538928" y="243380"/>
                    <a:pt x="477415" y="246895"/>
                  </a:cubicBezTo>
                  <a:lnTo>
                    <a:pt x="470803" y="247081"/>
                  </a:lnTo>
                  <a:lnTo>
                    <a:pt x="463450" y="247050"/>
                  </a:lnTo>
                  <a:lnTo>
                    <a:pt x="463450" y="293457"/>
                  </a:lnTo>
                  <a:lnTo>
                    <a:pt x="594854" y="293457"/>
                  </a:lnTo>
                  <a:cubicBezTo>
                    <a:pt x="606443" y="293459"/>
                    <a:pt x="616249" y="302024"/>
                    <a:pt x="617810" y="313508"/>
                  </a:cubicBezTo>
                  <a:lnTo>
                    <a:pt x="618026" y="316660"/>
                  </a:lnTo>
                  <a:cubicBezTo>
                    <a:pt x="618026" y="328240"/>
                    <a:pt x="609477" y="338041"/>
                    <a:pt x="598005" y="339616"/>
                  </a:cubicBezTo>
                  <a:lnTo>
                    <a:pt x="594854" y="339832"/>
                  </a:lnTo>
                  <a:lnTo>
                    <a:pt x="463450" y="339832"/>
                  </a:lnTo>
                  <a:lnTo>
                    <a:pt x="463450" y="401595"/>
                  </a:lnTo>
                  <a:lnTo>
                    <a:pt x="470803" y="401595"/>
                  </a:lnTo>
                  <a:lnTo>
                    <a:pt x="477415" y="401811"/>
                  </a:lnTo>
                  <a:cubicBezTo>
                    <a:pt x="536550" y="405199"/>
                    <a:pt x="583607" y="452643"/>
                    <a:pt x="586511" y="511803"/>
                  </a:cubicBezTo>
                  <a:lnTo>
                    <a:pt x="586666" y="517983"/>
                  </a:lnTo>
                  <a:lnTo>
                    <a:pt x="586450" y="563864"/>
                  </a:lnTo>
                  <a:cubicBezTo>
                    <a:pt x="586330" y="576661"/>
                    <a:pt x="575859" y="586939"/>
                    <a:pt x="563062" y="586820"/>
                  </a:cubicBezTo>
                  <a:cubicBezTo>
                    <a:pt x="551565" y="586712"/>
                    <a:pt x="541885" y="578191"/>
                    <a:pt x="540321" y="566799"/>
                  </a:cubicBezTo>
                  <a:lnTo>
                    <a:pt x="540105" y="563648"/>
                  </a:lnTo>
                  <a:lnTo>
                    <a:pt x="540321" y="517766"/>
                  </a:lnTo>
                  <a:cubicBezTo>
                    <a:pt x="540466" y="481221"/>
                    <a:pt x="512289" y="450803"/>
                    <a:pt x="475840" y="448156"/>
                  </a:cubicBezTo>
                  <a:lnTo>
                    <a:pt x="471081" y="447971"/>
                  </a:lnTo>
                  <a:lnTo>
                    <a:pt x="456375" y="447971"/>
                  </a:lnTo>
                  <a:cubicBezTo>
                    <a:pt x="430736" y="529382"/>
                    <a:pt x="343955" y="574595"/>
                    <a:pt x="262544" y="548956"/>
                  </a:cubicBezTo>
                  <a:cubicBezTo>
                    <a:pt x="214415" y="533799"/>
                    <a:pt x="176716" y="496100"/>
                    <a:pt x="161559" y="447971"/>
                  </a:cubicBezTo>
                  <a:lnTo>
                    <a:pt x="146450" y="447971"/>
                  </a:lnTo>
                  <a:cubicBezTo>
                    <a:pt x="108069" y="448141"/>
                    <a:pt x="77088" y="479385"/>
                    <a:pt x="77242" y="517766"/>
                  </a:cubicBezTo>
                  <a:lnTo>
                    <a:pt x="77396" y="563648"/>
                  </a:lnTo>
                  <a:cubicBezTo>
                    <a:pt x="77456" y="576446"/>
                    <a:pt x="67130" y="586869"/>
                    <a:pt x="54332" y="586929"/>
                  </a:cubicBezTo>
                  <a:cubicBezTo>
                    <a:pt x="41534" y="586988"/>
                    <a:pt x="31111" y="576662"/>
                    <a:pt x="31051" y="563864"/>
                  </a:cubicBezTo>
                  <a:lnTo>
                    <a:pt x="30897" y="517952"/>
                  </a:lnTo>
                  <a:cubicBezTo>
                    <a:pt x="30631" y="456350"/>
                    <a:pt x="78616" y="405312"/>
                    <a:pt x="140116" y="401780"/>
                  </a:cubicBezTo>
                  <a:lnTo>
                    <a:pt x="146759" y="401626"/>
                  </a:lnTo>
                  <a:lnTo>
                    <a:pt x="154483" y="401595"/>
                  </a:lnTo>
                  <a:lnTo>
                    <a:pt x="154483" y="339802"/>
                  </a:lnTo>
                  <a:lnTo>
                    <a:pt x="23173" y="339802"/>
                  </a:lnTo>
                  <a:cubicBezTo>
                    <a:pt x="11593" y="339801"/>
                    <a:pt x="1791" y="331253"/>
                    <a:pt x="216" y="319781"/>
                  </a:cubicBezTo>
                  <a:lnTo>
                    <a:pt x="0" y="316660"/>
                  </a:lnTo>
                  <a:cubicBezTo>
                    <a:pt x="0" y="305080"/>
                    <a:pt x="8549" y="295279"/>
                    <a:pt x="20021" y="293704"/>
                  </a:cubicBezTo>
                  <a:lnTo>
                    <a:pt x="23173" y="293487"/>
                  </a:lnTo>
                  <a:lnTo>
                    <a:pt x="154483" y="293457"/>
                  </a:lnTo>
                  <a:lnTo>
                    <a:pt x="154483" y="247050"/>
                  </a:lnTo>
                  <a:lnTo>
                    <a:pt x="146759" y="247050"/>
                  </a:lnTo>
                  <a:lnTo>
                    <a:pt x="140116" y="246895"/>
                  </a:lnTo>
                  <a:cubicBezTo>
                    <a:pt x="80994" y="243492"/>
                    <a:pt x="33954" y="196052"/>
                    <a:pt x="31051" y="136903"/>
                  </a:cubicBezTo>
                  <a:lnTo>
                    <a:pt x="30897" y="130693"/>
                  </a:lnTo>
                  <a:lnTo>
                    <a:pt x="31082" y="84811"/>
                  </a:lnTo>
                  <a:cubicBezTo>
                    <a:pt x="31059" y="72014"/>
                    <a:pt x="41416" y="61620"/>
                    <a:pt x="54213" y="61598"/>
                  </a:cubicBezTo>
                  <a:cubicBezTo>
                    <a:pt x="65896" y="61577"/>
                    <a:pt x="75767" y="70256"/>
                    <a:pt x="77242" y="81845"/>
                  </a:cubicBezTo>
                  <a:lnTo>
                    <a:pt x="77427" y="84997"/>
                  </a:lnTo>
                  <a:lnTo>
                    <a:pt x="77242" y="130909"/>
                  </a:lnTo>
                  <a:cubicBezTo>
                    <a:pt x="77081" y="167466"/>
                    <a:pt x="105261" y="197902"/>
                    <a:pt x="141723" y="200550"/>
                  </a:cubicBezTo>
                  <a:lnTo>
                    <a:pt x="146481" y="200736"/>
                  </a:lnTo>
                  <a:lnTo>
                    <a:pt x="154761" y="200736"/>
                  </a:lnTo>
                  <a:cubicBezTo>
                    <a:pt x="157939" y="154265"/>
                    <a:pt x="188616" y="114206"/>
                    <a:pt x="232652" y="99024"/>
                  </a:cubicBezTo>
                  <a:cubicBezTo>
                    <a:pt x="223175" y="85387"/>
                    <a:pt x="217580" y="69433"/>
                    <a:pt x="216462" y="52864"/>
                  </a:cubicBezTo>
                  <a:lnTo>
                    <a:pt x="216277" y="46407"/>
                  </a:lnTo>
                  <a:lnTo>
                    <a:pt x="216277" y="23173"/>
                  </a:lnTo>
                  <a:cubicBezTo>
                    <a:pt x="216281" y="10375"/>
                    <a:pt x="226658" y="3"/>
                    <a:pt x="239456" y="7"/>
                  </a:cubicBezTo>
                  <a:cubicBezTo>
                    <a:pt x="251031" y="11"/>
                    <a:pt x="260828" y="8554"/>
                    <a:pt x="262405" y="20021"/>
                  </a:cubicBezTo>
                  <a:lnTo>
                    <a:pt x="262622" y="23173"/>
                  </a:lnTo>
                  <a:lnTo>
                    <a:pt x="262622" y="46407"/>
                  </a:lnTo>
                  <a:cubicBezTo>
                    <a:pt x="262617" y="72002"/>
                    <a:pt x="283363" y="92755"/>
                    <a:pt x="308959" y="92760"/>
                  </a:cubicBezTo>
                  <a:cubicBezTo>
                    <a:pt x="332825" y="92764"/>
                    <a:pt x="352792" y="74642"/>
                    <a:pt x="355095" y="50887"/>
                  </a:cubicBezTo>
                  <a:lnTo>
                    <a:pt x="355312" y="46407"/>
                  </a:lnTo>
                  <a:lnTo>
                    <a:pt x="355312" y="23173"/>
                  </a:lnTo>
                  <a:cubicBezTo>
                    <a:pt x="355312" y="10375"/>
                    <a:pt x="365686" y="0"/>
                    <a:pt x="378484" y="0"/>
                  </a:cubicBezTo>
                  <a:close/>
                </a:path>
              </a:pathLst>
            </a:custGeom>
            <a:solidFill>
              <a:schemeClr val="tx1"/>
            </a:solidFill>
            <a:ln w="305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 name="TextBox 8">
            <a:extLst>
              <a:ext uri="{FF2B5EF4-FFF2-40B4-BE49-F238E27FC236}">
                <a16:creationId xmlns:a16="http://schemas.microsoft.com/office/drawing/2014/main" id="{E07FE250-0776-F5D8-9756-7D3E0B3AA581}"/>
              </a:ext>
            </a:extLst>
          </p:cNvPr>
          <p:cNvSpPr txBox="1"/>
          <p:nvPr/>
        </p:nvSpPr>
        <p:spPr>
          <a:xfrm>
            <a:off x="6411650" y="2549182"/>
            <a:ext cx="2250000" cy="55399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Live-site </a:t>
            </a:r>
            <a:br>
              <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br>
            <a:r>
              <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health</a:t>
            </a:r>
          </a:p>
        </p:txBody>
      </p:sp>
      <p:sp>
        <p:nvSpPr>
          <p:cNvPr id="22" name="Content Placeholder 2">
            <a:extLst>
              <a:ext uri="{FF2B5EF4-FFF2-40B4-BE49-F238E27FC236}">
                <a16:creationId xmlns:a16="http://schemas.microsoft.com/office/drawing/2014/main" id="{63682841-156A-D043-E7DB-39B5FEB607DE}"/>
              </a:ext>
            </a:extLst>
          </p:cNvPr>
          <p:cNvSpPr txBox="1">
            <a:spLocks/>
          </p:cNvSpPr>
          <p:nvPr/>
        </p:nvSpPr>
        <p:spPr>
          <a:xfrm>
            <a:off x="6411650" y="3436344"/>
            <a:ext cx="2250000" cy="2172390"/>
          </a:xfrm>
          <a:prstGeom prst="rect">
            <a:avLst/>
          </a:prstGeom>
        </p:spPr>
        <p:txBody>
          <a:bodyPr vert="horz"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500"/>
              </a:spcBef>
              <a:spcAft>
                <a:spcPts val="1000"/>
              </a:spcAft>
              <a:buClrTx/>
              <a:buSzPct val="130000"/>
              <a:buFont typeface="Arial" panose="020B0604020202020204" pitchFamily="34" charset="0"/>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How quickly can you </a:t>
            </a:r>
            <a:b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detect and fix issues?</a:t>
            </a:r>
          </a:p>
          <a:p>
            <a:pPr marL="180000" marR="0" lvl="0" indent="-180000" algn="l" defTabSz="914400" rtl="0" eaLnBrk="1" fontAlgn="auto" latinLnBrk="0" hangingPunct="1">
              <a:lnSpc>
                <a:spcPct val="100000"/>
              </a:lnSpc>
              <a:spcBef>
                <a:spcPts val="500"/>
              </a:spcBef>
              <a:spcAft>
                <a:spcPts val="0"/>
              </a:spcAft>
              <a:buClr>
                <a:srgbClr val="C03BC4"/>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Time to detect, time to communicate, time to mitigate</a:t>
            </a:r>
          </a:p>
          <a:p>
            <a:pPr marL="180000" marR="0" lvl="0" indent="-180000" algn="l" defTabSz="914400" rtl="0" eaLnBrk="1" fontAlgn="auto" latinLnBrk="0" hangingPunct="1">
              <a:lnSpc>
                <a:spcPct val="100000"/>
              </a:lnSpc>
              <a:spcBef>
                <a:spcPts val="500"/>
              </a:spcBef>
              <a:spcAft>
                <a:spcPts val="0"/>
              </a:spcAft>
              <a:buClr>
                <a:srgbClr val="C03BC4"/>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Customer impact, customer support metrics</a:t>
            </a:r>
          </a:p>
          <a:p>
            <a:pPr marL="180000" marR="0" lvl="0" indent="-180000" algn="l" defTabSz="914400" rtl="0" eaLnBrk="1" fontAlgn="auto" latinLnBrk="0" hangingPunct="1">
              <a:lnSpc>
                <a:spcPct val="100000"/>
              </a:lnSpc>
              <a:spcBef>
                <a:spcPts val="500"/>
              </a:spcBef>
              <a:spcAft>
                <a:spcPts val="0"/>
              </a:spcAft>
              <a:buClr>
                <a:srgbClr val="C03BC4"/>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Incident prevention items</a:t>
            </a:r>
          </a:p>
          <a:p>
            <a:pPr marL="180000" marR="0" lvl="0" indent="-180000" algn="l" defTabSz="914400" rtl="0" eaLnBrk="1" fontAlgn="auto" latinLnBrk="0" hangingPunct="1">
              <a:lnSpc>
                <a:spcPct val="100000"/>
              </a:lnSpc>
              <a:spcBef>
                <a:spcPts val="500"/>
              </a:spcBef>
              <a:spcAft>
                <a:spcPts val="0"/>
              </a:spcAft>
              <a:buClr>
                <a:srgbClr val="C03BC4"/>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Aging live-site problems</a:t>
            </a:r>
          </a:p>
          <a:p>
            <a:pPr marL="180000" marR="0" lvl="0" indent="-180000" algn="l" defTabSz="914400" rtl="0" eaLnBrk="1" fontAlgn="auto" latinLnBrk="0" hangingPunct="1">
              <a:lnSpc>
                <a:spcPct val="100000"/>
              </a:lnSpc>
              <a:spcBef>
                <a:spcPts val="500"/>
              </a:spcBef>
              <a:spcAft>
                <a:spcPts val="0"/>
              </a:spcAft>
              <a:buClr>
                <a:srgbClr val="C03BC4"/>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SLA per customer</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19" name="Rounded Rectangle 18">
            <a:extLst>
              <a:ext uri="{FF2B5EF4-FFF2-40B4-BE49-F238E27FC236}">
                <a16:creationId xmlns:a16="http://schemas.microsoft.com/office/drawing/2014/main" id="{857178EC-B63C-EC52-DE51-D20A70A6625A}"/>
              </a:ext>
              <a:ext uri="{C183D7F6-B498-43B3-948B-1728B52AA6E4}">
                <adec:decorative xmlns:adec="http://schemas.microsoft.com/office/drawing/2017/decorative" val="1"/>
              </a:ext>
            </a:extLst>
          </p:cNvPr>
          <p:cNvSpPr/>
          <p:nvPr/>
        </p:nvSpPr>
        <p:spPr bwMode="auto">
          <a:xfrm>
            <a:off x="8947698" y="1436688"/>
            <a:ext cx="2659085" cy="483235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34" name="Group 33" descr="Umbrella icon">
            <a:extLst>
              <a:ext uri="{FF2B5EF4-FFF2-40B4-BE49-F238E27FC236}">
                <a16:creationId xmlns:a16="http://schemas.microsoft.com/office/drawing/2014/main" id="{45C63560-00EB-A0E4-355D-28B3ABCCB604}"/>
              </a:ext>
            </a:extLst>
          </p:cNvPr>
          <p:cNvGrpSpPr/>
          <p:nvPr/>
        </p:nvGrpSpPr>
        <p:grpSpPr>
          <a:xfrm>
            <a:off x="9234183" y="1753767"/>
            <a:ext cx="612826" cy="612826"/>
            <a:chOff x="9277727" y="1797311"/>
            <a:chExt cx="612826" cy="612826"/>
          </a:xfrm>
        </p:grpSpPr>
        <p:sp>
          <p:nvSpPr>
            <p:cNvPr id="26" name="Oval 25">
              <a:extLst>
                <a:ext uri="{FF2B5EF4-FFF2-40B4-BE49-F238E27FC236}">
                  <a16:creationId xmlns:a16="http://schemas.microsoft.com/office/drawing/2014/main" id="{B6E174C0-3D7B-01F7-09CB-D9A9D0752DD7}"/>
                </a:ext>
                <a:ext uri="{C183D7F6-B498-43B3-948B-1728B52AA6E4}">
                  <adec:decorative xmlns:adec="http://schemas.microsoft.com/office/drawing/2017/decorative" val="1"/>
                </a:ext>
              </a:extLst>
            </p:cNvPr>
            <p:cNvSpPr/>
            <p:nvPr/>
          </p:nvSpPr>
          <p:spPr bwMode="auto">
            <a:xfrm>
              <a:off x="9277727" y="1797311"/>
              <a:ext cx="612826" cy="612826"/>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28" name="Graphic 52">
              <a:extLst>
                <a:ext uri="{FF2B5EF4-FFF2-40B4-BE49-F238E27FC236}">
                  <a16:creationId xmlns:a16="http://schemas.microsoft.com/office/drawing/2014/main" id="{CC1334FF-8B05-4157-9B37-3FA490B4F910}"/>
                </a:ext>
                <a:ext uri="{C183D7F6-B498-43B3-948B-1728B52AA6E4}">
                  <adec:decorative xmlns:adec="http://schemas.microsoft.com/office/drawing/2017/decorative" val="1"/>
                </a:ext>
              </a:extLst>
            </p:cNvPr>
            <p:cNvSpPr/>
            <p:nvPr/>
          </p:nvSpPr>
          <p:spPr>
            <a:xfrm>
              <a:off x="9421628" y="1942749"/>
              <a:ext cx="325024" cy="321950"/>
            </a:xfrm>
            <a:custGeom>
              <a:avLst/>
              <a:gdLst>
                <a:gd name="connsiteX0" fmla="*/ 519713 w 633381"/>
                <a:gd name="connsiteY0" fmla="*/ 27964 h 627390"/>
                <a:gd name="connsiteX1" fmla="*/ 234846 w 633381"/>
                <a:gd name="connsiteY1" fmla="*/ 104310 h 627390"/>
                <a:gd name="connsiteX2" fmla="*/ 227121 w 633381"/>
                <a:gd name="connsiteY2" fmla="*/ 117688 h 627390"/>
                <a:gd name="connsiteX3" fmla="*/ 235575 w 633381"/>
                <a:gd name="connsiteY3" fmla="*/ 149350 h 627390"/>
                <a:gd name="connsiteX4" fmla="*/ 235587 w 633381"/>
                <a:gd name="connsiteY4" fmla="*/ 149357 h 627390"/>
                <a:gd name="connsiteX5" fmla="*/ 375673 w 633381"/>
                <a:gd name="connsiteY5" fmla="*/ 230245 h 627390"/>
                <a:gd name="connsiteX6" fmla="*/ 289007 w 633381"/>
                <a:gd name="connsiteY6" fmla="*/ 381947 h 627390"/>
                <a:gd name="connsiteX7" fmla="*/ 141229 w 633381"/>
                <a:gd name="connsiteY7" fmla="*/ 462495 h 627390"/>
                <a:gd name="connsiteX8" fmla="*/ 190138 w 633381"/>
                <a:gd name="connsiteY8" fmla="*/ 504576 h 627390"/>
                <a:gd name="connsiteX9" fmla="*/ 224681 w 633381"/>
                <a:gd name="connsiteY9" fmla="*/ 534237 h 627390"/>
                <a:gd name="connsiteX10" fmla="*/ 258049 w 633381"/>
                <a:gd name="connsiteY10" fmla="*/ 507419 h 627390"/>
                <a:gd name="connsiteX11" fmla="*/ 336204 w 633381"/>
                <a:gd name="connsiteY11" fmla="*/ 468320 h 627390"/>
                <a:gd name="connsiteX12" fmla="*/ 375302 w 633381"/>
                <a:gd name="connsiteY12" fmla="*/ 507419 h 627390"/>
                <a:gd name="connsiteX13" fmla="*/ 408670 w 633381"/>
                <a:gd name="connsiteY13" fmla="*/ 534237 h 627390"/>
                <a:gd name="connsiteX14" fmla="*/ 443244 w 633381"/>
                <a:gd name="connsiteY14" fmla="*/ 504576 h 627390"/>
                <a:gd name="connsiteX15" fmla="*/ 492153 w 633381"/>
                <a:gd name="connsiteY15" fmla="*/ 462495 h 627390"/>
                <a:gd name="connsiteX16" fmla="*/ 342520 w 633381"/>
                <a:gd name="connsiteY16" fmla="*/ 381700 h 627390"/>
                <a:gd name="connsiteX17" fmla="*/ 415838 w 633381"/>
                <a:gd name="connsiteY17" fmla="*/ 253417 h 627390"/>
                <a:gd name="connsiteX18" fmla="*/ 556665 w 633381"/>
                <a:gd name="connsiteY18" fmla="*/ 334737 h 627390"/>
                <a:gd name="connsiteX19" fmla="*/ 588322 w 633381"/>
                <a:gd name="connsiteY19" fmla="*/ 326263 h 627390"/>
                <a:gd name="connsiteX20" fmla="*/ 588334 w 633381"/>
                <a:gd name="connsiteY20" fmla="*/ 326240 h 627390"/>
                <a:gd name="connsiteX21" fmla="*/ 596059 w 633381"/>
                <a:gd name="connsiteY21" fmla="*/ 312862 h 627390"/>
                <a:gd name="connsiteX22" fmla="*/ 519744 w 633381"/>
                <a:gd name="connsiteY22" fmla="*/ 27995 h 627390"/>
                <a:gd name="connsiteX23" fmla="*/ 153371 w 633381"/>
                <a:gd name="connsiteY23" fmla="*/ 516440 h 627390"/>
                <a:gd name="connsiteX24" fmla="*/ 124231 w 633381"/>
                <a:gd name="connsiteY24" fmla="*/ 501447 h 627390"/>
                <a:gd name="connsiteX25" fmla="*/ 108756 w 633381"/>
                <a:gd name="connsiteY25" fmla="*/ 518171 h 627390"/>
                <a:gd name="connsiteX26" fmla="*/ 76593 w 633381"/>
                <a:gd name="connsiteY26" fmla="*/ 568656 h 627390"/>
                <a:gd name="connsiteX27" fmla="*/ 23173 w 633381"/>
                <a:gd name="connsiteY27" fmla="*/ 581045 h 627390"/>
                <a:gd name="connsiteX28" fmla="*/ 0 w 633381"/>
                <a:gd name="connsiteY28" fmla="*/ 604218 h 627390"/>
                <a:gd name="connsiteX29" fmla="*/ 23173 w 633381"/>
                <a:gd name="connsiteY29" fmla="*/ 627390 h 627390"/>
                <a:gd name="connsiteX30" fmla="*/ 101063 w 633381"/>
                <a:gd name="connsiteY30" fmla="*/ 608018 h 627390"/>
                <a:gd name="connsiteX31" fmla="*/ 133875 w 633381"/>
                <a:gd name="connsiteY31" fmla="*/ 576225 h 627390"/>
                <a:gd name="connsiteX32" fmla="*/ 316691 w 633381"/>
                <a:gd name="connsiteY32" fmla="*/ 575329 h 627390"/>
                <a:gd name="connsiteX33" fmla="*/ 501978 w 633381"/>
                <a:gd name="connsiteY33" fmla="*/ 573136 h 627390"/>
                <a:gd name="connsiteX34" fmla="*/ 610209 w 633381"/>
                <a:gd name="connsiteY34" fmla="*/ 627390 h 627390"/>
                <a:gd name="connsiteX35" fmla="*/ 633382 w 633381"/>
                <a:gd name="connsiteY35" fmla="*/ 604218 h 627390"/>
                <a:gd name="connsiteX36" fmla="*/ 610209 w 633381"/>
                <a:gd name="connsiteY36" fmla="*/ 581045 h 627390"/>
                <a:gd name="connsiteX37" fmla="*/ 524193 w 633381"/>
                <a:gd name="connsiteY37" fmla="*/ 516657 h 627390"/>
                <a:gd name="connsiteX38" fmla="*/ 495191 w 633381"/>
                <a:gd name="connsiteY38" fmla="*/ 501398 h 627390"/>
                <a:gd name="connsiteX39" fmla="*/ 480011 w 633381"/>
                <a:gd name="connsiteY39" fmla="*/ 516409 h 627390"/>
                <a:gd name="connsiteX40" fmla="*/ 338658 w 633381"/>
                <a:gd name="connsiteY40" fmla="*/ 519654 h 627390"/>
                <a:gd name="connsiteX41" fmla="*/ 309316 w 633381"/>
                <a:gd name="connsiteY41" fmla="*/ 505061 h 627390"/>
                <a:gd name="connsiteX42" fmla="*/ 294723 w 633381"/>
                <a:gd name="connsiteY42" fmla="*/ 519654 h 627390"/>
                <a:gd name="connsiteX43" fmla="*/ 153371 w 633381"/>
                <a:gd name="connsiteY43" fmla="*/ 516409 h 62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33381" h="627390">
                  <a:moveTo>
                    <a:pt x="519713" y="27964"/>
                  </a:moveTo>
                  <a:cubicBezTo>
                    <a:pt x="419966" y="-29610"/>
                    <a:pt x="292432" y="4569"/>
                    <a:pt x="234846" y="104310"/>
                  </a:cubicBezTo>
                  <a:lnTo>
                    <a:pt x="227121" y="117688"/>
                  </a:lnTo>
                  <a:cubicBezTo>
                    <a:pt x="220713" y="128765"/>
                    <a:pt x="224497" y="142941"/>
                    <a:pt x="235575" y="149350"/>
                  </a:cubicBezTo>
                  <a:cubicBezTo>
                    <a:pt x="235579" y="149352"/>
                    <a:pt x="235583" y="149355"/>
                    <a:pt x="235587" y="149357"/>
                  </a:cubicBezTo>
                  <a:lnTo>
                    <a:pt x="375673" y="230245"/>
                  </a:lnTo>
                  <a:lnTo>
                    <a:pt x="289007" y="381947"/>
                  </a:lnTo>
                  <a:cubicBezTo>
                    <a:pt x="230922" y="389331"/>
                    <a:pt x="179571" y="419548"/>
                    <a:pt x="141229" y="462495"/>
                  </a:cubicBezTo>
                  <a:cubicBezTo>
                    <a:pt x="164142" y="466221"/>
                    <a:pt x="183034" y="482475"/>
                    <a:pt x="190138" y="504576"/>
                  </a:cubicBezTo>
                  <a:cubicBezTo>
                    <a:pt x="197399" y="527223"/>
                    <a:pt x="212507" y="534113"/>
                    <a:pt x="224681" y="534237"/>
                  </a:cubicBezTo>
                  <a:cubicBezTo>
                    <a:pt x="237132" y="534391"/>
                    <a:pt x="251313" y="527656"/>
                    <a:pt x="258049" y="507419"/>
                  </a:cubicBezTo>
                  <a:cubicBezTo>
                    <a:pt x="268834" y="475040"/>
                    <a:pt x="303825" y="457535"/>
                    <a:pt x="336204" y="468320"/>
                  </a:cubicBezTo>
                  <a:cubicBezTo>
                    <a:pt x="354666" y="474470"/>
                    <a:pt x="369152" y="488957"/>
                    <a:pt x="375302" y="507419"/>
                  </a:cubicBezTo>
                  <a:cubicBezTo>
                    <a:pt x="382068" y="527656"/>
                    <a:pt x="396250" y="534391"/>
                    <a:pt x="408670" y="534237"/>
                  </a:cubicBezTo>
                  <a:cubicBezTo>
                    <a:pt x="420844" y="534113"/>
                    <a:pt x="435952" y="527223"/>
                    <a:pt x="443244" y="504576"/>
                  </a:cubicBezTo>
                  <a:cubicBezTo>
                    <a:pt x="450348" y="482475"/>
                    <a:pt x="469240" y="466221"/>
                    <a:pt x="492153" y="462495"/>
                  </a:cubicBezTo>
                  <a:cubicBezTo>
                    <a:pt x="453409" y="419085"/>
                    <a:pt x="401379" y="388652"/>
                    <a:pt x="342520" y="381700"/>
                  </a:cubicBezTo>
                  <a:lnTo>
                    <a:pt x="415838" y="253417"/>
                  </a:lnTo>
                  <a:lnTo>
                    <a:pt x="556665" y="334737"/>
                  </a:lnTo>
                  <a:cubicBezTo>
                    <a:pt x="567747" y="341139"/>
                    <a:pt x="581920" y="337345"/>
                    <a:pt x="588322" y="326263"/>
                  </a:cubicBezTo>
                  <a:cubicBezTo>
                    <a:pt x="588326" y="326255"/>
                    <a:pt x="588330" y="326248"/>
                    <a:pt x="588334" y="326240"/>
                  </a:cubicBezTo>
                  <a:lnTo>
                    <a:pt x="596059" y="312862"/>
                  </a:lnTo>
                  <a:cubicBezTo>
                    <a:pt x="653638" y="213123"/>
                    <a:pt x="619473" y="85592"/>
                    <a:pt x="519744" y="27995"/>
                  </a:cubicBezTo>
                  <a:close/>
                  <a:moveTo>
                    <a:pt x="153371" y="516440"/>
                  </a:moveTo>
                  <a:cubicBezTo>
                    <a:pt x="149465" y="504253"/>
                    <a:pt x="136418" y="497540"/>
                    <a:pt x="124231" y="501447"/>
                  </a:cubicBezTo>
                  <a:cubicBezTo>
                    <a:pt x="116499" y="503925"/>
                    <a:pt x="110628" y="510270"/>
                    <a:pt x="108756" y="518171"/>
                  </a:cubicBezTo>
                  <a:cubicBezTo>
                    <a:pt x="102268" y="545669"/>
                    <a:pt x="90002" y="560314"/>
                    <a:pt x="76593" y="568656"/>
                  </a:cubicBezTo>
                  <a:cubicBezTo>
                    <a:pt x="62380" y="577492"/>
                    <a:pt x="44151" y="581045"/>
                    <a:pt x="23173" y="581045"/>
                  </a:cubicBezTo>
                  <a:cubicBezTo>
                    <a:pt x="10375" y="581045"/>
                    <a:pt x="0" y="591420"/>
                    <a:pt x="0" y="604218"/>
                  </a:cubicBezTo>
                  <a:cubicBezTo>
                    <a:pt x="0" y="617016"/>
                    <a:pt x="10375" y="627390"/>
                    <a:pt x="23173" y="627390"/>
                  </a:cubicBezTo>
                  <a:cubicBezTo>
                    <a:pt x="48570" y="627390"/>
                    <a:pt x="76624" y="623219"/>
                    <a:pt x="101063" y="608018"/>
                  </a:cubicBezTo>
                  <a:cubicBezTo>
                    <a:pt x="114138" y="599875"/>
                    <a:pt x="125324" y="589036"/>
                    <a:pt x="133875" y="576225"/>
                  </a:cubicBezTo>
                  <a:cubicBezTo>
                    <a:pt x="181827" y="633879"/>
                    <a:pt x="270130" y="633570"/>
                    <a:pt x="316691" y="575329"/>
                  </a:cubicBezTo>
                  <a:cubicBezTo>
                    <a:pt x="364086" y="634620"/>
                    <a:pt x="454675" y="633879"/>
                    <a:pt x="501978" y="573136"/>
                  </a:cubicBezTo>
                  <a:cubicBezTo>
                    <a:pt x="528179" y="607400"/>
                    <a:pt x="569024" y="627390"/>
                    <a:pt x="610209" y="627390"/>
                  </a:cubicBezTo>
                  <a:cubicBezTo>
                    <a:pt x="623007" y="627390"/>
                    <a:pt x="633382" y="617016"/>
                    <a:pt x="633382" y="604218"/>
                  </a:cubicBezTo>
                  <a:cubicBezTo>
                    <a:pt x="633382" y="591420"/>
                    <a:pt x="623007" y="581045"/>
                    <a:pt x="610209" y="581045"/>
                  </a:cubicBezTo>
                  <a:cubicBezTo>
                    <a:pt x="573658" y="581045"/>
                    <a:pt x="536552" y="556421"/>
                    <a:pt x="524193" y="516657"/>
                  </a:cubicBezTo>
                  <a:cubicBezTo>
                    <a:pt x="520398" y="504434"/>
                    <a:pt x="507413" y="497603"/>
                    <a:pt x="495191" y="501398"/>
                  </a:cubicBezTo>
                  <a:cubicBezTo>
                    <a:pt x="487990" y="503634"/>
                    <a:pt x="482327" y="509234"/>
                    <a:pt x="480011" y="516409"/>
                  </a:cubicBezTo>
                  <a:cubicBezTo>
                    <a:pt x="455788" y="591797"/>
                    <a:pt x="362294" y="590561"/>
                    <a:pt x="338658" y="519654"/>
                  </a:cubicBezTo>
                  <a:cubicBezTo>
                    <a:pt x="334585" y="507521"/>
                    <a:pt x="321448" y="500988"/>
                    <a:pt x="309316" y="505061"/>
                  </a:cubicBezTo>
                  <a:cubicBezTo>
                    <a:pt x="302435" y="507371"/>
                    <a:pt x="297034" y="512772"/>
                    <a:pt x="294723" y="519654"/>
                  </a:cubicBezTo>
                  <a:cubicBezTo>
                    <a:pt x="271087" y="590531"/>
                    <a:pt x="177594" y="591797"/>
                    <a:pt x="153371" y="516409"/>
                  </a:cubicBezTo>
                  <a:close/>
                </a:path>
              </a:pathLst>
            </a:custGeom>
            <a:solidFill>
              <a:schemeClr val="tx1"/>
            </a:solidFill>
            <a:ln w="305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2" name="TextBox 11">
            <a:extLst>
              <a:ext uri="{FF2B5EF4-FFF2-40B4-BE49-F238E27FC236}">
                <a16:creationId xmlns:a16="http://schemas.microsoft.com/office/drawing/2014/main" id="{1DF8514C-518F-71B9-76D8-AD9F79EDD68F}"/>
              </a:ext>
            </a:extLst>
          </p:cNvPr>
          <p:cNvSpPr txBox="1"/>
          <p:nvPr/>
        </p:nvSpPr>
        <p:spPr>
          <a:xfrm>
            <a:off x="9198129" y="2549182"/>
            <a:ext cx="2250000" cy="55399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Employee </a:t>
            </a:r>
            <a:br>
              <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br>
            <a:r>
              <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health </a:t>
            </a:r>
          </a:p>
        </p:txBody>
      </p:sp>
      <p:sp>
        <p:nvSpPr>
          <p:cNvPr id="23" name="Content Placeholder 2">
            <a:extLst>
              <a:ext uri="{FF2B5EF4-FFF2-40B4-BE49-F238E27FC236}">
                <a16:creationId xmlns:a16="http://schemas.microsoft.com/office/drawing/2014/main" id="{90809F16-B5C8-1853-58E7-4BD117EAE027}"/>
              </a:ext>
            </a:extLst>
          </p:cNvPr>
          <p:cNvSpPr txBox="1">
            <a:spLocks/>
          </p:cNvSpPr>
          <p:nvPr/>
        </p:nvSpPr>
        <p:spPr>
          <a:xfrm>
            <a:off x="9198129" y="3436344"/>
            <a:ext cx="2250000" cy="1490152"/>
          </a:xfrm>
          <a:prstGeom prst="rect">
            <a:avLst/>
          </a:prstGeom>
        </p:spPr>
        <p:txBody>
          <a:bodyPr vert="horz"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500"/>
              </a:spcBef>
              <a:spcAft>
                <a:spcPts val="1000"/>
              </a:spcAft>
              <a:buClrTx/>
              <a:buSzPct val="130000"/>
              <a:buFont typeface="Arial" panose="020B0604020202020204" pitchFamily="34" charset="0"/>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How can you understand </a:t>
            </a:r>
            <a:br>
              <a:rPr kumimoji="0" lang="ru-RU"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how employees are doing?</a:t>
            </a:r>
          </a:p>
          <a:p>
            <a:pPr marL="180000" marR="0" lvl="0" indent="-180000" algn="l" defTabSz="914400" rtl="0" eaLnBrk="1" fontAlgn="auto" latinLnBrk="0" hangingPunct="1">
              <a:lnSpc>
                <a:spcPct val="100000"/>
              </a:lnSpc>
              <a:spcBef>
                <a:spcPts val="500"/>
              </a:spcBef>
              <a:spcAft>
                <a:spcPts val="0"/>
              </a:spcAft>
              <a:buClr>
                <a:srgbClr val="FF5C39"/>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Monitor for burnout</a:t>
            </a:r>
          </a:p>
          <a:p>
            <a:pPr marL="180000" marR="0" lvl="0" indent="-180000" algn="l" defTabSz="914400" rtl="0" eaLnBrk="1" fontAlgn="auto" latinLnBrk="0" hangingPunct="1">
              <a:lnSpc>
                <a:spcPct val="100000"/>
              </a:lnSpc>
              <a:spcBef>
                <a:spcPts val="500"/>
              </a:spcBef>
              <a:spcAft>
                <a:spcPts val="0"/>
              </a:spcAft>
              <a:buClr>
                <a:srgbClr val="FF5C39"/>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Administer surveys to gather employee concerns</a:t>
            </a:r>
          </a:p>
          <a:p>
            <a:pPr marL="180000" marR="0" lvl="0" indent="-180000" algn="l" defTabSz="914400" rtl="0" eaLnBrk="1" fontAlgn="auto" latinLnBrk="0" hangingPunct="1">
              <a:lnSpc>
                <a:spcPct val="100000"/>
              </a:lnSpc>
              <a:spcBef>
                <a:spcPts val="500"/>
              </a:spcBef>
              <a:spcAft>
                <a:spcPts val="0"/>
              </a:spcAft>
              <a:buClr>
                <a:srgbClr val="FF5C39"/>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Track vacation time</a:t>
            </a:r>
          </a:p>
        </p:txBody>
      </p:sp>
    </p:spTree>
    <p:extLst>
      <p:ext uri="{BB962C8B-B14F-4D97-AF65-F5344CB8AC3E}">
        <p14:creationId xmlns:p14="http://schemas.microsoft.com/office/powerpoint/2010/main" val="12438381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200"/>
                                  </p:stCondLst>
                                  <p:childTnLst>
                                    <p:animMotion origin="layout" path="M -1.66667E-6 0 L -1.66667E-6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200"/>
                                  </p:stCondLst>
                                  <p:childTnLst>
                                    <p:animMotion origin="layout" path="M 2.70833E-6 0 L 2.70833E-6 0.03542 " pathEditMode="relative" rAng="0" ptsTypes="AA">
                                      <p:cBhvr>
                                        <p:cTn id="14" dur="700" spd="-100000" fill="hold"/>
                                        <p:tgtEl>
                                          <p:spTgt spid="6"/>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grpId="1" nodeType="withEffect">
                                  <p:stCondLst>
                                    <p:cond delay="200"/>
                                  </p:stCondLst>
                                  <p:childTnLst>
                                    <p:animMotion origin="layout" path="M -2.91667E-6 -3.7037E-7 L -2.91667E-6 0.03542 " pathEditMode="relative" rAng="0" ptsTypes="AA">
                                      <p:cBhvr>
                                        <p:cTn id="19" dur="700" spd="-100000" fill="hold"/>
                                        <p:tgtEl>
                                          <p:spTgt spid="9"/>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42" presetClass="path" presetSubtype="0" decel="100000" fill="hold" grpId="1" nodeType="withEffect">
                                  <p:stCondLst>
                                    <p:cond delay="200"/>
                                  </p:stCondLst>
                                  <p:childTnLst>
                                    <p:animMotion origin="layout" path="M 1.25E-6 -3.7037E-7 L 1.25E-6 0.03542 " pathEditMode="relative" rAng="0" ptsTypes="AA">
                                      <p:cBhvr>
                                        <p:cTn id="24" dur="700" spd="-100000" fill="hold"/>
                                        <p:tgtEl>
                                          <p:spTgt spid="12"/>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42" presetClass="path" presetSubtype="0" decel="100000" fill="hold" grpId="1" nodeType="withEffect">
                                  <p:stCondLst>
                                    <p:cond delay="100"/>
                                  </p:stCondLst>
                                  <p:childTnLst>
                                    <p:animMotion origin="layout" path="M 0 -2.59259E-6 L 0 0.03542 " pathEditMode="relative" rAng="0" ptsTypes="AA">
                                      <p:cBhvr>
                                        <p:cTn id="29" dur="700" spd="-100000" fill="hold"/>
                                        <p:tgtEl>
                                          <p:spTgt spid="15"/>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42" presetClass="path" presetSubtype="0" decel="100000" fill="hold" grpId="1" nodeType="withEffect">
                                  <p:stCondLst>
                                    <p:cond delay="100"/>
                                  </p:stCondLst>
                                  <p:childTnLst>
                                    <p:animMotion origin="layout" path="M 0 -2.59259E-6 L 0 0.03542 " pathEditMode="relative" rAng="0" ptsTypes="AA">
                                      <p:cBhvr>
                                        <p:cTn id="34" dur="700" spd="-100000" fill="hold"/>
                                        <p:tgtEl>
                                          <p:spTgt spid="16"/>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42" presetClass="path" presetSubtype="0" decel="100000" fill="hold" grpId="1" nodeType="withEffect">
                                  <p:stCondLst>
                                    <p:cond delay="100"/>
                                  </p:stCondLst>
                                  <p:childTnLst>
                                    <p:animMotion origin="layout" path="M 0 -2.59259E-6 L 0 0.03542 " pathEditMode="relative" rAng="0" ptsTypes="AA">
                                      <p:cBhvr>
                                        <p:cTn id="39" dur="700" spd="-100000" fill="hold"/>
                                        <p:tgtEl>
                                          <p:spTgt spid="17"/>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42" presetClass="path" presetSubtype="0" decel="100000" fill="hold" grpId="1" nodeType="withEffect">
                                  <p:stCondLst>
                                    <p:cond delay="100"/>
                                  </p:stCondLst>
                                  <p:childTnLst>
                                    <p:animMotion origin="layout" path="M 0 -2.59259E-6 L 0 0.03542 " pathEditMode="relative" rAng="0" ptsTypes="AA">
                                      <p:cBhvr>
                                        <p:cTn id="44" dur="700" spd="-100000" fill="hold"/>
                                        <p:tgtEl>
                                          <p:spTgt spid="19"/>
                                        </p:tgtEl>
                                        <p:attrNameLst>
                                          <p:attrName>ppt_x</p:attrName>
                                          <p:attrName>ppt_y</p:attrName>
                                        </p:attrNameLst>
                                      </p:cBhvr>
                                      <p:rCtr x="0" y="1759"/>
                                    </p:animMotion>
                                  </p:childTnLst>
                                </p:cTn>
                              </p:par>
                              <p:par>
                                <p:cTn id="45" presetID="10" presetClass="entr" presetSubtype="0" fill="hold" grpId="0" nodeType="with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fade">
                                      <p:cBhvr>
                                        <p:cTn id="47" dur="500"/>
                                        <p:tgtEl>
                                          <p:spTgt spid="2"/>
                                        </p:tgtEl>
                                      </p:cBhvr>
                                    </p:animEffect>
                                  </p:childTnLst>
                                </p:cTn>
                              </p:par>
                              <p:par>
                                <p:cTn id="48" presetID="42" presetClass="path" presetSubtype="0" decel="100000" fill="hold" grpId="1" nodeType="withEffect">
                                  <p:stCondLst>
                                    <p:cond delay="0"/>
                                  </p:stCondLst>
                                  <p:childTnLst>
                                    <p:animMotion origin="layout" path="M -1.25E-6 3.7037E-6 L -1.25E-6 0.03541 " pathEditMode="relative" rAng="0" ptsTypes="AA">
                                      <p:cBhvr>
                                        <p:cTn id="49" dur="700" spd="-100000" fill="hold"/>
                                        <p:tgtEl>
                                          <p:spTgt spid="2"/>
                                        </p:tgtEl>
                                        <p:attrNameLst>
                                          <p:attrName>ppt_x</p:attrName>
                                          <p:attrName>ppt_y</p:attrName>
                                        </p:attrNameLst>
                                      </p:cBhvr>
                                      <p:rCtr x="0" y="1782"/>
                                    </p:animMotion>
                                  </p:childTnLst>
                                </p:cTn>
                              </p:par>
                              <p:par>
                                <p:cTn id="50" presetID="10" presetClass="entr" presetSubtype="0" fill="hold" nodeType="withEffect">
                                  <p:stCondLst>
                                    <p:cond delay="10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par>
                                <p:cTn id="53" presetID="42" presetClass="path" presetSubtype="0" decel="100000" fill="hold" nodeType="withEffect">
                                  <p:stCondLst>
                                    <p:cond delay="100"/>
                                  </p:stCondLst>
                                  <p:childTnLst>
                                    <p:animMotion origin="layout" path="M 0 -2.59259E-6 L 0 0.03542 " pathEditMode="relative" rAng="0" ptsTypes="AA">
                                      <p:cBhvr>
                                        <p:cTn id="54" dur="700" spd="-100000" fill="hold"/>
                                        <p:tgtEl>
                                          <p:spTgt spid="33"/>
                                        </p:tgtEl>
                                        <p:attrNameLst>
                                          <p:attrName>ppt_x</p:attrName>
                                          <p:attrName>ppt_y</p:attrName>
                                        </p:attrNameLst>
                                      </p:cBhvr>
                                      <p:rCtr x="0" y="1759"/>
                                    </p:animMotion>
                                  </p:childTnLst>
                                </p:cTn>
                              </p:par>
                              <p:par>
                                <p:cTn id="55" presetID="10" presetClass="entr" presetSubtype="0" fill="hold" nodeType="withEffect">
                                  <p:stCondLst>
                                    <p:cond delay="10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par>
                                <p:cTn id="58" presetID="42" presetClass="path" presetSubtype="0" decel="100000" fill="hold" nodeType="withEffect">
                                  <p:stCondLst>
                                    <p:cond delay="100"/>
                                  </p:stCondLst>
                                  <p:childTnLst>
                                    <p:animMotion origin="layout" path="M 0 -2.59259E-6 L 0 0.03542 " pathEditMode="relative" rAng="0" ptsTypes="AA">
                                      <p:cBhvr>
                                        <p:cTn id="59" dur="700" spd="-100000" fill="hold"/>
                                        <p:tgtEl>
                                          <p:spTgt spid="34"/>
                                        </p:tgtEl>
                                        <p:attrNameLst>
                                          <p:attrName>ppt_x</p:attrName>
                                          <p:attrName>ppt_y</p:attrName>
                                        </p:attrNameLst>
                                      </p:cBhvr>
                                      <p:rCtr x="0" y="1759"/>
                                    </p:animMotion>
                                  </p:childTnLst>
                                </p:cTn>
                              </p:par>
                              <p:par>
                                <p:cTn id="60" presetID="10" presetClass="entr" presetSubtype="0" fill="hold" nodeType="withEffect">
                                  <p:stCondLst>
                                    <p:cond delay="10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500"/>
                                        <p:tgtEl>
                                          <p:spTgt spid="32"/>
                                        </p:tgtEl>
                                      </p:cBhvr>
                                    </p:animEffect>
                                  </p:childTnLst>
                                </p:cTn>
                              </p:par>
                              <p:par>
                                <p:cTn id="63" presetID="42" presetClass="path" presetSubtype="0" decel="100000" fill="hold" nodeType="withEffect">
                                  <p:stCondLst>
                                    <p:cond delay="100"/>
                                  </p:stCondLst>
                                  <p:childTnLst>
                                    <p:animMotion origin="layout" path="M 0 -2.59259E-6 L 0 0.03542 " pathEditMode="relative" rAng="0" ptsTypes="AA">
                                      <p:cBhvr>
                                        <p:cTn id="64" dur="700" spd="-100000" fill="hold"/>
                                        <p:tgtEl>
                                          <p:spTgt spid="32"/>
                                        </p:tgtEl>
                                        <p:attrNameLst>
                                          <p:attrName>ppt_x</p:attrName>
                                          <p:attrName>ppt_y</p:attrName>
                                        </p:attrNameLst>
                                      </p:cBhvr>
                                      <p:rCtr x="0" y="1759"/>
                                    </p:animMotion>
                                  </p:childTnLst>
                                </p:cTn>
                              </p:par>
                              <p:par>
                                <p:cTn id="65" presetID="10" presetClass="entr" presetSubtype="0" fill="hold" nodeType="withEffect">
                                  <p:stCondLst>
                                    <p:cond delay="10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500"/>
                                        <p:tgtEl>
                                          <p:spTgt spid="31"/>
                                        </p:tgtEl>
                                      </p:cBhvr>
                                    </p:animEffect>
                                  </p:childTnLst>
                                </p:cTn>
                              </p:par>
                              <p:par>
                                <p:cTn id="68" presetID="42" presetClass="path" presetSubtype="0" decel="100000" fill="hold" nodeType="withEffect">
                                  <p:stCondLst>
                                    <p:cond delay="100"/>
                                  </p:stCondLst>
                                  <p:childTnLst>
                                    <p:animMotion origin="layout" path="M 0 -2.59259E-6 L 0 0.03542 " pathEditMode="relative" rAng="0" ptsTypes="AA">
                                      <p:cBhvr>
                                        <p:cTn id="69" dur="700" spd="-100000" fill="hold"/>
                                        <p:tgtEl>
                                          <p:spTgt spid="31"/>
                                        </p:tgtEl>
                                        <p:attrNameLst>
                                          <p:attrName>ppt_x</p:attrName>
                                          <p:attrName>ppt_y</p:attrName>
                                        </p:attrNameLst>
                                      </p:cBhvr>
                                      <p:rCtr x="0" y="1759"/>
                                    </p:animMotion>
                                  </p:childTnLst>
                                </p:cTn>
                              </p:par>
                              <p:par>
                                <p:cTn id="70" presetID="10" presetClass="entr" presetSubtype="0" fill="hold" grpId="0" nodeType="withEffect">
                                  <p:stCondLst>
                                    <p:cond delay="30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500"/>
                                        <p:tgtEl>
                                          <p:spTgt spid="20"/>
                                        </p:tgtEl>
                                      </p:cBhvr>
                                    </p:animEffect>
                                  </p:childTnLst>
                                </p:cTn>
                              </p:par>
                              <p:par>
                                <p:cTn id="73" presetID="42" presetClass="path" presetSubtype="0" decel="100000" fill="hold" grpId="1" nodeType="withEffect">
                                  <p:stCondLst>
                                    <p:cond delay="300"/>
                                  </p:stCondLst>
                                  <p:childTnLst>
                                    <p:animMotion origin="layout" path="M -1.66667E-6 0 L -1.66667E-6 0.03542 " pathEditMode="relative" rAng="0" ptsTypes="AA">
                                      <p:cBhvr>
                                        <p:cTn id="74" dur="700" spd="-100000" fill="hold"/>
                                        <p:tgtEl>
                                          <p:spTgt spid="20"/>
                                        </p:tgtEl>
                                        <p:attrNameLst>
                                          <p:attrName>ppt_x</p:attrName>
                                          <p:attrName>ppt_y</p:attrName>
                                        </p:attrNameLst>
                                      </p:cBhvr>
                                      <p:rCtr x="0" y="1759"/>
                                    </p:animMotion>
                                  </p:childTnLst>
                                </p:cTn>
                              </p:par>
                              <p:par>
                                <p:cTn id="75" presetID="10" presetClass="entr" presetSubtype="0" fill="hold" grpId="0" nodeType="withEffect">
                                  <p:stCondLst>
                                    <p:cond delay="30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500"/>
                                        <p:tgtEl>
                                          <p:spTgt spid="21"/>
                                        </p:tgtEl>
                                      </p:cBhvr>
                                    </p:animEffect>
                                  </p:childTnLst>
                                </p:cTn>
                              </p:par>
                              <p:par>
                                <p:cTn id="78" presetID="42" presetClass="path" presetSubtype="0" decel="100000" fill="hold" grpId="1" nodeType="withEffect">
                                  <p:stCondLst>
                                    <p:cond delay="300"/>
                                  </p:stCondLst>
                                  <p:childTnLst>
                                    <p:animMotion origin="layout" path="M -1.66667E-6 0 L -1.66667E-6 0.03542 " pathEditMode="relative" rAng="0" ptsTypes="AA">
                                      <p:cBhvr>
                                        <p:cTn id="79" dur="700" spd="-100000" fill="hold"/>
                                        <p:tgtEl>
                                          <p:spTgt spid="21"/>
                                        </p:tgtEl>
                                        <p:attrNameLst>
                                          <p:attrName>ppt_x</p:attrName>
                                          <p:attrName>ppt_y</p:attrName>
                                        </p:attrNameLst>
                                      </p:cBhvr>
                                      <p:rCtr x="0" y="1759"/>
                                    </p:animMotion>
                                  </p:childTnLst>
                                </p:cTn>
                              </p:par>
                              <p:par>
                                <p:cTn id="80" presetID="10" presetClass="entr" presetSubtype="0" fill="hold" grpId="0" nodeType="withEffect">
                                  <p:stCondLst>
                                    <p:cond delay="30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500"/>
                                        <p:tgtEl>
                                          <p:spTgt spid="22"/>
                                        </p:tgtEl>
                                      </p:cBhvr>
                                    </p:animEffect>
                                  </p:childTnLst>
                                </p:cTn>
                              </p:par>
                              <p:par>
                                <p:cTn id="83" presetID="42" presetClass="path" presetSubtype="0" decel="100000" fill="hold" grpId="1" nodeType="withEffect">
                                  <p:stCondLst>
                                    <p:cond delay="300"/>
                                  </p:stCondLst>
                                  <p:childTnLst>
                                    <p:animMotion origin="layout" path="M -1.66667E-6 0 L -1.66667E-6 0.03542 " pathEditMode="relative" rAng="0" ptsTypes="AA">
                                      <p:cBhvr>
                                        <p:cTn id="84" dur="700" spd="-100000" fill="hold"/>
                                        <p:tgtEl>
                                          <p:spTgt spid="22"/>
                                        </p:tgtEl>
                                        <p:attrNameLst>
                                          <p:attrName>ppt_x</p:attrName>
                                          <p:attrName>ppt_y</p:attrName>
                                        </p:attrNameLst>
                                      </p:cBhvr>
                                      <p:rCtr x="0" y="1759"/>
                                    </p:animMotion>
                                  </p:childTnLst>
                                </p:cTn>
                              </p:par>
                              <p:par>
                                <p:cTn id="85" presetID="10" presetClass="entr" presetSubtype="0" fill="hold" grpId="0" nodeType="withEffect">
                                  <p:stCondLst>
                                    <p:cond delay="30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42" presetClass="path" presetSubtype="0" decel="100000" fill="hold" grpId="1" nodeType="withEffect">
                                  <p:stCondLst>
                                    <p:cond delay="300"/>
                                  </p:stCondLst>
                                  <p:childTnLst>
                                    <p:animMotion origin="layout" path="M -1.66667E-6 0 L -1.66667E-6 0.03542 " pathEditMode="relative" rAng="0" ptsTypes="AA">
                                      <p:cBhvr>
                                        <p:cTn id="89" dur="700" spd="-100000" fill="hold"/>
                                        <p:tgtEl>
                                          <p:spTgt spid="2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5" grpId="0" animBg="1"/>
      <p:bldP spid="15" grpId="1" animBg="1"/>
      <p:bldP spid="3" grpId="0"/>
      <p:bldP spid="3" grpId="1"/>
      <p:bldP spid="20" grpId="0"/>
      <p:bldP spid="20" grpId="1"/>
      <p:bldP spid="16" grpId="0" animBg="1"/>
      <p:bldP spid="16" grpId="1" animBg="1"/>
      <p:bldP spid="6" grpId="0"/>
      <p:bldP spid="6" grpId="1"/>
      <p:bldP spid="21" grpId="0"/>
      <p:bldP spid="21" grpId="1"/>
      <p:bldP spid="17" grpId="0" animBg="1"/>
      <p:bldP spid="17" grpId="1" animBg="1"/>
      <p:bldP spid="9" grpId="0"/>
      <p:bldP spid="9" grpId="1"/>
      <p:bldP spid="22" grpId="0"/>
      <p:bldP spid="22" grpId="1"/>
      <p:bldP spid="19" grpId="0" animBg="1"/>
      <p:bldP spid="19" grpId="1" animBg="1"/>
      <p:bldP spid="12" grpId="0"/>
      <p:bldP spid="12" grpId="1"/>
      <p:bldP spid="23" grpId="0"/>
      <p:bldP spid="23" grpId="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7CA5E95-983E-1BF7-568E-8D63FA96541F}"/>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C469EE10-D4DB-08C1-6B5B-A55BB5477187}"/>
              </a:ext>
            </a:extLst>
          </p:cNvPr>
          <p:cNvSpPr>
            <a:spLocks noGrp="1"/>
          </p:cNvSpPr>
          <p:nvPr>
            <p:ph type="title"/>
          </p:nvPr>
        </p:nvSpPr>
        <p:spPr/>
        <p:txBody>
          <a:bodyPr wrap="square" anchor="ctr">
            <a:normAutofit/>
          </a:bodyPr>
          <a:lstStyle/>
          <a:p>
            <a:r>
              <a:rPr lang="en-US"/>
              <a:t>How we measure Engineering Thrive</a:t>
            </a:r>
          </a:p>
        </p:txBody>
      </p:sp>
      <p:graphicFrame>
        <p:nvGraphicFramePr>
          <p:cNvPr id="10" name="Content Placeholder 2">
            <a:extLst>
              <a:ext uri="{FF2B5EF4-FFF2-40B4-BE49-F238E27FC236}">
                <a16:creationId xmlns:a16="http://schemas.microsoft.com/office/drawing/2014/main" id="{B7337799-10C8-8567-AF6E-8897CC2396CA}"/>
              </a:ext>
            </a:extLst>
          </p:cNvPr>
          <p:cNvGraphicFramePr>
            <a:graphicFrameLocks noGrp="1"/>
          </p:cNvGraphicFramePr>
          <p:nvPr>
            <p:ph idx="1"/>
          </p:nvPr>
        </p:nvGraphicFramePr>
        <p:xfrm>
          <a:off x="838200" y="1160463"/>
          <a:ext cx="10515600" cy="5121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94686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B600E-808B-D9CA-F59A-DB4CE32E9C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AC22AB-C761-F881-6B07-2F0B2B4E2C22}"/>
              </a:ext>
            </a:extLst>
          </p:cNvPr>
          <p:cNvSpPr>
            <a:spLocks noGrp="1"/>
          </p:cNvSpPr>
          <p:nvPr>
            <p:ph type="title"/>
          </p:nvPr>
        </p:nvSpPr>
        <p:spPr>
          <a:xfrm>
            <a:off x="585216" y="2160403"/>
            <a:ext cx="6675120" cy="1495794"/>
          </a:xfrm>
        </p:spPr>
        <p:txBody>
          <a:bodyPr anchor="ctr">
            <a:noAutofit/>
          </a:bodyPr>
          <a:lstStyle/>
          <a:p>
            <a:pPr>
              <a:spcAft>
                <a:spcPts val="3000"/>
              </a:spcAft>
            </a:pPr>
            <a:r>
              <a:rPr kumimoji="0" lang="en-CA" sz="4000" b="0" i="0" u="none" strike="noStrike" kern="1200" cap="none" spc="-50" normalizeH="0" baseline="0" noProof="0">
                <a:ln w="3175">
                  <a:noFill/>
                </a:ln>
                <a:solidFill>
                  <a:srgbClr val="FFFFFF"/>
                </a:solidFill>
                <a:effectLst/>
                <a:uLnTx/>
                <a:uFillTx/>
                <a:latin typeface="Segoe UI Semibold"/>
                <a:ea typeface="+mn-ea"/>
                <a:cs typeface="Segoe UI" pitchFamily="34" charset="0"/>
              </a:rPr>
              <a:t>Platform Engineering Capability Model</a:t>
            </a:r>
            <a:br>
              <a:rPr kumimoji="0" lang="en-CA" sz="5400" b="0" i="0" u="none" strike="noStrike" kern="1200" cap="none" spc="-50" normalizeH="0" baseline="0" noProof="0">
                <a:ln w="3175">
                  <a:noFill/>
                </a:ln>
                <a:solidFill>
                  <a:srgbClr val="FFFFFF"/>
                </a:solidFill>
                <a:effectLst/>
                <a:uLnTx/>
                <a:uFillTx/>
                <a:latin typeface="Segoe UI Semibold"/>
                <a:ea typeface="+mn-ea"/>
                <a:cs typeface="Segoe UI" pitchFamily="34" charset="0"/>
              </a:rPr>
            </a:br>
            <a:endParaRPr lang="en-US">
              <a:solidFill>
                <a:schemeClr val="tx1"/>
              </a:solidFill>
            </a:endParaRPr>
          </a:p>
        </p:txBody>
      </p:sp>
      <p:sp>
        <p:nvSpPr>
          <p:cNvPr id="3" name="Title 1">
            <a:extLst>
              <a:ext uri="{FF2B5EF4-FFF2-40B4-BE49-F238E27FC236}">
                <a16:creationId xmlns:a16="http://schemas.microsoft.com/office/drawing/2014/main" id="{7E4F5CB4-890B-F03D-A682-494173568A19}"/>
              </a:ext>
            </a:extLst>
          </p:cNvPr>
          <p:cNvSpPr txBox="1">
            <a:spLocks/>
          </p:cNvSpPr>
          <p:nvPr/>
        </p:nvSpPr>
        <p:spPr>
          <a:xfrm>
            <a:off x="585216" y="3760603"/>
            <a:ext cx="6675120" cy="833168"/>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4000" b="0" kern="1200" cap="none" spc="-50" baseline="0" dirty="0">
                <a:ln w="3175">
                  <a:noFill/>
                </a:ln>
                <a:solidFill>
                  <a:srgbClr val="E5DEF2"/>
                </a:solidFill>
                <a:effectLst/>
                <a:latin typeface="+mj-lt"/>
                <a:ea typeface="+mn-ea"/>
                <a:cs typeface="Segoe UI" pitchFamily="34" charset="0"/>
              </a:defRPr>
            </a:lvl1pPr>
          </a:lstStyle>
          <a:p>
            <a:pPr>
              <a:defRPr/>
            </a:pPr>
            <a:endParaRPr kumimoji="0" lang="en-CA" sz="36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8970116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482F25-6AAA-9A01-7820-82F893BB592E}"/>
            </a:ext>
          </a:extLst>
        </p:cNvPr>
        <p:cNvGrpSpPr/>
        <p:nvPr/>
      </p:nvGrpSpPr>
      <p:grpSpPr>
        <a:xfrm>
          <a:off x="0" y="0"/>
          <a:ext cx="0" cy="0"/>
          <a:chOff x="0" y="0"/>
          <a:chExt cx="0" cy="0"/>
        </a:xfrm>
      </p:grpSpPr>
      <p:sp>
        <p:nvSpPr>
          <p:cNvPr id="4" name="Title 5">
            <a:extLst>
              <a:ext uri="{FF2B5EF4-FFF2-40B4-BE49-F238E27FC236}">
                <a16:creationId xmlns:a16="http://schemas.microsoft.com/office/drawing/2014/main" id="{819D7EDE-4044-DF52-466A-704C1E4942B5}"/>
              </a:ext>
              <a:ext uri="{C183D7F6-B498-43B3-948B-1728B52AA6E4}">
                <adec:decorative xmlns:adec="http://schemas.microsoft.com/office/drawing/2017/decorative" val="1"/>
              </a:ext>
            </a:extLst>
          </p:cNvPr>
          <p:cNvSpPr txBox="1">
            <a:spLocks noGrp="1"/>
          </p:cNvSpPr>
          <p:nvPr>
            <p:ph type="title" idx="4294967295"/>
          </p:nvPr>
        </p:nvSpPr>
        <p:spPr>
          <a:xfrm>
            <a:off x="0" y="-843893"/>
            <a:ext cx="11018520"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50" normalizeH="0" baseline="0" noProof="0">
                <a:ln w="3175">
                  <a:noFill/>
                </a:ln>
                <a:solidFill>
                  <a:schemeClr val="tx1"/>
                </a:solidFill>
                <a:effectLst/>
                <a:uLnTx/>
                <a:uFillTx/>
                <a:latin typeface="+mj-lt"/>
                <a:ea typeface="+mn-ea"/>
                <a:cs typeface="Segoe UI" pitchFamily="34" charset="0"/>
              </a:rPr>
              <a:t>Platform Engineering Capability Model – Matrix intro</a:t>
            </a:r>
          </a:p>
        </p:txBody>
      </p:sp>
      <p:sp>
        <p:nvSpPr>
          <p:cNvPr id="40" name="Title 36">
            <a:extLst>
              <a:ext uri="{FF2B5EF4-FFF2-40B4-BE49-F238E27FC236}">
                <a16:creationId xmlns:a16="http://schemas.microsoft.com/office/drawing/2014/main" id="{7B9D1C1E-DB12-89D0-A0F6-19D3F13D99DF}"/>
              </a:ext>
            </a:extLst>
          </p:cNvPr>
          <p:cNvSpPr txBox="1">
            <a:spLocks/>
          </p:cNvSpPr>
          <p:nvPr/>
        </p:nvSpPr>
        <p:spPr>
          <a:xfrm>
            <a:off x="194174" y="587271"/>
            <a:ext cx="3897977" cy="230649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Platform </a:t>
            </a:r>
            <a:br>
              <a:rPr kumimoji="0" lang="en-GB" sz="3600" b="0" i="0" u="none" strike="noStrike" kern="1200" cap="none" spc="-50" normalizeH="0" baseline="0" noProof="0">
                <a:ln w="3175">
                  <a:noFill/>
                </a:ln>
                <a:solidFill>
                  <a:srgbClr val="FFFFFF"/>
                </a:solidFill>
                <a:effectLst/>
                <a:uLnTx/>
                <a:uFillTx/>
                <a:latin typeface="Segoe UI Semibold"/>
                <a:ea typeface="+mn-ea"/>
                <a:cs typeface="Segoe UI" pitchFamily="34" charset="0"/>
              </a:rPr>
            </a:br>
            <a:r>
              <a:rPr kumimoji="0" lang="en-GB"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Engineering </a:t>
            </a:r>
            <a:br>
              <a:rPr kumimoji="0" lang="en-GB" sz="3600" b="0" i="0" u="none" strike="noStrike" kern="1200" cap="none" spc="-50" normalizeH="0" baseline="0" noProof="0">
                <a:ln w="3175">
                  <a:noFill/>
                </a:ln>
                <a:solidFill>
                  <a:srgbClr val="FFFFFF"/>
                </a:solidFill>
                <a:effectLst/>
                <a:uLnTx/>
                <a:uFillTx/>
                <a:latin typeface="Segoe UI Semibold"/>
                <a:ea typeface="+mn-ea"/>
                <a:cs typeface="Segoe UI" pitchFamily="34" charset="0"/>
              </a:rPr>
            </a:br>
            <a:r>
              <a:rPr kumimoji="0" lang="en-GB"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Capability Model</a:t>
            </a:r>
          </a:p>
        </p:txBody>
      </p:sp>
      <p:sp>
        <p:nvSpPr>
          <p:cNvPr id="43" name="Rectangle: Rounded Corners 36">
            <a:extLst>
              <a:ext uri="{FF2B5EF4-FFF2-40B4-BE49-F238E27FC236}">
                <a16:creationId xmlns:a16="http://schemas.microsoft.com/office/drawing/2014/main" id="{4823B40D-DD2B-0109-BE46-4FDE192F0606}"/>
              </a:ext>
            </a:extLst>
          </p:cNvPr>
          <p:cNvSpPr/>
          <p:nvPr/>
        </p:nvSpPr>
        <p:spPr>
          <a:xfrm>
            <a:off x="191397" y="3375836"/>
            <a:ext cx="4075215" cy="470309"/>
          </a:xfrm>
          <a:prstGeom prst="roundRect">
            <a:avLst>
              <a:gd name="adj" fmla="val 30622"/>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p:spPr>
        <p:txBody>
          <a:bodyPr wrap="square" lIns="182880" tIns="36576" rIns="182880" bIns="73152" anchor="ctr" anchorCtr="0">
            <a:spAutoFit/>
          </a:bodyPr>
          <a:lstStyle/>
          <a:p>
            <a:pPr marL="0" marR="0" lvl="0" indent="0" algn="ctr" defTabSz="299783" rtl="0" eaLnBrk="1" fontAlgn="base" latinLnBrk="0" hangingPunct="1">
              <a:lnSpc>
                <a:spcPct val="100000"/>
              </a:lnSpc>
              <a:spcBef>
                <a:spcPts val="508"/>
              </a:spcBef>
              <a:spcAft>
                <a:spcPts val="508"/>
              </a:spcAft>
              <a:buClrTx/>
              <a:buSzPct val="90000"/>
              <a:buFontTx/>
              <a:buNone/>
              <a:tabLst/>
              <a:defRPr/>
            </a:pPr>
            <a:r>
              <a:rPr kumimoji="0" lang="en-GB" sz="18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hlinkClick r:id="rId3">
                  <a:extLst>
                    <a:ext uri="{A12FA001-AC4F-418D-AE19-62706E023703}">
                      <ahyp:hlinkClr xmlns:ahyp="http://schemas.microsoft.com/office/drawing/2018/hyperlinkcolor" val="tx"/>
                    </a:ext>
                  </a:extLst>
                </a:hlinkClick>
              </a:rPr>
              <a:t>https://aka.ms/PECapabilitySurvey</a:t>
            </a:r>
            <a:endParaRPr kumimoji="0" lang="en-GB" sz="18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endParaRPr>
          </a:p>
        </p:txBody>
      </p:sp>
      <p:sp>
        <p:nvSpPr>
          <p:cNvPr id="39" name="Rectangle: Rounded Corners 5">
            <a:extLst>
              <a:ext uri="{FF2B5EF4-FFF2-40B4-BE49-F238E27FC236}">
                <a16:creationId xmlns:a16="http://schemas.microsoft.com/office/drawing/2014/main" id="{C5335F46-4577-5326-D27E-3A48B70ECF1E}"/>
              </a:ext>
              <a:ext uri="{C183D7F6-B498-43B3-948B-1728B52AA6E4}">
                <adec:decorative xmlns:adec="http://schemas.microsoft.com/office/drawing/2017/decorative" val="1"/>
              </a:ext>
            </a:extLst>
          </p:cNvPr>
          <p:cNvSpPr/>
          <p:nvPr/>
        </p:nvSpPr>
        <p:spPr bwMode="auto">
          <a:xfrm>
            <a:off x="4486940" y="585788"/>
            <a:ext cx="7116095" cy="5683250"/>
          </a:xfrm>
          <a:prstGeom prst="roundRect">
            <a:avLst>
              <a:gd name="adj" fmla="val 2213"/>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gradFill>
                <a:gsLst>
                  <a:gs pos="41958">
                    <a:srgbClr val="FFFFFF"/>
                  </a:gs>
                  <a:gs pos="63000">
                    <a:srgbClr val="FFFFFF"/>
                  </a:gs>
                </a:gsLst>
                <a:lin ang="0" scaled="0"/>
              </a:gradFill>
              <a:effectLst/>
              <a:uLnTx/>
              <a:uFillTx/>
              <a:latin typeface="Segoe UI Semibold"/>
              <a:ea typeface="+mn-ea"/>
              <a:cs typeface="+mn-cs"/>
            </a:endParaRPr>
          </a:p>
        </p:txBody>
      </p:sp>
      <p:graphicFrame>
        <p:nvGraphicFramePr>
          <p:cNvPr id="7" name="Table 6">
            <a:extLst>
              <a:ext uri="{FF2B5EF4-FFF2-40B4-BE49-F238E27FC236}">
                <a16:creationId xmlns:a16="http://schemas.microsoft.com/office/drawing/2014/main" id="{B7B53C92-476E-F70C-6D83-39971B9E44CB}"/>
              </a:ext>
            </a:extLst>
          </p:cNvPr>
          <p:cNvGraphicFramePr>
            <a:graphicFrameLocks noGrp="1"/>
          </p:cNvGraphicFramePr>
          <p:nvPr/>
        </p:nvGraphicFramePr>
        <p:xfrm>
          <a:off x="4486940" y="585790"/>
          <a:ext cx="7116095" cy="5694239"/>
        </p:xfrm>
        <a:graphic>
          <a:graphicData uri="http://schemas.openxmlformats.org/drawingml/2006/table">
            <a:tbl>
              <a:tblPr firstRow="1" bandRow="1">
                <a:tableStyleId>{5C22544A-7EE6-4342-B048-85BDC9FD1C3A}</a:tableStyleId>
              </a:tblPr>
              <a:tblGrid>
                <a:gridCol w="1931445">
                  <a:extLst>
                    <a:ext uri="{9D8B030D-6E8A-4147-A177-3AD203B41FA5}">
                      <a16:colId xmlns:a16="http://schemas.microsoft.com/office/drawing/2014/main" val="2322101111"/>
                    </a:ext>
                  </a:extLst>
                </a:gridCol>
                <a:gridCol w="1036930">
                  <a:extLst>
                    <a:ext uri="{9D8B030D-6E8A-4147-A177-3AD203B41FA5}">
                      <a16:colId xmlns:a16="http://schemas.microsoft.com/office/drawing/2014/main" val="308005006"/>
                    </a:ext>
                  </a:extLst>
                </a:gridCol>
                <a:gridCol w="1036930">
                  <a:extLst>
                    <a:ext uri="{9D8B030D-6E8A-4147-A177-3AD203B41FA5}">
                      <a16:colId xmlns:a16="http://schemas.microsoft.com/office/drawing/2014/main" val="429995626"/>
                    </a:ext>
                  </a:extLst>
                </a:gridCol>
                <a:gridCol w="1036930">
                  <a:extLst>
                    <a:ext uri="{9D8B030D-6E8A-4147-A177-3AD203B41FA5}">
                      <a16:colId xmlns:a16="http://schemas.microsoft.com/office/drawing/2014/main" val="1856974114"/>
                    </a:ext>
                  </a:extLst>
                </a:gridCol>
                <a:gridCol w="1036930">
                  <a:extLst>
                    <a:ext uri="{9D8B030D-6E8A-4147-A177-3AD203B41FA5}">
                      <a16:colId xmlns:a16="http://schemas.microsoft.com/office/drawing/2014/main" val="3461661694"/>
                    </a:ext>
                  </a:extLst>
                </a:gridCol>
                <a:gridCol w="1036930">
                  <a:extLst>
                    <a:ext uri="{9D8B030D-6E8A-4147-A177-3AD203B41FA5}">
                      <a16:colId xmlns:a16="http://schemas.microsoft.com/office/drawing/2014/main" val="206690995"/>
                    </a:ext>
                  </a:extLst>
                </a:gridCol>
              </a:tblGrid>
              <a:tr h="535219">
                <a:tc>
                  <a:txBody>
                    <a:bodyPr/>
                    <a:lstStyle/>
                    <a:p>
                      <a:pPr algn="l"/>
                      <a:endParaRPr lang="en-US" sz="1200" b="0">
                        <a:solidFill>
                          <a:schemeClr val="tx1"/>
                        </a:solidFill>
                        <a:latin typeface="+mn-lt"/>
                      </a:endParaRPr>
                    </a:p>
                  </a:txBody>
                  <a:tcPr marL="0" marR="0" marT="0" marB="0" anchor="ctr">
                    <a:lnL w="12700" cmpd="sng">
                      <a:noFill/>
                    </a:lnL>
                    <a:lnR w="3175" cap="flat" cmpd="sng" algn="ctr">
                      <a:solidFill>
                        <a:srgbClr val="3A4953"/>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200" b="0">
                        <a:solidFill>
                          <a:schemeClr val="tx1"/>
                        </a:solidFill>
                        <a:latin typeface="+mn-lt"/>
                      </a:endParaRPr>
                    </a:p>
                  </a:txBody>
                  <a:tcPr marL="0" marR="0" marT="0" marB="0" anchor="ctr">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200" b="0">
                        <a:solidFill>
                          <a:schemeClr val="tx1"/>
                        </a:solidFill>
                        <a:latin typeface="+mn-lt"/>
                      </a:endParaRPr>
                    </a:p>
                  </a:txBody>
                  <a:tcPr marL="0" marR="0" marT="0" marB="0" anchor="ctr">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200" b="0">
                        <a:solidFill>
                          <a:schemeClr val="tx1"/>
                        </a:solidFill>
                        <a:latin typeface="+mn-lt"/>
                      </a:endParaRPr>
                    </a:p>
                  </a:txBody>
                  <a:tcPr marL="0" marR="0" marT="0" marB="0" anchor="ctr">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200" b="0">
                        <a:solidFill>
                          <a:schemeClr val="tx1"/>
                        </a:solidFill>
                        <a:latin typeface="+mn-lt"/>
                      </a:endParaRPr>
                    </a:p>
                  </a:txBody>
                  <a:tcPr marL="0" marR="0" marT="0" marB="0" anchor="ctr">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200" b="0">
                        <a:solidFill>
                          <a:schemeClr val="tx1"/>
                        </a:solidFill>
                        <a:latin typeface="+mn-lt"/>
                      </a:endParaRPr>
                    </a:p>
                  </a:txBody>
                  <a:tcPr marL="0" marR="0" marT="0" marB="0" anchor="ctr">
                    <a:lnL w="3175" cap="flat" cmpd="sng" algn="ctr">
                      <a:solidFill>
                        <a:srgbClr val="3A4953"/>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6745485"/>
                  </a:ext>
                </a:extLst>
              </a:tr>
              <a:tr h="810791">
                <a:tc>
                  <a:txBody>
                    <a:bodyPr/>
                    <a:lstStyle/>
                    <a:p>
                      <a:pPr marL="0" marR="0" indent="0" algn="l" defTabSz="932742"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a:ln w="3175">
                            <a:noFill/>
                          </a:ln>
                          <a:solidFill>
                            <a:srgbClr val="379994"/>
                          </a:solidFill>
                          <a:effectLst/>
                          <a:uLnTx/>
                          <a:uFillTx/>
                          <a:latin typeface="+mj-lt"/>
                          <a:ea typeface="+mn-ea"/>
                          <a:cs typeface="Segoe UI" panose="020B0502040204020203" pitchFamily="34" charset="0"/>
                        </a:rPr>
                        <a:t>     </a:t>
                      </a:r>
                    </a:p>
                    <a:p>
                      <a:pPr marL="0" marR="0" indent="0" algn="l" defTabSz="932742" rtl="0" eaLnBrk="1" fontAlgn="auto" latinLnBrk="0" hangingPunct="1">
                        <a:lnSpc>
                          <a:spcPct val="100000"/>
                        </a:lnSpc>
                        <a:spcBef>
                          <a:spcPts val="0"/>
                        </a:spcBef>
                        <a:spcAft>
                          <a:spcPts val="300"/>
                        </a:spcAft>
                        <a:buClrTx/>
                        <a:buSzTx/>
                        <a:buFontTx/>
                        <a:buNone/>
                        <a:tabLst/>
                        <a:defRPr/>
                      </a:pPr>
                      <a:r>
                        <a:rPr lang="en-US" sz="650" b="1" kern="1200">
                          <a:solidFill>
                            <a:schemeClr val="tx1"/>
                          </a:solidFill>
                          <a:latin typeface="+mn-lt"/>
                          <a:ea typeface="+mn-ea"/>
                          <a:cs typeface="+mn-cs"/>
                        </a:rPr>
                        <a:t>How are staff and funds allocated to </a:t>
                      </a:r>
                      <a:br>
                        <a:rPr lang="en-US" sz="650" b="1" kern="1200">
                          <a:solidFill>
                            <a:schemeClr val="tx1"/>
                          </a:solidFill>
                          <a:latin typeface="+mn-lt"/>
                          <a:ea typeface="+mn-ea"/>
                          <a:cs typeface="+mn-cs"/>
                        </a:rPr>
                      </a:br>
                      <a:r>
                        <a:rPr lang="en-US" sz="650" b="1" kern="1200">
                          <a:solidFill>
                            <a:schemeClr val="tx1"/>
                          </a:solidFill>
                          <a:latin typeface="+mn-lt"/>
                          <a:ea typeface="+mn-ea"/>
                          <a:cs typeface="+mn-cs"/>
                        </a:rPr>
                        <a:t>platform capabilities?</a:t>
                      </a:r>
                    </a:p>
                    <a:p>
                      <a:pPr algn="l">
                        <a:spcAft>
                          <a:spcPts val="300"/>
                        </a:spcAft>
                      </a:pPr>
                      <a:r>
                        <a:rPr lang="en-US" sz="600" i="1" kern="1200">
                          <a:solidFill>
                            <a:schemeClr val="tx1"/>
                          </a:solidFill>
                          <a:latin typeface="+mn-lt"/>
                          <a:ea typeface="+mn-ea"/>
                          <a:cs typeface="+mn-cs"/>
                        </a:rPr>
                        <a:t>Budget and Staffing - Scope Management – </a:t>
                      </a:r>
                      <a:br>
                        <a:rPr lang="en-US" sz="600" i="1" kern="1200">
                          <a:solidFill>
                            <a:schemeClr val="tx1"/>
                          </a:solidFill>
                          <a:latin typeface="+mn-lt"/>
                          <a:ea typeface="+mn-ea"/>
                          <a:cs typeface="+mn-cs"/>
                        </a:rPr>
                      </a:br>
                      <a:r>
                        <a:rPr lang="en-US" sz="600" i="1" kern="1200">
                          <a:solidFill>
                            <a:schemeClr val="tx1"/>
                          </a:solidFill>
                          <a:latin typeface="+mn-lt"/>
                          <a:ea typeface="+mn-ea"/>
                          <a:cs typeface="+mn-cs"/>
                        </a:rPr>
                        <a:t>Measuring ROI</a:t>
                      </a:r>
                    </a:p>
                  </a:txBody>
                  <a:tcPr marL="72000" marR="72000" marT="72000" marB="72000">
                    <a:lnL w="12700" cmpd="sng">
                      <a:noFill/>
                    </a:lnL>
                    <a:lnR w="3175" cap="flat" cmpd="sng" algn="ctr">
                      <a:solidFill>
                        <a:srgbClr val="3A495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Unfunded</a:t>
                      </a:r>
                    </a:p>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Immediate needs only</a:t>
                      </a:r>
                    </a:p>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How urgent requirements are addressed</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Teams are created</a:t>
                      </a:r>
                    </a:p>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Linted to specific concerns</a:t>
                      </a:r>
                    </a:p>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Size of backlog</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Central teams founded</a:t>
                      </a:r>
                    </a:p>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Solutions to address needs across teams</a:t>
                      </a:r>
                    </a:p>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Speed of delivery</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Team is staffed / managed like product teams</a:t>
                      </a:r>
                    </a:p>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Product roadmaps defined with engineering teams</a:t>
                      </a:r>
                    </a:p>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Improvements in developer satisfaction</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Central platform teams encourages contributions</a:t>
                      </a:r>
                    </a:p>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Knowledge sharing organization-wide</a:t>
                      </a:r>
                    </a:p>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Improvements in developer satisfaction</a:t>
                      </a:r>
                    </a:p>
                  </a:txBody>
                  <a:tcPr marL="72000" marR="72000" marT="72000" marB="72000">
                    <a:lnL w="3175" cap="flat" cmpd="sng" algn="ctr">
                      <a:solidFill>
                        <a:srgbClr val="3A4953"/>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3580410"/>
                  </a:ext>
                </a:extLst>
              </a:tr>
              <a:tr h="795478">
                <a:tc>
                  <a:txBody>
                    <a:bodyPr/>
                    <a:lstStyle/>
                    <a:p>
                      <a:pPr marL="0" marR="0" indent="0" algn="l" defTabSz="932742"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a:ln w="3175">
                            <a:noFill/>
                          </a:ln>
                          <a:solidFill>
                            <a:srgbClr val="379994"/>
                          </a:solidFill>
                          <a:effectLst/>
                          <a:uLnTx/>
                          <a:uFillTx/>
                          <a:latin typeface="+mj-lt"/>
                          <a:ea typeface="+mn-ea"/>
                          <a:cs typeface="Segoe UI" panose="020B0502040204020203" pitchFamily="34" charset="0"/>
                        </a:rPr>
                        <a:t>     </a:t>
                      </a:r>
                    </a:p>
                    <a:p>
                      <a:pPr marL="0" marR="0" indent="0" algn="l" defTabSz="932742" rtl="0" eaLnBrk="1" fontAlgn="auto" latinLnBrk="0" hangingPunct="1">
                        <a:lnSpc>
                          <a:spcPct val="100000"/>
                        </a:lnSpc>
                        <a:spcBef>
                          <a:spcPts val="0"/>
                        </a:spcBef>
                        <a:spcAft>
                          <a:spcPts val="300"/>
                        </a:spcAft>
                        <a:buClrTx/>
                        <a:buSzTx/>
                        <a:buFontTx/>
                        <a:buNone/>
                        <a:tabLst/>
                        <a:defRPr/>
                      </a:pPr>
                      <a:r>
                        <a:rPr lang="en-US" sz="650" b="1" kern="1200">
                          <a:solidFill>
                            <a:schemeClr val="tx1"/>
                          </a:solidFill>
                          <a:latin typeface="+mn-lt"/>
                          <a:ea typeface="+mn-ea"/>
                          <a:cs typeface="+mn-cs"/>
                        </a:rPr>
                        <a:t>How do users discover your platform engineering solution?</a:t>
                      </a:r>
                    </a:p>
                    <a:p>
                      <a:pPr marL="0" marR="0" indent="0" algn="l" defTabSz="932742" rtl="0" eaLnBrk="1" fontAlgn="auto" latinLnBrk="0" hangingPunct="1">
                        <a:lnSpc>
                          <a:spcPct val="100000"/>
                        </a:lnSpc>
                        <a:spcBef>
                          <a:spcPts val="0"/>
                        </a:spcBef>
                        <a:spcAft>
                          <a:spcPts val="300"/>
                        </a:spcAft>
                        <a:buClrTx/>
                        <a:buSzTx/>
                        <a:buFontTx/>
                        <a:buNone/>
                        <a:tabLst/>
                        <a:defRPr/>
                      </a:pPr>
                      <a:r>
                        <a:rPr lang="en-US" sz="600" i="1" kern="1200">
                          <a:solidFill>
                            <a:schemeClr val="tx1"/>
                          </a:solidFill>
                          <a:latin typeface="+mn-lt"/>
                          <a:ea typeface="+mn-ea"/>
                          <a:cs typeface="+mn-cs"/>
                        </a:rPr>
                        <a:t>Discover - Choose - Use</a:t>
                      </a:r>
                    </a:p>
                    <a:p>
                      <a:pPr marL="0" marR="0" indent="0" algn="l" defTabSz="932742" rtl="0" eaLnBrk="1" fontAlgn="auto" latinLnBrk="0" hangingPunct="1">
                        <a:lnSpc>
                          <a:spcPct val="100000"/>
                        </a:lnSpc>
                        <a:spcBef>
                          <a:spcPts val="0"/>
                        </a:spcBef>
                        <a:spcAft>
                          <a:spcPts val="300"/>
                        </a:spcAft>
                        <a:buClrTx/>
                        <a:buSzTx/>
                        <a:buFontTx/>
                        <a:buNone/>
                        <a:tabLst/>
                        <a:defRPr/>
                      </a:pPr>
                      <a:endParaRPr lang="en-US" sz="600" b="1" kern="1200">
                        <a:solidFill>
                          <a:schemeClr val="tx1"/>
                        </a:solidFill>
                        <a:latin typeface="+mn-lt"/>
                        <a:ea typeface="+mn-ea"/>
                        <a:cs typeface="+mn-cs"/>
                      </a:endParaRPr>
                    </a:p>
                  </a:txBody>
                  <a:tcPr marL="72000" marR="72000" marT="72000" marB="72000">
                    <a:lnL w="12700" cmpd="sng">
                      <a:noFill/>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Informally, word-of-mouth</a:t>
                      </a:r>
                    </a:p>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Engineers choose and integrate services</a:t>
                      </a:r>
                    </a:p>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Teams maintain their own scripts and tools</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Platform team guidance</a:t>
                      </a:r>
                    </a:p>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Informal discussions with the platform team</a:t>
                      </a:r>
                    </a:p>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Processes built around platform standards</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Platform team directives</a:t>
                      </a:r>
                    </a:p>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Platform team encourage use of platform capabilities</a:t>
                      </a:r>
                    </a:p>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Solutions are shared in informal communities </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Platform self-service</a:t>
                      </a:r>
                    </a:p>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Look to the platform for technical solutions</a:t>
                      </a:r>
                    </a:p>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Use is supported through templates, forums, docs </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Advocates and internal user community is built</a:t>
                      </a:r>
                    </a:p>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Platform engineers participate in planning</a:t>
                      </a:r>
                    </a:p>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Engineering teams contribute fixes / feature</a:t>
                      </a:r>
                    </a:p>
                  </a:txBody>
                  <a:tcPr marL="72000" marR="72000" marT="72000" marB="72000">
                    <a:lnL w="3175" cap="flat" cmpd="sng" algn="ctr">
                      <a:solidFill>
                        <a:srgbClr val="3A4953"/>
                      </a:solidFill>
                      <a:prstDash val="solid"/>
                      <a:round/>
                      <a:headEnd type="none" w="med" len="med"/>
                      <a:tailEnd type="none" w="med" len="med"/>
                    </a:lnL>
                    <a:lnR w="12700" cmpd="sng">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3059948"/>
                  </a:ext>
                </a:extLst>
              </a:tr>
              <a:tr h="895011">
                <a:tc>
                  <a:txBody>
                    <a:bodyPr/>
                    <a:lstStyle/>
                    <a:p>
                      <a:pPr marL="0" marR="0" indent="0" algn="l" defTabSz="932742"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a:ln w="3175">
                            <a:noFill/>
                          </a:ln>
                          <a:solidFill>
                            <a:srgbClr val="379994"/>
                          </a:solidFill>
                          <a:effectLst/>
                          <a:uLnTx/>
                          <a:uFillTx/>
                          <a:latin typeface="+mj-lt"/>
                          <a:ea typeface="+mn-ea"/>
                          <a:cs typeface="Segoe UI" panose="020B0502040204020203" pitchFamily="34" charset="0"/>
                        </a:rPr>
                        <a:t>     </a:t>
                      </a:r>
                    </a:p>
                    <a:p>
                      <a:pPr marL="0" algn="l" defTabSz="932742" rtl="0" eaLnBrk="1" latinLnBrk="0" hangingPunct="1">
                        <a:spcAft>
                          <a:spcPts val="300"/>
                        </a:spcAft>
                      </a:pPr>
                      <a:r>
                        <a:rPr lang="en-US" sz="650" b="1" kern="1200">
                          <a:solidFill>
                            <a:schemeClr val="tx1"/>
                          </a:solidFill>
                          <a:latin typeface="+mn-lt"/>
                          <a:ea typeface="+mn-ea"/>
                          <a:cs typeface="+mn-cs"/>
                        </a:rPr>
                        <a:t>How do you ensure your users have access to capabilities they need and that costs, data, and IP are appropriately managed?</a:t>
                      </a:r>
                    </a:p>
                    <a:p>
                      <a:pPr algn="l">
                        <a:spcAft>
                          <a:spcPts val="300"/>
                        </a:spcAft>
                      </a:pPr>
                      <a:r>
                        <a:rPr lang="en-US" sz="600" i="1" kern="1200">
                          <a:solidFill>
                            <a:schemeClr val="tx1"/>
                          </a:solidFill>
                          <a:latin typeface="+mn-lt"/>
                          <a:ea typeface="+mn-ea"/>
                          <a:cs typeface="+mn-cs"/>
                        </a:rPr>
                        <a:t>Define Policies - Monitor and Mitigate - Manage Access</a:t>
                      </a:r>
                    </a:p>
                  </a:txBody>
                  <a:tcPr marL="72000" marR="72000" marT="72000" marB="72000">
                    <a:lnL w="12700" cmpd="sng">
                      <a:noFill/>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A governance team defines policies for each team</a:t>
                      </a:r>
                    </a:p>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Incidents are addressed after they occur</a:t>
                      </a:r>
                    </a:p>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Permissions are granted based on immediate needs</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Policy creation is manual and not standardized </a:t>
                      </a:r>
                    </a:p>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Basic auditing processes are established for key areas</a:t>
                      </a:r>
                    </a:p>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Some standard roles and permissions are established</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Policies are standardized and centrally managed </a:t>
                      </a:r>
                    </a:p>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Monitoring, auditing of platform activities</a:t>
                      </a:r>
                    </a:p>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Access control is centralized and automated </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Polices are regularly reviewed and refined</a:t>
                      </a:r>
                    </a:p>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Real-time monitor platform activities, quick detection</a:t>
                      </a:r>
                    </a:p>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Enforce least privilege, automated access reviews</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Polices are refined based on advanced analytics</a:t>
                      </a:r>
                    </a:p>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Predictive analytics identify potential threats</a:t>
                      </a:r>
                    </a:p>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Context-aware access control adjust permissions</a:t>
                      </a:r>
                    </a:p>
                  </a:txBody>
                  <a:tcPr marL="72000" marR="72000" marT="72000" marB="72000">
                    <a:lnL w="3175" cap="flat" cmpd="sng" algn="ctr">
                      <a:solidFill>
                        <a:srgbClr val="3A4953"/>
                      </a:solidFill>
                      <a:prstDash val="solid"/>
                      <a:round/>
                      <a:headEnd type="none" w="med" len="med"/>
                      <a:tailEnd type="none" w="med" len="med"/>
                    </a:lnL>
                    <a:lnR w="12700" cmpd="sng">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4434737"/>
                  </a:ext>
                </a:extLst>
              </a:tr>
              <a:tr h="895011">
                <a:tc>
                  <a:txBody>
                    <a:bodyPr/>
                    <a:lstStyle/>
                    <a:p>
                      <a:pPr marL="0" marR="0" indent="0" algn="l" defTabSz="932742"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a:ln w="3175">
                            <a:noFill/>
                          </a:ln>
                          <a:solidFill>
                            <a:srgbClr val="379994"/>
                          </a:solidFill>
                          <a:effectLst/>
                          <a:uLnTx/>
                          <a:uFillTx/>
                          <a:latin typeface="+mj-lt"/>
                          <a:ea typeface="+mn-ea"/>
                          <a:cs typeface="Segoe UI" panose="020B0502040204020203" pitchFamily="34" charset="0"/>
                        </a:rPr>
                        <a:t>     </a:t>
                      </a:r>
                      <a:br>
                        <a:rPr kumimoji="0" lang="en-US" sz="1000" b="0" i="0" u="none" strike="noStrike" kern="1200" cap="none" spc="0" normalizeH="0" baseline="0">
                          <a:ln w="3175">
                            <a:noFill/>
                          </a:ln>
                          <a:solidFill>
                            <a:srgbClr val="379994"/>
                          </a:solidFill>
                          <a:effectLst/>
                          <a:uLnTx/>
                          <a:uFillTx/>
                          <a:latin typeface="+mj-lt"/>
                          <a:ea typeface="+mn-ea"/>
                          <a:cs typeface="Segoe UI" panose="020B0502040204020203" pitchFamily="34" charset="0"/>
                        </a:rPr>
                      </a:br>
                      <a:endParaRPr kumimoji="0" lang="en-US" sz="1000" b="0" i="0" u="none" strike="noStrike" kern="1200" cap="none" spc="0" normalizeH="0" baseline="0">
                        <a:ln w="3175">
                          <a:noFill/>
                        </a:ln>
                        <a:solidFill>
                          <a:srgbClr val="379994"/>
                        </a:solidFill>
                        <a:effectLst/>
                        <a:uLnTx/>
                        <a:uFillTx/>
                        <a:latin typeface="+mj-lt"/>
                        <a:ea typeface="+mn-ea"/>
                        <a:cs typeface="Segoe UI" panose="020B0502040204020203" pitchFamily="34" charset="0"/>
                      </a:endParaRPr>
                    </a:p>
                    <a:p>
                      <a:pPr marL="0" algn="l" defTabSz="932742" rtl="0" eaLnBrk="1" latinLnBrk="0" hangingPunct="1">
                        <a:spcAft>
                          <a:spcPts val="300"/>
                        </a:spcAft>
                      </a:pPr>
                      <a:r>
                        <a:rPr lang="en-US" sz="650" b="1" kern="1200">
                          <a:solidFill>
                            <a:schemeClr val="tx1"/>
                          </a:solidFill>
                          <a:latin typeface="+mn-lt"/>
                          <a:ea typeface="+mn-ea"/>
                          <a:cs typeface="+mn-cs"/>
                        </a:rPr>
                        <a:t>How do your users create, deploy, </a:t>
                      </a:r>
                      <a:br>
                        <a:rPr lang="en-US" sz="650" b="1" kern="1200">
                          <a:solidFill>
                            <a:schemeClr val="tx1"/>
                          </a:solidFill>
                          <a:latin typeface="+mn-lt"/>
                          <a:ea typeface="+mn-ea"/>
                          <a:cs typeface="+mn-cs"/>
                        </a:rPr>
                      </a:br>
                      <a:r>
                        <a:rPr lang="en-US" sz="650" b="1" kern="1200">
                          <a:solidFill>
                            <a:schemeClr val="tx1"/>
                          </a:solidFill>
                          <a:latin typeface="+mn-lt"/>
                          <a:ea typeface="+mn-ea"/>
                          <a:cs typeface="+mn-cs"/>
                        </a:rPr>
                        <a:t>and manage resources?</a:t>
                      </a:r>
                    </a:p>
                    <a:p>
                      <a:pPr algn="l">
                        <a:spcAft>
                          <a:spcPts val="300"/>
                        </a:spcAft>
                      </a:pPr>
                      <a:r>
                        <a:rPr lang="en-US" sz="600" i="1" kern="1200">
                          <a:solidFill>
                            <a:schemeClr val="tx1"/>
                          </a:solidFill>
                          <a:latin typeface="+mn-lt"/>
                          <a:ea typeface="+mn-ea"/>
                          <a:cs typeface="+mn-cs"/>
                        </a:rPr>
                        <a:t>Provisioning - Manage Requests – </a:t>
                      </a:r>
                      <a:br>
                        <a:rPr lang="en-US" sz="600" i="1" kern="1200">
                          <a:solidFill>
                            <a:schemeClr val="tx1"/>
                          </a:solidFill>
                          <a:latin typeface="+mn-lt"/>
                          <a:ea typeface="+mn-ea"/>
                          <a:cs typeface="+mn-cs"/>
                        </a:rPr>
                      </a:br>
                      <a:r>
                        <a:rPr lang="en-US" sz="600" i="1" kern="1200">
                          <a:solidFill>
                            <a:schemeClr val="tx1"/>
                          </a:solidFill>
                          <a:latin typeface="+mn-lt"/>
                          <a:ea typeface="+mn-ea"/>
                          <a:cs typeface="+mn-cs"/>
                        </a:rPr>
                        <a:t>Resource Allocation</a:t>
                      </a:r>
                    </a:p>
                  </a:txBody>
                  <a:tcPr marL="72000" marR="72000" marT="72000" marB="72000">
                    <a:lnL w="12700" cmpd="sng">
                      <a:noFill/>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Developers set up infrastructure</a:t>
                      </a:r>
                    </a:p>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Infrastructure requests are handled manually</a:t>
                      </a:r>
                    </a:p>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Rely on manual checks, when capacity issues arise </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Some teams start using similar tools and scripts </a:t>
                      </a:r>
                    </a:p>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Centralized system, with manual provisioning by IT</a:t>
                      </a:r>
                    </a:p>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Standard tools for resource monitoring</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Infrastructure as code (</a:t>
                      </a:r>
                      <a:r>
                        <a:rPr kumimoji="0" lang="en-GB" sz="550" b="0" i="0" u="none" strike="noStrike" kern="1200" cap="none" spc="0" normalizeH="0" baseline="0" noProof="0" err="1">
                          <a:ln>
                            <a:noFill/>
                          </a:ln>
                          <a:solidFill>
                            <a:srgbClr val="FFFFFF"/>
                          </a:solidFill>
                          <a:effectLst/>
                          <a:uLnTx/>
                          <a:uFillTx/>
                          <a:latin typeface="Segoe UI"/>
                          <a:ea typeface="+mn-ea"/>
                          <a:cs typeface="+mn-cs"/>
                        </a:rPr>
                        <a:t>IaC</a:t>
                      </a:r>
                      <a:r>
                        <a:rPr kumimoji="0" lang="en-GB" sz="550" b="0" i="0" u="none" strike="noStrike" kern="1200" cap="none" spc="0" normalizeH="0" baseline="0" noProof="0">
                          <a:ln>
                            <a:noFill/>
                          </a:ln>
                          <a:solidFill>
                            <a:srgbClr val="FFFFFF"/>
                          </a:solidFill>
                          <a:effectLst/>
                          <a:uLnTx/>
                          <a:uFillTx/>
                          <a:latin typeface="Segoe UI"/>
                          <a:ea typeface="+mn-ea"/>
                          <a:cs typeface="+mn-cs"/>
                        </a:rPr>
                        <a:t>) with templates and tools</a:t>
                      </a:r>
                    </a:p>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Handled with structure workflows using templates</a:t>
                      </a:r>
                    </a:p>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Centralized dashboards track resource allocation</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Fully automated within CI / CD pipelines </a:t>
                      </a:r>
                    </a:p>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Self-service capability to provision resources </a:t>
                      </a:r>
                    </a:p>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Automated allocation based on patterns </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Integrated into CI / CD pipelines based on needs</a:t>
                      </a:r>
                    </a:p>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Intelligent systems handle requests proactively</a:t>
                      </a:r>
                    </a:p>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Predict and respond to demand based on data</a:t>
                      </a:r>
                    </a:p>
                  </a:txBody>
                  <a:tcPr marL="72000" marR="72000" marT="72000" marB="72000">
                    <a:lnL w="3175" cap="flat" cmpd="sng" algn="ctr">
                      <a:solidFill>
                        <a:srgbClr val="3A4953"/>
                      </a:solidFill>
                      <a:prstDash val="solid"/>
                      <a:round/>
                      <a:headEnd type="none" w="med" len="med"/>
                      <a:tailEnd type="none" w="med" len="med"/>
                    </a:lnL>
                    <a:lnR w="12700" cmpd="sng">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1506850"/>
                  </a:ext>
                </a:extLst>
              </a:tr>
              <a:tr h="772509">
                <a:tc>
                  <a:txBody>
                    <a:bodyPr/>
                    <a:lstStyle/>
                    <a:p>
                      <a:pPr marL="0" marR="0" indent="0" algn="l" defTabSz="932742"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a:ln w="3175">
                            <a:noFill/>
                          </a:ln>
                          <a:solidFill>
                            <a:srgbClr val="379994"/>
                          </a:solidFill>
                          <a:effectLst/>
                          <a:uLnTx/>
                          <a:uFillTx/>
                          <a:latin typeface="+mj-lt"/>
                          <a:ea typeface="+mn-ea"/>
                          <a:cs typeface="Segoe UI" panose="020B0502040204020203" pitchFamily="34" charset="0"/>
                        </a:rPr>
                        <a:t>     </a:t>
                      </a:r>
                    </a:p>
                    <a:p>
                      <a:pPr marL="0" algn="l" defTabSz="932742" rtl="0" eaLnBrk="1" latinLnBrk="0" hangingPunct="1">
                        <a:spcAft>
                          <a:spcPts val="300"/>
                        </a:spcAft>
                      </a:pPr>
                      <a:r>
                        <a:rPr lang="en-US" sz="650" b="1" kern="1200">
                          <a:solidFill>
                            <a:schemeClr val="tx1"/>
                          </a:solidFill>
                          <a:latin typeface="+mn-lt"/>
                          <a:ea typeface="+mn-ea"/>
                          <a:cs typeface="+mn-cs"/>
                        </a:rPr>
                        <a:t>How do users interact with and consume platform capabilities?</a:t>
                      </a:r>
                    </a:p>
                    <a:p>
                      <a:pPr algn="l">
                        <a:spcAft>
                          <a:spcPts val="300"/>
                        </a:spcAft>
                      </a:pPr>
                      <a:r>
                        <a:rPr lang="en-US" sz="600" i="1" kern="1200">
                          <a:solidFill>
                            <a:schemeClr val="tx1"/>
                          </a:solidFill>
                          <a:latin typeface="+mn-lt"/>
                          <a:ea typeface="+mn-ea"/>
                          <a:cs typeface="+mn-cs"/>
                        </a:rPr>
                        <a:t>Setup Environment – </a:t>
                      </a:r>
                      <a:br>
                        <a:rPr lang="en-US" sz="600" i="1" kern="1200">
                          <a:solidFill>
                            <a:schemeClr val="tx1"/>
                          </a:solidFill>
                          <a:latin typeface="+mn-lt"/>
                          <a:ea typeface="+mn-ea"/>
                          <a:cs typeface="+mn-cs"/>
                        </a:rPr>
                      </a:br>
                      <a:r>
                        <a:rPr lang="en-US" sz="600" i="1" kern="1200">
                          <a:solidFill>
                            <a:schemeClr val="tx1"/>
                          </a:solidFill>
                          <a:latin typeface="+mn-lt"/>
                          <a:ea typeface="+mn-ea"/>
                          <a:cs typeface="+mn-cs"/>
                        </a:rPr>
                        <a:t>Diagnose Application Behavior</a:t>
                      </a:r>
                    </a:p>
                  </a:txBody>
                  <a:tcPr marL="72000" marR="72000" marT="72000" marB="72000">
                    <a:lnL w="12700" cmpd="sng">
                      <a:noFill/>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Individual engineers set up environments</a:t>
                      </a:r>
                    </a:p>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Engineers choose their tools and processes</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Teams define their own tools and processes</a:t>
                      </a:r>
                    </a:p>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Teams establish their own practices for diagnosing behavior</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Required tools / processes defined in templates</a:t>
                      </a:r>
                    </a:p>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Standard practices are defined for diagnosing deployed resources</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Knowledge sharing through discovery / modification of templates</a:t>
                      </a:r>
                    </a:p>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Tools and services for observing resources are provided on demand</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Capabilities are integrated into tools teams already use (CLI, IDE)</a:t>
                      </a:r>
                    </a:p>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The platform automatically sets up observability for deployed applications</a:t>
                      </a:r>
                    </a:p>
                  </a:txBody>
                  <a:tcPr marL="72000" marR="72000" marT="72000" marB="72000">
                    <a:lnL w="3175" cap="flat" cmpd="sng" algn="ctr">
                      <a:solidFill>
                        <a:srgbClr val="3A4953"/>
                      </a:solidFill>
                      <a:prstDash val="solid"/>
                      <a:round/>
                      <a:headEnd type="none" w="med" len="med"/>
                      <a:tailEnd type="none" w="med" len="med"/>
                    </a:lnL>
                    <a:lnR w="12700" cmpd="sng">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0916342"/>
                  </a:ext>
                </a:extLst>
              </a:tr>
              <a:tr h="979231">
                <a:tc>
                  <a:txBody>
                    <a:bodyPr/>
                    <a:lstStyle/>
                    <a:p>
                      <a:pPr marL="0" marR="0" indent="0" algn="l" defTabSz="932742"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a:ln w="3175">
                            <a:noFill/>
                          </a:ln>
                          <a:solidFill>
                            <a:srgbClr val="379994"/>
                          </a:solidFill>
                          <a:effectLst/>
                          <a:uLnTx/>
                          <a:uFillTx/>
                          <a:latin typeface="+mj-lt"/>
                          <a:ea typeface="+mn-ea"/>
                          <a:cs typeface="Segoe UI" panose="020B0502040204020203" pitchFamily="34" charset="0"/>
                        </a:rPr>
                        <a:t>     </a:t>
                      </a:r>
                      <a:br>
                        <a:rPr kumimoji="0" lang="en-US" sz="1000" b="0" i="0" u="none" strike="noStrike" kern="1200" cap="none" spc="0" normalizeH="0" baseline="0">
                          <a:ln w="3175">
                            <a:noFill/>
                          </a:ln>
                          <a:solidFill>
                            <a:srgbClr val="379994"/>
                          </a:solidFill>
                          <a:effectLst/>
                          <a:uLnTx/>
                          <a:uFillTx/>
                          <a:latin typeface="+mj-lt"/>
                          <a:ea typeface="+mn-ea"/>
                          <a:cs typeface="Segoe UI" panose="020B0502040204020203" pitchFamily="34" charset="0"/>
                        </a:rPr>
                      </a:br>
                      <a:r>
                        <a:rPr kumimoji="0" lang="en-US" sz="700" b="0" i="0" u="none" strike="noStrike" kern="1200" cap="none" spc="0" normalizeH="0" baseline="0">
                          <a:ln w="3175">
                            <a:noFill/>
                          </a:ln>
                          <a:solidFill>
                            <a:srgbClr val="379994"/>
                          </a:solidFill>
                          <a:effectLst/>
                          <a:uLnTx/>
                          <a:uFillTx/>
                          <a:latin typeface="+mj-lt"/>
                          <a:ea typeface="+mn-ea"/>
                          <a:cs typeface="Segoe UI" panose="020B0502040204020203" pitchFamily="34" charset="0"/>
                        </a:rPr>
                        <a:t> </a:t>
                      </a:r>
                      <a:endParaRPr kumimoji="0" lang="en-US" sz="1000" b="0" i="0" u="none" strike="noStrike" kern="1200" cap="none" spc="0" normalizeH="0" baseline="0">
                        <a:ln w="3175">
                          <a:noFill/>
                        </a:ln>
                        <a:solidFill>
                          <a:srgbClr val="379994"/>
                        </a:solidFill>
                        <a:effectLst/>
                        <a:uLnTx/>
                        <a:uFillTx/>
                        <a:latin typeface="+mj-lt"/>
                        <a:ea typeface="+mn-ea"/>
                        <a:cs typeface="Segoe UI" panose="020B0502040204020203" pitchFamily="34" charset="0"/>
                      </a:endParaRPr>
                    </a:p>
                    <a:p>
                      <a:pPr algn="l">
                        <a:spcAft>
                          <a:spcPts val="300"/>
                        </a:spcAft>
                      </a:pPr>
                      <a:r>
                        <a:rPr lang="en-US" sz="650" b="1" kern="1200">
                          <a:solidFill>
                            <a:schemeClr val="tx1"/>
                          </a:solidFill>
                          <a:latin typeface="+mn-lt"/>
                          <a:ea typeface="+mn-ea"/>
                          <a:cs typeface="+mn-cs"/>
                        </a:rPr>
                        <a:t>How do you gather and incorporate metrics and feedback and measure the success of your platform engineering practices?</a:t>
                      </a:r>
                    </a:p>
                    <a:p>
                      <a:pPr algn="l">
                        <a:spcAft>
                          <a:spcPts val="300"/>
                        </a:spcAft>
                      </a:pPr>
                      <a:r>
                        <a:rPr lang="en-US" sz="600" i="1" kern="1200">
                          <a:solidFill>
                            <a:schemeClr val="tx1"/>
                          </a:solidFill>
                          <a:latin typeface="+mn-lt"/>
                          <a:ea typeface="+mn-ea"/>
                          <a:cs typeface="+mn-cs"/>
                        </a:rPr>
                        <a:t>Measure Success - Collect/analyze Feedback – </a:t>
                      </a:r>
                      <a:br>
                        <a:rPr lang="en-US" sz="600" i="1" kern="1200">
                          <a:solidFill>
                            <a:schemeClr val="tx1"/>
                          </a:solidFill>
                          <a:latin typeface="+mn-lt"/>
                          <a:ea typeface="+mn-ea"/>
                          <a:cs typeface="+mn-cs"/>
                        </a:rPr>
                      </a:br>
                      <a:r>
                        <a:rPr lang="en-US" sz="600" i="1" kern="1200">
                          <a:solidFill>
                            <a:schemeClr val="tx1"/>
                          </a:solidFill>
                          <a:latin typeface="+mn-lt"/>
                          <a:ea typeface="+mn-ea"/>
                          <a:cs typeface="+mn-cs"/>
                        </a:rPr>
                        <a:t>Engage Stakeholders</a:t>
                      </a:r>
                    </a:p>
                  </a:txBody>
                  <a:tcPr marL="72000" marR="72000" marT="72000" marB="72000">
                    <a:lnL w="12700" cmpd="sng">
                      <a:noFill/>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ROI measurement is fragmented</a:t>
                      </a:r>
                    </a:p>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Feedback collected informally, rarely analyzed</a:t>
                      </a:r>
                    </a:p>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Feedback is gathered from a limited user group</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Measurements focus on process efficiency metrics </a:t>
                      </a:r>
                    </a:p>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Basic channels established, but consistency varies</a:t>
                      </a:r>
                    </a:p>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Dedicated individuals start managing feedback</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Outcome-based metrics like developer productivity</a:t>
                      </a:r>
                    </a:p>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Formalized collection, standard metrics like DORA</a:t>
                      </a:r>
                    </a:p>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Review sessions are held with cross-functional teams</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Access impact on outcomes like revenue growth </a:t>
                      </a:r>
                    </a:p>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Feedback collection embedded in development</a:t>
                      </a:r>
                    </a:p>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Shareholders involved in the feedback process</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The organization leverages predictive analytics </a:t>
                      </a:r>
                    </a:p>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Feedback collection embedded in development</a:t>
                      </a:r>
                    </a:p>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A culture of feedback is established</a:t>
                      </a:r>
                    </a:p>
                  </a:txBody>
                  <a:tcPr marL="72000" marR="72000" marT="72000" marB="72000">
                    <a:lnL w="3175" cap="flat" cmpd="sng" algn="ctr">
                      <a:solidFill>
                        <a:srgbClr val="3A4953"/>
                      </a:solidFill>
                      <a:prstDash val="solid"/>
                      <a:round/>
                      <a:headEnd type="none" w="med" len="med"/>
                      <a:tailEnd type="none" w="med" len="med"/>
                    </a:lnL>
                    <a:lnR w="12700" cmpd="sng">
                      <a:noFill/>
                    </a:lnR>
                    <a:lnT w="12700" cap="flat" cmpd="sng" algn="ctr">
                      <a:solidFill>
                        <a:srgbClr val="3A4953"/>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00023201"/>
                  </a:ext>
                </a:extLst>
              </a:tr>
            </a:tbl>
          </a:graphicData>
        </a:graphic>
      </p:graphicFrame>
      <p:sp>
        <p:nvSpPr>
          <p:cNvPr id="8" name="TextBox 7">
            <a:extLst>
              <a:ext uri="{FF2B5EF4-FFF2-40B4-BE49-F238E27FC236}">
                <a16:creationId xmlns:a16="http://schemas.microsoft.com/office/drawing/2014/main" id="{A2BB97BB-5660-A3E8-2EC4-388DEB571B5F}"/>
              </a:ext>
            </a:extLst>
          </p:cNvPr>
          <p:cNvSpPr txBox="1"/>
          <p:nvPr/>
        </p:nvSpPr>
        <p:spPr>
          <a:xfrm>
            <a:off x="4556143" y="655408"/>
            <a:ext cx="1786516" cy="441872"/>
          </a:xfrm>
          <a:prstGeom prst="roundRect">
            <a:avLst>
              <a:gd name="adj" fmla="val 17209"/>
            </a:avLst>
          </a:prstGeom>
          <a:gradFill flip="none" rotWithShape="1">
            <a:gsLst>
              <a:gs pos="100000">
                <a:srgbClr val="369895"/>
              </a:gs>
              <a:gs pos="0">
                <a:srgbClr val="1B88B4"/>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Key Drivers / Stages</a:t>
            </a:r>
          </a:p>
        </p:txBody>
      </p:sp>
      <p:sp>
        <p:nvSpPr>
          <p:cNvPr id="16" name="TextBox 15">
            <a:extLst>
              <a:ext uri="{FF2B5EF4-FFF2-40B4-BE49-F238E27FC236}">
                <a16:creationId xmlns:a16="http://schemas.microsoft.com/office/drawing/2014/main" id="{1AC7C877-6A0A-649E-D59B-1D51DC587B35}"/>
              </a:ext>
            </a:extLst>
          </p:cNvPr>
          <p:cNvSpPr txBox="1"/>
          <p:nvPr/>
        </p:nvSpPr>
        <p:spPr>
          <a:xfrm>
            <a:off x="6481951" y="655408"/>
            <a:ext cx="898543" cy="441872"/>
          </a:xfrm>
          <a:prstGeom prst="roundRect">
            <a:avLst>
              <a:gd name="adj" fmla="val 16379"/>
            </a:avLst>
          </a:prstGeom>
          <a:gradFill flip="none" rotWithShape="1">
            <a:gsLst>
              <a:gs pos="100000">
                <a:srgbClr val="1B88B4"/>
              </a:gs>
              <a:gs pos="0">
                <a:srgbClr val="0976D3"/>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Initial</a:t>
            </a:r>
          </a:p>
        </p:txBody>
      </p:sp>
      <p:sp>
        <p:nvSpPr>
          <p:cNvPr id="19" name="TextBox 18">
            <a:extLst>
              <a:ext uri="{FF2B5EF4-FFF2-40B4-BE49-F238E27FC236}">
                <a16:creationId xmlns:a16="http://schemas.microsoft.com/office/drawing/2014/main" id="{0E1F2A74-5B34-665C-CDAE-D410ADBCA326}"/>
              </a:ext>
            </a:extLst>
          </p:cNvPr>
          <p:cNvSpPr txBox="1"/>
          <p:nvPr/>
        </p:nvSpPr>
        <p:spPr>
          <a:xfrm>
            <a:off x="7519786" y="655408"/>
            <a:ext cx="898543" cy="441872"/>
          </a:xfrm>
          <a:prstGeom prst="roundRect">
            <a:avLst>
              <a:gd name="adj" fmla="val 16379"/>
            </a:avLst>
          </a:prstGeom>
          <a:gradFill flip="none" rotWithShape="1">
            <a:gsLst>
              <a:gs pos="0">
                <a:srgbClr val="0976D3"/>
              </a:gs>
              <a:gs pos="100000">
                <a:srgbClr val="5E5ACC"/>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Repeatable</a:t>
            </a:r>
          </a:p>
        </p:txBody>
      </p:sp>
      <p:sp>
        <p:nvSpPr>
          <p:cNvPr id="20" name="TextBox 19">
            <a:extLst>
              <a:ext uri="{FF2B5EF4-FFF2-40B4-BE49-F238E27FC236}">
                <a16:creationId xmlns:a16="http://schemas.microsoft.com/office/drawing/2014/main" id="{DCD5FAED-CCDC-7A78-A550-1E5CFFCD93D7}"/>
              </a:ext>
            </a:extLst>
          </p:cNvPr>
          <p:cNvSpPr txBox="1"/>
          <p:nvPr/>
        </p:nvSpPr>
        <p:spPr>
          <a:xfrm>
            <a:off x="8557622" y="655408"/>
            <a:ext cx="898544" cy="441872"/>
          </a:xfrm>
          <a:prstGeom prst="roundRect">
            <a:avLst>
              <a:gd name="adj" fmla="val 16379"/>
            </a:avLst>
          </a:prstGeom>
          <a:gradFill flip="none" rotWithShape="1">
            <a:gsLst>
              <a:gs pos="0">
                <a:srgbClr val="5E5ACC"/>
              </a:gs>
              <a:gs pos="100000">
                <a:srgbClr val="B63DC5"/>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Defined</a:t>
            </a:r>
          </a:p>
        </p:txBody>
      </p:sp>
      <p:sp>
        <p:nvSpPr>
          <p:cNvPr id="21" name="TextBox 20">
            <a:extLst>
              <a:ext uri="{FF2B5EF4-FFF2-40B4-BE49-F238E27FC236}">
                <a16:creationId xmlns:a16="http://schemas.microsoft.com/office/drawing/2014/main" id="{5EA23466-1F85-749F-71F7-332B33585A7C}"/>
              </a:ext>
            </a:extLst>
          </p:cNvPr>
          <p:cNvSpPr txBox="1"/>
          <p:nvPr/>
        </p:nvSpPr>
        <p:spPr>
          <a:xfrm>
            <a:off x="9595459" y="655408"/>
            <a:ext cx="898544" cy="441872"/>
          </a:xfrm>
          <a:prstGeom prst="roundRect">
            <a:avLst>
              <a:gd name="adj" fmla="val 16379"/>
            </a:avLst>
          </a:prstGeom>
          <a:gradFill flip="none" rotWithShape="1">
            <a:gsLst>
              <a:gs pos="0">
                <a:srgbClr val="B63DC5"/>
              </a:gs>
              <a:gs pos="100000">
                <a:srgbClr val="DF4B80"/>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Managed</a:t>
            </a:r>
          </a:p>
        </p:txBody>
      </p:sp>
      <p:sp>
        <p:nvSpPr>
          <p:cNvPr id="22" name="TextBox 21">
            <a:extLst>
              <a:ext uri="{FF2B5EF4-FFF2-40B4-BE49-F238E27FC236}">
                <a16:creationId xmlns:a16="http://schemas.microsoft.com/office/drawing/2014/main" id="{A7C0D876-EA6D-EB6D-E4F8-F7294BC322D8}"/>
              </a:ext>
            </a:extLst>
          </p:cNvPr>
          <p:cNvSpPr txBox="1"/>
          <p:nvPr/>
        </p:nvSpPr>
        <p:spPr>
          <a:xfrm>
            <a:off x="10633290" y="655408"/>
            <a:ext cx="898544" cy="441872"/>
          </a:xfrm>
          <a:prstGeom prst="roundRect">
            <a:avLst>
              <a:gd name="adj" fmla="val 16379"/>
            </a:avLst>
          </a:prstGeom>
          <a:gradFill flip="none" rotWithShape="1">
            <a:gsLst>
              <a:gs pos="0">
                <a:srgbClr val="DF4B80"/>
              </a:gs>
              <a:gs pos="100000">
                <a:srgbClr val="FF5C39"/>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Optimizing</a:t>
            </a:r>
          </a:p>
        </p:txBody>
      </p:sp>
      <p:grpSp>
        <p:nvGrpSpPr>
          <p:cNvPr id="6" name="Group 5">
            <a:extLst>
              <a:ext uri="{FF2B5EF4-FFF2-40B4-BE49-F238E27FC236}">
                <a16:creationId xmlns:a16="http://schemas.microsoft.com/office/drawing/2014/main" id="{30AEB61C-9A9D-18F3-EEE1-46B1AF713FB9}"/>
              </a:ext>
              <a:ext uri="{C183D7F6-B498-43B3-948B-1728B52AA6E4}">
                <adec:decorative xmlns:adec="http://schemas.microsoft.com/office/drawing/2017/decorative" val="1"/>
              </a:ext>
            </a:extLst>
          </p:cNvPr>
          <p:cNvGrpSpPr/>
          <p:nvPr/>
        </p:nvGrpSpPr>
        <p:grpSpPr>
          <a:xfrm>
            <a:off x="4551581" y="2002278"/>
            <a:ext cx="152675" cy="152675"/>
            <a:chOff x="3834405" y="2219468"/>
            <a:chExt cx="360000" cy="360000"/>
          </a:xfrm>
        </p:grpSpPr>
        <p:sp>
          <p:nvSpPr>
            <p:cNvPr id="9" name="TextBox 8">
              <a:extLst>
                <a:ext uri="{FF2B5EF4-FFF2-40B4-BE49-F238E27FC236}">
                  <a16:creationId xmlns:a16="http://schemas.microsoft.com/office/drawing/2014/main" id="{A6B56BC5-0E10-21E4-E6A1-2373E1BE99FB}"/>
                </a:ext>
                <a:ext uri="{C183D7F6-B498-43B3-948B-1728B52AA6E4}">
                  <adec:decorative xmlns:adec="http://schemas.microsoft.com/office/drawing/2017/decorative" val="1"/>
                </a:ext>
              </a:extLst>
            </p:cNvPr>
            <p:cNvSpPr txBox="1"/>
            <p:nvPr/>
          </p:nvSpPr>
          <p:spPr>
            <a:xfrm>
              <a:off x="3834405" y="2219468"/>
              <a:ext cx="360000" cy="360000"/>
            </a:xfrm>
            <a:prstGeom prst="ellipse">
              <a:avLst/>
            </a:prstGeom>
            <a:gradFill flip="none" rotWithShape="1">
              <a:gsLst>
                <a:gs pos="100000">
                  <a:srgbClr val="369895"/>
                </a:gs>
                <a:gs pos="0">
                  <a:srgbClr val="1B88B4"/>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1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grpSp>
          <p:nvGrpSpPr>
            <p:cNvPr id="10" name="Group 9">
              <a:extLst>
                <a:ext uri="{FF2B5EF4-FFF2-40B4-BE49-F238E27FC236}">
                  <a16:creationId xmlns:a16="http://schemas.microsoft.com/office/drawing/2014/main" id="{C65B9396-0242-54FF-BEFB-9DB3219FBA98}"/>
                </a:ext>
              </a:extLst>
            </p:cNvPr>
            <p:cNvGrpSpPr>
              <a:grpSpLocks noChangeAspect="1"/>
            </p:cNvGrpSpPr>
            <p:nvPr/>
          </p:nvGrpSpPr>
          <p:grpSpPr>
            <a:xfrm>
              <a:off x="3922076" y="2311549"/>
              <a:ext cx="184659" cy="175839"/>
              <a:chOff x="4991470" y="765736"/>
              <a:chExt cx="579541" cy="551859"/>
            </a:xfrm>
          </p:grpSpPr>
          <p:sp>
            <p:nvSpPr>
              <p:cNvPr id="11" name="Freeform 10">
                <a:extLst>
                  <a:ext uri="{FF2B5EF4-FFF2-40B4-BE49-F238E27FC236}">
                    <a16:creationId xmlns:a16="http://schemas.microsoft.com/office/drawing/2014/main" id="{FBEFAA8B-5606-8694-97D3-86DF71F904FC}"/>
                  </a:ext>
                  <a:ext uri="{C183D7F6-B498-43B3-948B-1728B52AA6E4}">
                    <adec:decorative xmlns:adec="http://schemas.microsoft.com/office/drawing/2017/decorative" val="1"/>
                  </a:ext>
                </a:extLst>
              </p:cNvPr>
              <p:cNvSpPr/>
              <p:nvPr/>
            </p:nvSpPr>
            <p:spPr>
              <a:xfrm>
                <a:off x="4991470" y="765736"/>
                <a:ext cx="554402" cy="501926"/>
              </a:xfrm>
              <a:custGeom>
                <a:avLst/>
                <a:gdLst>
                  <a:gd name="connsiteX0" fmla="*/ 301076 w 554402"/>
                  <a:gd name="connsiteY0" fmla="*/ 4767 h 501926"/>
                  <a:gd name="connsiteX1" fmla="*/ 305570 w 554402"/>
                  <a:gd name="connsiteY1" fmla="*/ 242 h 501926"/>
                  <a:gd name="connsiteX2" fmla="*/ 383896 w 554402"/>
                  <a:gd name="connsiteY2" fmla="*/ 242 h 501926"/>
                  <a:gd name="connsiteX3" fmla="*/ 384966 w 554402"/>
                  <a:gd name="connsiteY3" fmla="*/ 211 h 501926"/>
                  <a:gd name="connsiteX4" fmla="*/ 401628 w 554402"/>
                  <a:gd name="connsiteY4" fmla="*/ 211 h 501926"/>
                  <a:gd name="connsiteX5" fmla="*/ 402789 w 554402"/>
                  <a:gd name="connsiteY5" fmla="*/ 211 h 501926"/>
                  <a:gd name="connsiteX6" fmla="*/ 453111 w 554402"/>
                  <a:gd name="connsiteY6" fmla="*/ 11493 h 501926"/>
                  <a:gd name="connsiteX7" fmla="*/ 524650 w 554402"/>
                  <a:gd name="connsiteY7" fmla="*/ 67195 h 501926"/>
                  <a:gd name="connsiteX8" fmla="*/ 549230 w 554402"/>
                  <a:gd name="connsiteY8" fmla="*/ 200123 h 501926"/>
                  <a:gd name="connsiteX9" fmla="*/ 448923 w 554402"/>
                  <a:gd name="connsiteY9" fmla="*/ 101161 h 501926"/>
                  <a:gd name="connsiteX10" fmla="*/ 432811 w 554402"/>
                  <a:gd name="connsiteY10" fmla="*/ 94557 h 501926"/>
                  <a:gd name="connsiteX11" fmla="*/ 287746 w 554402"/>
                  <a:gd name="connsiteY11" fmla="*/ 94557 h 501926"/>
                  <a:gd name="connsiteX12" fmla="*/ 273897 w 554402"/>
                  <a:gd name="connsiteY12" fmla="*/ 99204 h 501926"/>
                  <a:gd name="connsiteX13" fmla="*/ 216299 w 554402"/>
                  <a:gd name="connsiteY13" fmla="*/ 142861 h 501926"/>
                  <a:gd name="connsiteX14" fmla="*/ 174820 w 554402"/>
                  <a:gd name="connsiteY14" fmla="*/ 137286 h 501926"/>
                  <a:gd name="connsiteX15" fmla="*/ 174782 w 554402"/>
                  <a:gd name="connsiteY15" fmla="*/ 137236 h 501926"/>
                  <a:gd name="connsiteX16" fmla="*/ 180114 w 554402"/>
                  <a:gd name="connsiteY16" fmla="*/ 96422 h 501926"/>
                  <a:gd name="connsiteX17" fmla="*/ 180316 w 554402"/>
                  <a:gd name="connsiteY17" fmla="*/ 96269 h 501926"/>
                  <a:gd name="connsiteX18" fmla="*/ 301076 w 554402"/>
                  <a:gd name="connsiteY18" fmla="*/ 4767 h 501926"/>
                  <a:gd name="connsiteX19" fmla="*/ 150141 w 554402"/>
                  <a:gd name="connsiteY19" fmla="*/ 343323 h 501926"/>
                  <a:gd name="connsiteX20" fmla="*/ 149743 w 554402"/>
                  <a:gd name="connsiteY20" fmla="*/ 343720 h 501926"/>
                  <a:gd name="connsiteX21" fmla="*/ 119966 w 554402"/>
                  <a:gd name="connsiteY21" fmla="*/ 373314 h 501926"/>
                  <a:gd name="connsiteX22" fmla="*/ 119569 w 554402"/>
                  <a:gd name="connsiteY22" fmla="*/ 373681 h 501926"/>
                  <a:gd name="connsiteX23" fmla="*/ 81017 w 554402"/>
                  <a:gd name="connsiteY23" fmla="*/ 373314 h 501926"/>
                  <a:gd name="connsiteX24" fmla="*/ 80848 w 554402"/>
                  <a:gd name="connsiteY24" fmla="*/ 334747 h 501926"/>
                  <a:gd name="connsiteX25" fmla="*/ 81017 w 554402"/>
                  <a:gd name="connsiteY25" fmla="*/ 334579 h 501926"/>
                  <a:gd name="connsiteX26" fmla="*/ 110795 w 554402"/>
                  <a:gd name="connsiteY26" fmla="*/ 304985 h 501926"/>
                  <a:gd name="connsiteX27" fmla="*/ 149774 w 554402"/>
                  <a:gd name="connsiteY27" fmla="*/ 304985 h 501926"/>
                  <a:gd name="connsiteX28" fmla="*/ 150141 w 554402"/>
                  <a:gd name="connsiteY28" fmla="*/ 343323 h 501926"/>
                  <a:gd name="connsiteX29" fmla="*/ 141275 w 554402"/>
                  <a:gd name="connsiteY29" fmla="*/ 395234 h 501926"/>
                  <a:gd name="connsiteX30" fmla="*/ 141672 w 554402"/>
                  <a:gd name="connsiteY30" fmla="*/ 433572 h 501926"/>
                  <a:gd name="connsiteX31" fmla="*/ 180652 w 554402"/>
                  <a:gd name="connsiteY31" fmla="*/ 433572 h 501926"/>
                  <a:gd name="connsiteX32" fmla="*/ 210429 w 554402"/>
                  <a:gd name="connsiteY32" fmla="*/ 404009 h 501926"/>
                  <a:gd name="connsiteX33" fmla="*/ 210628 w 554402"/>
                  <a:gd name="connsiteY33" fmla="*/ 365442 h 501926"/>
                  <a:gd name="connsiteX34" fmla="*/ 206149 w 554402"/>
                  <a:gd name="connsiteY34" fmla="*/ 361788 h 501926"/>
                  <a:gd name="connsiteX35" fmla="*/ 171847 w 554402"/>
                  <a:gd name="connsiteY35" fmla="*/ 364846 h 501926"/>
                  <a:gd name="connsiteX36" fmla="*/ 171450 w 554402"/>
                  <a:gd name="connsiteY36" fmla="*/ 365274 h 501926"/>
                  <a:gd name="connsiteX37" fmla="*/ 141672 w 554402"/>
                  <a:gd name="connsiteY37" fmla="*/ 394837 h 501926"/>
                  <a:gd name="connsiteX38" fmla="*/ 141275 w 554402"/>
                  <a:gd name="connsiteY38" fmla="*/ 395234 h 501926"/>
                  <a:gd name="connsiteX39" fmla="*/ 76829 w 554402"/>
                  <a:gd name="connsiteY39" fmla="*/ 256865 h 501926"/>
                  <a:gd name="connsiteX40" fmla="*/ 76998 w 554402"/>
                  <a:gd name="connsiteY40" fmla="*/ 295432 h 501926"/>
                  <a:gd name="connsiteX41" fmla="*/ 76829 w 554402"/>
                  <a:gd name="connsiteY41" fmla="*/ 295600 h 501926"/>
                  <a:gd name="connsiteX42" fmla="*/ 47082 w 554402"/>
                  <a:gd name="connsiteY42" fmla="*/ 325194 h 501926"/>
                  <a:gd name="connsiteX43" fmla="*/ 8072 w 554402"/>
                  <a:gd name="connsiteY43" fmla="*/ 325194 h 501926"/>
                  <a:gd name="connsiteX44" fmla="*/ 7903 w 554402"/>
                  <a:gd name="connsiteY44" fmla="*/ 286627 h 501926"/>
                  <a:gd name="connsiteX45" fmla="*/ 8072 w 554402"/>
                  <a:gd name="connsiteY45" fmla="*/ 286459 h 501926"/>
                  <a:gd name="connsiteX46" fmla="*/ 37880 w 554402"/>
                  <a:gd name="connsiteY46" fmla="*/ 256865 h 501926"/>
                  <a:gd name="connsiteX47" fmla="*/ 76859 w 554402"/>
                  <a:gd name="connsiteY47" fmla="*/ 256865 h 501926"/>
                  <a:gd name="connsiteX48" fmla="*/ 271084 w 554402"/>
                  <a:gd name="connsiteY48" fmla="*/ 425531 h 501926"/>
                  <a:gd name="connsiteX49" fmla="*/ 271253 w 554402"/>
                  <a:gd name="connsiteY49" fmla="*/ 464098 h 501926"/>
                  <a:gd name="connsiteX50" fmla="*/ 271084 w 554402"/>
                  <a:gd name="connsiteY50" fmla="*/ 464266 h 501926"/>
                  <a:gd name="connsiteX51" fmla="*/ 241307 w 554402"/>
                  <a:gd name="connsiteY51" fmla="*/ 493860 h 501926"/>
                  <a:gd name="connsiteX52" fmla="*/ 202328 w 554402"/>
                  <a:gd name="connsiteY52" fmla="*/ 493860 h 501926"/>
                  <a:gd name="connsiteX53" fmla="*/ 197069 w 554402"/>
                  <a:gd name="connsiteY53" fmla="*/ 462432 h 501926"/>
                  <a:gd name="connsiteX54" fmla="*/ 197100 w 554402"/>
                  <a:gd name="connsiteY54" fmla="*/ 462371 h 501926"/>
                  <a:gd name="connsiteX55" fmla="*/ 202328 w 554402"/>
                  <a:gd name="connsiteY55" fmla="*/ 455125 h 501926"/>
                  <a:gd name="connsiteX56" fmla="*/ 232105 w 554402"/>
                  <a:gd name="connsiteY56" fmla="*/ 425531 h 501926"/>
                  <a:gd name="connsiteX57" fmla="*/ 271084 w 554402"/>
                  <a:gd name="connsiteY57" fmla="*/ 425531 h 50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554402" h="501926">
                    <a:moveTo>
                      <a:pt x="301076" y="4767"/>
                    </a:moveTo>
                    <a:cubicBezTo>
                      <a:pt x="302779" y="3476"/>
                      <a:pt x="304292" y="1953"/>
                      <a:pt x="305570" y="242"/>
                    </a:cubicBezTo>
                    <a:lnTo>
                      <a:pt x="383896" y="242"/>
                    </a:lnTo>
                    <a:lnTo>
                      <a:pt x="384966" y="211"/>
                    </a:lnTo>
                    <a:cubicBezTo>
                      <a:pt x="390518" y="-70"/>
                      <a:pt x="396079" y="-70"/>
                      <a:pt x="401628" y="211"/>
                    </a:cubicBezTo>
                    <a:lnTo>
                      <a:pt x="402789" y="211"/>
                    </a:lnTo>
                    <a:cubicBezTo>
                      <a:pt x="420194" y="173"/>
                      <a:pt x="437388" y="4027"/>
                      <a:pt x="453111" y="11493"/>
                    </a:cubicBezTo>
                    <a:cubicBezTo>
                      <a:pt x="481840" y="22758"/>
                      <a:pt x="506686" y="42105"/>
                      <a:pt x="524650" y="67195"/>
                    </a:cubicBezTo>
                    <a:cubicBezTo>
                      <a:pt x="552180" y="105654"/>
                      <a:pt x="561187" y="154362"/>
                      <a:pt x="549230" y="200123"/>
                    </a:cubicBezTo>
                    <a:lnTo>
                      <a:pt x="448923" y="101161"/>
                    </a:lnTo>
                    <a:cubicBezTo>
                      <a:pt x="444630" y="96927"/>
                      <a:pt x="438840" y="94554"/>
                      <a:pt x="432811" y="94557"/>
                    </a:cubicBezTo>
                    <a:lnTo>
                      <a:pt x="287746" y="94557"/>
                    </a:lnTo>
                    <a:cubicBezTo>
                      <a:pt x="282751" y="94581"/>
                      <a:pt x="277896" y="96210"/>
                      <a:pt x="273897" y="99204"/>
                    </a:cubicBezTo>
                    <a:lnTo>
                      <a:pt x="216299" y="142861"/>
                    </a:lnTo>
                    <a:cubicBezTo>
                      <a:pt x="203305" y="152776"/>
                      <a:pt x="184735" y="150279"/>
                      <a:pt x="174820" y="137286"/>
                    </a:cubicBezTo>
                    <a:cubicBezTo>
                      <a:pt x="174807" y="137269"/>
                      <a:pt x="174795" y="137252"/>
                      <a:pt x="174782" y="137236"/>
                    </a:cubicBezTo>
                    <a:cubicBezTo>
                      <a:pt x="164984" y="124493"/>
                      <a:pt x="167372" y="106220"/>
                      <a:pt x="180114" y="96422"/>
                    </a:cubicBezTo>
                    <a:cubicBezTo>
                      <a:pt x="180181" y="96371"/>
                      <a:pt x="180248" y="96320"/>
                      <a:pt x="180316" y="96269"/>
                    </a:cubicBezTo>
                    <a:lnTo>
                      <a:pt x="301076" y="4767"/>
                    </a:lnTo>
                    <a:close/>
                    <a:moveTo>
                      <a:pt x="150141" y="343323"/>
                    </a:moveTo>
                    <a:lnTo>
                      <a:pt x="149743" y="343720"/>
                    </a:lnTo>
                    <a:lnTo>
                      <a:pt x="119966" y="373314"/>
                    </a:lnTo>
                    <a:lnTo>
                      <a:pt x="119569" y="373681"/>
                    </a:lnTo>
                    <a:cubicBezTo>
                      <a:pt x="108728" y="383990"/>
                      <a:pt x="91660" y="383828"/>
                      <a:pt x="81017" y="373314"/>
                    </a:cubicBezTo>
                    <a:cubicBezTo>
                      <a:pt x="70321" y="362712"/>
                      <a:pt x="70245" y="345445"/>
                      <a:pt x="80848" y="334747"/>
                    </a:cubicBezTo>
                    <a:cubicBezTo>
                      <a:pt x="80904" y="334692"/>
                      <a:pt x="80961" y="334634"/>
                      <a:pt x="81017" y="334579"/>
                    </a:cubicBezTo>
                    <a:lnTo>
                      <a:pt x="110795" y="304985"/>
                    </a:lnTo>
                    <a:cubicBezTo>
                      <a:pt x="121589" y="294294"/>
                      <a:pt x="138980" y="294294"/>
                      <a:pt x="149774" y="304985"/>
                    </a:cubicBezTo>
                    <a:cubicBezTo>
                      <a:pt x="160375" y="315508"/>
                      <a:pt x="160538" y="332598"/>
                      <a:pt x="150141" y="343323"/>
                    </a:cubicBezTo>
                    <a:close/>
                    <a:moveTo>
                      <a:pt x="141275" y="395234"/>
                    </a:moveTo>
                    <a:cubicBezTo>
                      <a:pt x="130886" y="405965"/>
                      <a:pt x="131063" y="423058"/>
                      <a:pt x="141672" y="433572"/>
                    </a:cubicBezTo>
                    <a:cubicBezTo>
                      <a:pt x="152434" y="444272"/>
                      <a:pt x="169860" y="444272"/>
                      <a:pt x="180652" y="433572"/>
                    </a:cubicBezTo>
                    <a:lnTo>
                      <a:pt x="210429" y="404009"/>
                    </a:lnTo>
                    <a:cubicBezTo>
                      <a:pt x="221133" y="393415"/>
                      <a:pt x="221224" y="376148"/>
                      <a:pt x="210628" y="365442"/>
                    </a:cubicBezTo>
                    <a:cubicBezTo>
                      <a:pt x="209269" y="364069"/>
                      <a:pt x="207767" y="362843"/>
                      <a:pt x="206149" y="361788"/>
                    </a:cubicBezTo>
                    <a:cubicBezTo>
                      <a:pt x="195394" y="354711"/>
                      <a:pt x="181181" y="355980"/>
                      <a:pt x="171847" y="364846"/>
                    </a:cubicBezTo>
                    <a:lnTo>
                      <a:pt x="171450" y="365274"/>
                    </a:lnTo>
                    <a:lnTo>
                      <a:pt x="141672" y="394837"/>
                    </a:lnTo>
                    <a:lnTo>
                      <a:pt x="141275" y="395234"/>
                    </a:lnTo>
                    <a:close/>
                    <a:moveTo>
                      <a:pt x="76829" y="256865"/>
                    </a:moveTo>
                    <a:cubicBezTo>
                      <a:pt x="87525" y="267467"/>
                      <a:pt x="87601" y="284734"/>
                      <a:pt x="76998" y="295432"/>
                    </a:cubicBezTo>
                    <a:cubicBezTo>
                      <a:pt x="76942" y="295487"/>
                      <a:pt x="76885" y="295545"/>
                      <a:pt x="76829" y="295600"/>
                    </a:cubicBezTo>
                    <a:lnTo>
                      <a:pt x="47082" y="325194"/>
                    </a:lnTo>
                    <a:cubicBezTo>
                      <a:pt x="36284" y="335903"/>
                      <a:pt x="18870" y="335903"/>
                      <a:pt x="8072" y="325194"/>
                    </a:cubicBezTo>
                    <a:cubicBezTo>
                      <a:pt x="-2624" y="314591"/>
                      <a:pt x="-2700" y="297324"/>
                      <a:pt x="7903" y="286627"/>
                    </a:cubicBezTo>
                    <a:cubicBezTo>
                      <a:pt x="7959" y="286572"/>
                      <a:pt x="8015" y="286514"/>
                      <a:pt x="8072" y="286459"/>
                    </a:cubicBezTo>
                    <a:lnTo>
                      <a:pt x="37880" y="256865"/>
                    </a:lnTo>
                    <a:cubicBezTo>
                      <a:pt x="48674" y="246174"/>
                      <a:pt x="66065" y="246174"/>
                      <a:pt x="76859" y="256865"/>
                    </a:cubicBezTo>
                    <a:close/>
                    <a:moveTo>
                      <a:pt x="271084" y="425531"/>
                    </a:moveTo>
                    <a:cubicBezTo>
                      <a:pt x="281782" y="436134"/>
                      <a:pt x="281858" y="453401"/>
                      <a:pt x="271253" y="464098"/>
                    </a:cubicBezTo>
                    <a:cubicBezTo>
                      <a:pt x="271198" y="464153"/>
                      <a:pt x="271142" y="464211"/>
                      <a:pt x="271084" y="464266"/>
                    </a:cubicBezTo>
                    <a:lnTo>
                      <a:pt x="241307" y="493860"/>
                    </a:lnTo>
                    <a:cubicBezTo>
                      <a:pt x="230540" y="504616"/>
                      <a:pt x="213095" y="504616"/>
                      <a:pt x="202328" y="493860"/>
                    </a:cubicBezTo>
                    <a:cubicBezTo>
                      <a:pt x="194000" y="485606"/>
                      <a:pt x="191883" y="472949"/>
                      <a:pt x="197069" y="462432"/>
                    </a:cubicBezTo>
                    <a:lnTo>
                      <a:pt x="197100" y="462371"/>
                    </a:lnTo>
                    <a:cubicBezTo>
                      <a:pt x="198433" y="459687"/>
                      <a:pt x="200199" y="457238"/>
                      <a:pt x="202328" y="455125"/>
                    </a:cubicBezTo>
                    <a:lnTo>
                      <a:pt x="232105" y="425531"/>
                    </a:lnTo>
                    <a:cubicBezTo>
                      <a:pt x="242900" y="414840"/>
                      <a:pt x="260289" y="414840"/>
                      <a:pt x="271084" y="425531"/>
                    </a:cubicBezTo>
                    <a:close/>
                  </a:path>
                </a:pathLst>
              </a:custGeom>
              <a:solidFill>
                <a:schemeClr val="tx1"/>
              </a:solidFill>
              <a:ln w="305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11">
                <a:extLst>
                  <a:ext uri="{FF2B5EF4-FFF2-40B4-BE49-F238E27FC236}">
                    <a16:creationId xmlns:a16="http://schemas.microsoft.com/office/drawing/2014/main" id="{CD098852-B314-F1FA-CEDA-0EABEDDF1A2B}"/>
                  </a:ext>
                </a:extLst>
              </p:cNvPr>
              <p:cNvSpPr/>
              <p:nvPr/>
            </p:nvSpPr>
            <p:spPr>
              <a:xfrm>
                <a:off x="5008288" y="766632"/>
                <a:ext cx="562723" cy="550963"/>
              </a:xfrm>
              <a:custGeom>
                <a:avLst/>
                <a:gdLst>
                  <a:gd name="connsiteX0" fmla="*/ 55241 w 562723"/>
                  <a:gd name="connsiteY0" fmla="*/ 54895 h 550963"/>
                  <a:gd name="connsiteX1" fmla="*/ 211526 w 562723"/>
                  <a:gd name="connsiteY1" fmla="*/ 1425 h 550963"/>
                  <a:gd name="connsiteX2" fmla="*/ 135799 w 562723"/>
                  <a:gd name="connsiteY2" fmla="*/ 58839 h 550963"/>
                  <a:gd name="connsiteX3" fmla="*/ 121245 w 562723"/>
                  <a:gd name="connsiteY3" fmla="*/ 163849 h 550963"/>
                  <a:gd name="connsiteX4" fmla="*/ 121552 w 562723"/>
                  <a:gd name="connsiteY4" fmla="*/ 164252 h 550963"/>
                  <a:gd name="connsiteX5" fmla="*/ 227148 w 562723"/>
                  <a:gd name="connsiteY5" fmla="*/ 178529 h 550963"/>
                  <a:gd name="connsiteX6" fmla="*/ 278632 w 562723"/>
                  <a:gd name="connsiteY6" fmla="*/ 139550 h 550963"/>
                  <a:gd name="connsiteX7" fmla="*/ 406576 w 562723"/>
                  <a:gd name="connsiteY7" fmla="*/ 139550 h 550963"/>
                  <a:gd name="connsiteX8" fmla="*/ 513793 w 562723"/>
                  <a:gd name="connsiteY8" fmla="*/ 245329 h 550963"/>
                  <a:gd name="connsiteX9" fmla="*/ 514894 w 562723"/>
                  <a:gd name="connsiteY9" fmla="*/ 246552 h 550963"/>
                  <a:gd name="connsiteX10" fmla="*/ 550052 w 562723"/>
                  <a:gd name="connsiteY10" fmla="*/ 281710 h 550963"/>
                  <a:gd name="connsiteX11" fmla="*/ 549621 w 562723"/>
                  <a:gd name="connsiteY11" fmla="*/ 343925 h 550963"/>
                  <a:gd name="connsiteX12" fmla="*/ 490864 w 562723"/>
                  <a:gd name="connsiteY12" fmla="*/ 346646 h 550963"/>
                  <a:gd name="connsiteX13" fmla="*/ 487929 w 562723"/>
                  <a:gd name="connsiteY13" fmla="*/ 343711 h 550963"/>
                  <a:gd name="connsiteX14" fmla="*/ 486095 w 562723"/>
                  <a:gd name="connsiteY14" fmla="*/ 342121 h 550963"/>
                  <a:gd name="connsiteX15" fmla="*/ 452679 w 562723"/>
                  <a:gd name="connsiteY15" fmla="*/ 308736 h 550963"/>
                  <a:gd name="connsiteX16" fmla="*/ 431065 w 562723"/>
                  <a:gd name="connsiteY16" fmla="*/ 308360 h 550963"/>
                  <a:gd name="connsiteX17" fmla="*/ 430689 w 562723"/>
                  <a:gd name="connsiteY17" fmla="*/ 329975 h 550963"/>
                  <a:gd name="connsiteX18" fmla="*/ 431065 w 562723"/>
                  <a:gd name="connsiteY18" fmla="*/ 330351 h 550963"/>
                  <a:gd name="connsiteX19" fmla="*/ 466223 w 562723"/>
                  <a:gd name="connsiteY19" fmla="*/ 365509 h 550963"/>
                  <a:gd name="connsiteX20" fmla="*/ 470136 w 562723"/>
                  <a:gd name="connsiteY20" fmla="*/ 369147 h 550963"/>
                  <a:gd name="connsiteX21" fmla="*/ 471481 w 562723"/>
                  <a:gd name="connsiteY21" fmla="*/ 370492 h 550963"/>
                  <a:gd name="connsiteX22" fmla="*/ 469472 w 562723"/>
                  <a:gd name="connsiteY22" fmla="*/ 414546 h 550963"/>
                  <a:gd name="connsiteX23" fmla="*/ 427427 w 562723"/>
                  <a:gd name="connsiteY23" fmla="*/ 414546 h 550963"/>
                  <a:gd name="connsiteX24" fmla="*/ 422229 w 562723"/>
                  <a:gd name="connsiteY24" fmla="*/ 409380 h 550963"/>
                  <a:gd name="connsiteX25" fmla="*/ 400612 w 562723"/>
                  <a:gd name="connsiteY25" fmla="*/ 409407 h 550963"/>
                  <a:gd name="connsiteX26" fmla="*/ 396151 w 562723"/>
                  <a:gd name="connsiteY26" fmla="*/ 420477 h 550963"/>
                  <a:gd name="connsiteX27" fmla="*/ 400645 w 562723"/>
                  <a:gd name="connsiteY27" fmla="*/ 431636 h 550963"/>
                  <a:gd name="connsiteX28" fmla="*/ 407463 w 562723"/>
                  <a:gd name="connsiteY28" fmla="*/ 438454 h 550963"/>
                  <a:gd name="connsiteX29" fmla="*/ 408689 w 562723"/>
                  <a:gd name="connsiteY29" fmla="*/ 479207 h 550963"/>
                  <a:gd name="connsiteX30" fmla="*/ 367936 w 562723"/>
                  <a:gd name="connsiteY30" fmla="*/ 480432 h 550963"/>
                  <a:gd name="connsiteX31" fmla="*/ 366710 w 562723"/>
                  <a:gd name="connsiteY31" fmla="*/ 479207 h 550963"/>
                  <a:gd name="connsiteX32" fmla="*/ 366649 w 562723"/>
                  <a:gd name="connsiteY32" fmla="*/ 479207 h 550963"/>
                  <a:gd name="connsiteX33" fmla="*/ 366313 w 562723"/>
                  <a:gd name="connsiteY33" fmla="*/ 478809 h 550963"/>
                  <a:gd name="connsiteX34" fmla="*/ 359893 w 562723"/>
                  <a:gd name="connsiteY34" fmla="*/ 472389 h 550963"/>
                  <a:gd name="connsiteX35" fmla="*/ 338278 w 562723"/>
                  <a:gd name="connsiteY35" fmla="*/ 472013 h 550963"/>
                  <a:gd name="connsiteX36" fmla="*/ 337902 w 562723"/>
                  <a:gd name="connsiteY36" fmla="*/ 493627 h 550963"/>
                  <a:gd name="connsiteX37" fmla="*/ 338278 w 562723"/>
                  <a:gd name="connsiteY37" fmla="*/ 494003 h 550963"/>
                  <a:gd name="connsiteX38" fmla="*/ 344943 w 562723"/>
                  <a:gd name="connsiteY38" fmla="*/ 500699 h 550963"/>
                  <a:gd name="connsiteX39" fmla="*/ 345203 w 562723"/>
                  <a:gd name="connsiteY39" fmla="*/ 542231 h 550963"/>
                  <a:gd name="connsiteX40" fmla="*/ 303670 w 562723"/>
                  <a:gd name="connsiteY40" fmla="*/ 542491 h 550963"/>
                  <a:gd name="connsiteX41" fmla="*/ 259922 w 562723"/>
                  <a:gd name="connsiteY41" fmla="*/ 500913 h 550963"/>
                  <a:gd name="connsiteX42" fmla="*/ 275941 w 562723"/>
                  <a:gd name="connsiteY42" fmla="*/ 484954 h 550963"/>
                  <a:gd name="connsiteX43" fmla="*/ 276296 w 562723"/>
                  <a:gd name="connsiteY43" fmla="*/ 403498 h 550963"/>
                  <a:gd name="connsiteX44" fmla="*/ 275941 w 562723"/>
                  <a:gd name="connsiteY44" fmla="*/ 403143 h 550963"/>
                  <a:gd name="connsiteX45" fmla="*/ 232284 w 562723"/>
                  <a:gd name="connsiteY45" fmla="*/ 386237 h 550963"/>
                  <a:gd name="connsiteX46" fmla="*/ 215286 w 562723"/>
                  <a:gd name="connsiteY46" fmla="*/ 342824 h 550963"/>
                  <a:gd name="connsiteX47" fmla="*/ 171629 w 562723"/>
                  <a:gd name="connsiteY47" fmla="*/ 325948 h 550963"/>
                  <a:gd name="connsiteX48" fmla="*/ 154631 w 562723"/>
                  <a:gd name="connsiteY48" fmla="*/ 282566 h 550963"/>
                  <a:gd name="connsiteX49" fmla="*/ 98256 w 562723"/>
                  <a:gd name="connsiteY49" fmla="*/ 267586 h 550963"/>
                  <a:gd name="connsiteX50" fmla="*/ 81717 w 562723"/>
                  <a:gd name="connsiteY50" fmla="*/ 234446 h 550963"/>
                  <a:gd name="connsiteX51" fmla="*/ 4858 w 562723"/>
                  <a:gd name="connsiteY51" fmla="*/ 229615 h 550963"/>
                  <a:gd name="connsiteX52" fmla="*/ 55241 w 562723"/>
                  <a:gd name="connsiteY52" fmla="*/ 54926 h 55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62723" h="550963">
                    <a:moveTo>
                      <a:pt x="55241" y="54895"/>
                    </a:moveTo>
                    <a:cubicBezTo>
                      <a:pt x="96370" y="14034"/>
                      <a:pt x="153986" y="-5679"/>
                      <a:pt x="211526" y="1425"/>
                    </a:cubicBezTo>
                    <a:lnTo>
                      <a:pt x="135799" y="58839"/>
                    </a:lnTo>
                    <a:cubicBezTo>
                      <a:pt x="102782" y="83818"/>
                      <a:pt x="96266" y="130833"/>
                      <a:pt x="121245" y="163849"/>
                    </a:cubicBezTo>
                    <a:cubicBezTo>
                      <a:pt x="121347" y="163984"/>
                      <a:pt x="121449" y="164118"/>
                      <a:pt x="121552" y="164252"/>
                    </a:cubicBezTo>
                    <a:cubicBezTo>
                      <a:pt x="146846" y="197222"/>
                      <a:pt x="194007" y="203598"/>
                      <a:pt x="227148" y="178529"/>
                    </a:cubicBezTo>
                    <a:lnTo>
                      <a:pt x="278632" y="139550"/>
                    </a:lnTo>
                    <a:lnTo>
                      <a:pt x="406576" y="139550"/>
                    </a:lnTo>
                    <a:lnTo>
                      <a:pt x="513793" y="245329"/>
                    </a:lnTo>
                    <a:cubicBezTo>
                      <a:pt x="514138" y="245754"/>
                      <a:pt x="514505" y="246164"/>
                      <a:pt x="514894" y="246552"/>
                    </a:cubicBezTo>
                    <a:lnTo>
                      <a:pt x="550052" y="281710"/>
                    </a:lnTo>
                    <a:cubicBezTo>
                      <a:pt x="567114" y="299008"/>
                      <a:pt x="566921" y="326862"/>
                      <a:pt x="549621" y="343925"/>
                    </a:cubicBezTo>
                    <a:cubicBezTo>
                      <a:pt x="533610" y="359715"/>
                      <a:pt x="508266" y="360889"/>
                      <a:pt x="490864" y="346646"/>
                    </a:cubicBezTo>
                    <a:lnTo>
                      <a:pt x="487929" y="343711"/>
                    </a:lnTo>
                    <a:cubicBezTo>
                      <a:pt x="487360" y="343133"/>
                      <a:pt x="486746" y="342601"/>
                      <a:pt x="486095" y="342121"/>
                    </a:cubicBezTo>
                    <a:lnTo>
                      <a:pt x="452679" y="308736"/>
                    </a:lnTo>
                    <a:cubicBezTo>
                      <a:pt x="446815" y="302665"/>
                      <a:pt x="437136" y="302496"/>
                      <a:pt x="431065" y="308360"/>
                    </a:cubicBezTo>
                    <a:cubicBezTo>
                      <a:pt x="424993" y="314227"/>
                      <a:pt x="424825" y="323903"/>
                      <a:pt x="430689" y="329975"/>
                    </a:cubicBezTo>
                    <a:cubicBezTo>
                      <a:pt x="430811" y="330103"/>
                      <a:pt x="430936" y="330228"/>
                      <a:pt x="431065" y="330351"/>
                    </a:cubicBezTo>
                    <a:lnTo>
                      <a:pt x="466223" y="365509"/>
                    </a:lnTo>
                    <a:cubicBezTo>
                      <a:pt x="467507" y="366762"/>
                      <a:pt x="468791" y="367985"/>
                      <a:pt x="470136" y="369147"/>
                    </a:cubicBezTo>
                    <a:lnTo>
                      <a:pt x="471481" y="370492"/>
                    </a:lnTo>
                    <a:cubicBezTo>
                      <a:pt x="483092" y="383213"/>
                      <a:pt x="482190" y="402935"/>
                      <a:pt x="469472" y="414546"/>
                    </a:cubicBezTo>
                    <a:cubicBezTo>
                      <a:pt x="457565" y="425415"/>
                      <a:pt x="439334" y="425415"/>
                      <a:pt x="427427" y="414546"/>
                    </a:cubicBezTo>
                    <a:lnTo>
                      <a:pt x="422229" y="409380"/>
                    </a:lnTo>
                    <a:cubicBezTo>
                      <a:pt x="416252" y="403418"/>
                      <a:pt x="406573" y="403430"/>
                      <a:pt x="400612" y="409407"/>
                    </a:cubicBezTo>
                    <a:cubicBezTo>
                      <a:pt x="397686" y="412342"/>
                      <a:pt x="396078" y="416335"/>
                      <a:pt x="396151" y="420477"/>
                    </a:cubicBezTo>
                    <a:cubicBezTo>
                      <a:pt x="396056" y="424657"/>
                      <a:pt x="397683" y="428689"/>
                      <a:pt x="400645" y="431636"/>
                    </a:cubicBezTo>
                    <a:lnTo>
                      <a:pt x="407463" y="438454"/>
                    </a:lnTo>
                    <a:cubicBezTo>
                      <a:pt x="419056" y="449368"/>
                      <a:pt x="419603" y="467614"/>
                      <a:pt x="408689" y="479207"/>
                    </a:cubicBezTo>
                    <a:cubicBezTo>
                      <a:pt x="397775" y="490799"/>
                      <a:pt x="379529" y="491347"/>
                      <a:pt x="367936" y="480432"/>
                    </a:cubicBezTo>
                    <a:cubicBezTo>
                      <a:pt x="367514" y="480035"/>
                      <a:pt x="367108" y="479628"/>
                      <a:pt x="366710" y="479207"/>
                    </a:cubicBezTo>
                    <a:lnTo>
                      <a:pt x="366649" y="479207"/>
                    </a:lnTo>
                    <a:lnTo>
                      <a:pt x="366313" y="478809"/>
                    </a:lnTo>
                    <a:lnTo>
                      <a:pt x="359893" y="472389"/>
                    </a:lnTo>
                    <a:cubicBezTo>
                      <a:pt x="354029" y="466317"/>
                      <a:pt x="344350" y="466149"/>
                      <a:pt x="338278" y="472013"/>
                    </a:cubicBezTo>
                    <a:cubicBezTo>
                      <a:pt x="332207" y="477877"/>
                      <a:pt x="332038" y="487556"/>
                      <a:pt x="337902" y="493627"/>
                    </a:cubicBezTo>
                    <a:cubicBezTo>
                      <a:pt x="338024" y="493756"/>
                      <a:pt x="338150" y="493881"/>
                      <a:pt x="338278" y="494003"/>
                    </a:cubicBezTo>
                    <a:lnTo>
                      <a:pt x="344943" y="500699"/>
                    </a:lnTo>
                    <a:cubicBezTo>
                      <a:pt x="356484" y="512096"/>
                      <a:pt x="356600" y="530690"/>
                      <a:pt x="345203" y="542231"/>
                    </a:cubicBezTo>
                    <a:cubicBezTo>
                      <a:pt x="333805" y="553772"/>
                      <a:pt x="315211" y="553888"/>
                      <a:pt x="303670" y="542491"/>
                    </a:cubicBezTo>
                    <a:lnTo>
                      <a:pt x="259922" y="500913"/>
                    </a:lnTo>
                    <a:lnTo>
                      <a:pt x="275941" y="484954"/>
                    </a:lnTo>
                    <a:cubicBezTo>
                      <a:pt x="298534" y="462560"/>
                      <a:pt x="298693" y="426090"/>
                      <a:pt x="276296" y="403498"/>
                    </a:cubicBezTo>
                    <a:cubicBezTo>
                      <a:pt x="276180" y="403378"/>
                      <a:pt x="276061" y="403262"/>
                      <a:pt x="275941" y="403143"/>
                    </a:cubicBezTo>
                    <a:cubicBezTo>
                      <a:pt x="264391" y="391651"/>
                      <a:pt x="248561" y="385521"/>
                      <a:pt x="232284" y="386237"/>
                    </a:cubicBezTo>
                    <a:cubicBezTo>
                      <a:pt x="233006" y="370015"/>
                      <a:pt x="226830" y="354243"/>
                      <a:pt x="215286" y="342824"/>
                    </a:cubicBezTo>
                    <a:cubicBezTo>
                      <a:pt x="203733" y="331344"/>
                      <a:pt x="187901" y="325224"/>
                      <a:pt x="171629" y="325948"/>
                    </a:cubicBezTo>
                    <a:cubicBezTo>
                      <a:pt x="172338" y="309736"/>
                      <a:pt x="166164" y="293982"/>
                      <a:pt x="154631" y="282566"/>
                    </a:cubicBezTo>
                    <a:cubicBezTo>
                      <a:pt x="139852" y="267883"/>
                      <a:pt x="118375" y="262178"/>
                      <a:pt x="98256" y="267586"/>
                    </a:cubicBezTo>
                    <a:cubicBezTo>
                      <a:pt x="96551" y="255018"/>
                      <a:pt x="90736" y="243364"/>
                      <a:pt x="81717" y="234446"/>
                    </a:cubicBezTo>
                    <a:cubicBezTo>
                      <a:pt x="60916" y="213828"/>
                      <a:pt x="28076" y="211765"/>
                      <a:pt x="4858" y="229615"/>
                    </a:cubicBezTo>
                    <a:cubicBezTo>
                      <a:pt x="-9816" y="166587"/>
                      <a:pt x="9257" y="100459"/>
                      <a:pt x="55241" y="54926"/>
                    </a:cubicBezTo>
                    <a:close/>
                  </a:path>
                </a:pathLst>
              </a:custGeom>
              <a:solidFill>
                <a:schemeClr val="tx1"/>
              </a:solidFill>
              <a:ln w="305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3" name="Group 12">
            <a:extLst>
              <a:ext uri="{FF2B5EF4-FFF2-40B4-BE49-F238E27FC236}">
                <a16:creationId xmlns:a16="http://schemas.microsoft.com/office/drawing/2014/main" id="{B397136A-DE60-F500-E08D-D4364350AA25}"/>
              </a:ext>
              <a:ext uri="{C183D7F6-B498-43B3-948B-1728B52AA6E4}">
                <adec:decorative xmlns:adec="http://schemas.microsoft.com/office/drawing/2017/decorative" val="1"/>
              </a:ext>
            </a:extLst>
          </p:cNvPr>
          <p:cNvGrpSpPr/>
          <p:nvPr/>
        </p:nvGrpSpPr>
        <p:grpSpPr>
          <a:xfrm>
            <a:off x="4551581" y="2799974"/>
            <a:ext cx="152675" cy="152675"/>
            <a:chOff x="3834405" y="3012014"/>
            <a:chExt cx="360000" cy="360000"/>
          </a:xfrm>
        </p:grpSpPr>
        <p:sp>
          <p:nvSpPr>
            <p:cNvPr id="14" name="TextBox 13">
              <a:extLst>
                <a:ext uri="{FF2B5EF4-FFF2-40B4-BE49-F238E27FC236}">
                  <a16:creationId xmlns:a16="http://schemas.microsoft.com/office/drawing/2014/main" id="{317A1F11-17E3-2E05-236A-3E24E3B9A04D}"/>
                </a:ext>
                <a:ext uri="{C183D7F6-B498-43B3-948B-1728B52AA6E4}">
                  <adec:decorative xmlns:adec="http://schemas.microsoft.com/office/drawing/2017/decorative" val="1"/>
                </a:ext>
              </a:extLst>
            </p:cNvPr>
            <p:cNvSpPr txBox="1"/>
            <p:nvPr/>
          </p:nvSpPr>
          <p:spPr>
            <a:xfrm>
              <a:off x="3834405" y="3012014"/>
              <a:ext cx="360000" cy="360000"/>
            </a:xfrm>
            <a:prstGeom prst="ellipse">
              <a:avLst/>
            </a:prstGeom>
            <a:gradFill flip="none" rotWithShape="1">
              <a:gsLst>
                <a:gs pos="100000">
                  <a:srgbClr val="369895"/>
                </a:gs>
                <a:gs pos="0">
                  <a:srgbClr val="1B88B4"/>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1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15" name="Graphic 60">
              <a:extLst>
                <a:ext uri="{FF2B5EF4-FFF2-40B4-BE49-F238E27FC236}">
                  <a16:creationId xmlns:a16="http://schemas.microsoft.com/office/drawing/2014/main" id="{DF5AF096-2037-5601-B3FF-8E764EAC3E94}"/>
                </a:ext>
                <a:ext uri="{C183D7F6-B498-43B3-948B-1728B52AA6E4}">
                  <adec:decorative xmlns:adec="http://schemas.microsoft.com/office/drawing/2017/decorative" val="1"/>
                </a:ext>
              </a:extLst>
            </p:cNvPr>
            <p:cNvSpPr>
              <a:spLocks noChangeAspect="1"/>
            </p:cNvSpPr>
            <p:nvPr/>
          </p:nvSpPr>
          <p:spPr>
            <a:xfrm>
              <a:off x="3916993" y="3094602"/>
              <a:ext cx="194825" cy="194825"/>
            </a:xfrm>
            <a:custGeom>
              <a:avLst/>
              <a:gdLst>
                <a:gd name="connsiteX0" fmla="*/ 412724 w 611443"/>
                <a:gd name="connsiteY0" fmla="*/ 0 h 611443"/>
                <a:gd name="connsiteX1" fmla="*/ 298079 w 611443"/>
                <a:gd name="connsiteY1" fmla="*/ 0 h 611443"/>
                <a:gd name="connsiteX2" fmla="*/ 275150 w 611443"/>
                <a:gd name="connsiteY2" fmla="*/ 22929 h 611443"/>
                <a:gd name="connsiteX3" fmla="*/ 275150 w 611443"/>
                <a:gd name="connsiteY3" fmla="*/ 124429 h 611443"/>
                <a:gd name="connsiteX4" fmla="*/ 91717 w 611443"/>
                <a:gd name="connsiteY4" fmla="*/ 336294 h 611443"/>
                <a:gd name="connsiteX5" fmla="*/ 68787 w 611443"/>
                <a:gd name="connsiteY5" fmla="*/ 336294 h 611443"/>
                <a:gd name="connsiteX6" fmla="*/ 0 w 611443"/>
                <a:gd name="connsiteY6" fmla="*/ 405081 h 611443"/>
                <a:gd name="connsiteX7" fmla="*/ 0 w 611443"/>
                <a:gd name="connsiteY7" fmla="*/ 588514 h 611443"/>
                <a:gd name="connsiteX8" fmla="*/ 22929 w 611443"/>
                <a:gd name="connsiteY8" fmla="*/ 611443 h 611443"/>
                <a:gd name="connsiteX9" fmla="*/ 244577 w 611443"/>
                <a:gd name="connsiteY9" fmla="*/ 611443 h 611443"/>
                <a:gd name="connsiteX10" fmla="*/ 252220 w 611443"/>
                <a:gd name="connsiteY10" fmla="*/ 603800 h 611443"/>
                <a:gd name="connsiteX11" fmla="*/ 252220 w 611443"/>
                <a:gd name="connsiteY11" fmla="*/ 512084 h 611443"/>
                <a:gd name="connsiteX12" fmla="*/ 267506 w 611443"/>
                <a:gd name="connsiteY12" fmla="*/ 496798 h 611443"/>
                <a:gd name="connsiteX13" fmla="*/ 343937 w 611443"/>
                <a:gd name="connsiteY13" fmla="*/ 496798 h 611443"/>
                <a:gd name="connsiteX14" fmla="*/ 359223 w 611443"/>
                <a:gd name="connsiteY14" fmla="*/ 512084 h 611443"/>
                <a:gd name="connsiteX15" fmla="*/ 359223 w 611443"/>
                <a:gd name="connsiteY15" fmla="*/ 603800 h 611443"/>
                <a:gd name="connsiteX16" fmla="*/ 366866 w 611443"/>
                <a:gd name="connsiteY16" fmla="*/ 611443 h 611443"/>
                <a:gd name="connsiteX17" fmla="*/ 588514 w 611443"/>
                <a:gd name="connsiteY17" fmla="*/ 611443 h 611443"/>
                <a:gd name="connsiteX18" fmla="*/ 611443 w 611443"/>
                <a:gd name="connsiteY18" fmla="*/ 588514 h 611443"/>
                <a:gd name="connsiteX19" fmla="*/ 611443 w 611443"/>
                <a:gd name="connsiteY19" fmla="*/ 405081 h 611443"/>
                <a:gd name="connsiteX20" fmla="*/ 542656 w 611443"/>
                <a:gd name="connsiteY20" fmla="*/ 336294 h 611443"/>
                <a:gd name="connsiteX21" fmla="*/ 519727 w 611443"/>
                <a:gd name="connsiteY21" fmla="*/ 336294 h 611443"/>
                <a:gd name="connsiteX22" fmla="*/ 321008 w 611443"/>
                <a:gd name="connsiteY22" fmla="*/ 122839 h 611443"/>
                <a:gd name="connsiteX23" fmla="*/ 321008 w 611443"/>
                <a:gd name="connsiteY23" fmla="*/ 91717 h 611443"/>
                <a:gd name="connsiteX24" fmla="*/ 412724 w 611443"/>
                <a:gd name="connsiteY24" fmla="*/ 91717 h 611443"/>
                <a:gd name="connsiteX25" fmla="*/ 428010 w 611443"/>
                <a:gd name="connsiteY25" fmla="*/ 76430 h 611443"/>
                <a:gd name="connsiteX26" fmla="*/ 428010 w 611443"/>
                <a:gd name="connsiteY26" fmla="*/ 15286 h 611443"/>
                <a:gd name="connsiteX27" fmla="*/ 412724 w 611443"/>
                <a:gd name="connsiteY27" fmla="*/ 0 h 611443"/>
                <a:gd name="connsiteX28" fmla="*/ 412724 w 611443"/>
                <a:gd name="connsiteY28" fmla="*/ 298079 h 611443"/>
                <a:gd name="connsiteX29" fmla="*/ 412724 w 611443"/>
                <a:gd name="connsiteY29" fmla="*/ 359223 h 611443"/>
                <a:gd name="connsiteX30" fmla="*/ 389795 w 611443"/>
                <a:gd name="connsiteY30" fmla="*/ 382152 h 611443"/>
                <a:gd name="connsiteX31" fmla="*/ 366866 w 611443"/>
                <a:gd name="connsiteY31" fmla="*/ 359223 h 611443"/>
                <a:gd name="connsiteX32" fmla="*/ 366866 w 611443"/>
                <a:gd name="connsiteY32" fmla="*/ 298079 h 611443"/>
                <a:gd name="connsiteX33" fmla="*/ 389795 w 611443"/>
                <a:gd name="connsiteY33" fmla="*/ 275150 h 611443"/>
                <a:gd name="connsiteX34" fmla="*/ 412724 w 611443"/>
                <a:gd name="connsiteY34" fmla="*/ 298079 h 611443"/>
                <a:gd name="connsiteX35" fmla="*/ 298079 w 611443"/>
                <a:gd name="connsiteY35" fmla="*/ 275150 h 611443"/>
                <a:gd name="connsiteX36" fmla="*/ 321008 w 611443"/>
                <a:gd name="connsiteY36" fmla="*/ 298079 h 611443"/>
                <a:gd name="connsiteX37" fmla="*/ 321008 w 611443"/>
                <a:gd name="connsiteY37" fmla="*/ 359223 h 611443"/>
                <a:gd name="connsiteX38" fmla="*/ 298079 w 611443"/>
                <a:gd name="connsiteY38" fmla="*/ 382152 h 611443"/>
                <a:gd name="connsiteX39" fmla="*/ 275150 w 611443"/>
                <a:gd name="connsiteY39" fmla="*/ 359223 h 611443"/>
                <a:gd name="connsiteX40" fmla="*/ 275150 w 611443"/>
                <a:gd name="connsiteY40" fmla="*/ 298079 h 611443"/>
                <a:gd name="connsiteX41" fmla="*/ 298079 w 611443"/>
                <a:gd name="connsiteY41" fmla="*/ 275150 h 611443"/>
                <a:gd name="connsiteX42" fmla="*/ 229291 w 611443"/>
                <a:gd name="connsiteY42" fmla="*/ 298079 h 611443"/>
                <a:gd name="connsiteX43" fmla="*/ 229291 w 611443"/>
                <a:gd name="connsiteY43" fmla="*/ 359223 h 611443"/>
                <a:gd name="connsiteX44" fmla="*/ 206362 w 611443"/>
                <a:gd name="connsiteY44" fmla="*/ 382152 h 611443"/>
                <a:gd name="connsiteX45" fmla="*/ 183433 w 611443"/>
                <a:gd name="connsiteY45" fmla="*/ 359223 h 611443"/>
                <a:gd name="connsiteX46" fmla="*/ 183433 w 611443"/>
                <a:gd name="connsiteY46" fmla="*/ 298079 h 611443"/>
                <a:gd name="connsiteX47" fmla="*/ 206362 w 611443"/>
                <a:gd name="connsiteY47" fmla="*/ 275150 h 611443"/>
                <a:gd name="connsiteX48" fmla="*/ 229291 w 611443"/>
                <a:gd name="connsiteY48" fmla="*/ 298079 h 611443"/>
                <a:gd name="connsiteX49" fmla="*/ 114646 w 611443"/>
                <a:gd name="connsiteY49" fmla="*/ 412724 h 611443"/>
                <a:gd name="connsiteX50" fmla="*/ 137575 w 611443"/>
                <a:gd name="connsiteY50" fmla="*/ 435653 h 611443"/>
                <a:gd name="connsiteX51" fmla="*/ 137575 w 611443"/>
                <a:gd name="connsiteY51" fmla="*/ 512084 h 611443"/>
                <a:gd name="connsiteX52" fmla="*/ 114646 w 611443"/>
                <a:gd name="connsiteY52" fmla="*/ 535013 h 611443"/>
                <a:gd name="connsiteX53" fmla="*/ 91717 w 611443"/>
                <a:gd name="connsiteY53" fmla="*/ 512084 h 611443"/>
                <a:gd name="connsiteX54" fmla="*/ 91717 w 611443"/>
                <a:gd name="connsiteY54" fmla="*/ 435653 h 611443"/>
                <a:gd name="connsiteX55" fmla="*/ 114646 w 611443"/>
                <a:gd name="connsiteY55" fmla="*/ 412724 h 611443"/>
                <a:gd name="connsiteX56" fmla="*/ 519727 w 611443"/>
                <a:gd name="connsiteY56" fmla="*/ 435653 h 611443"/>
                <a:gd name="connsiteX57" fmla="*/ 519727 w 611443"/>
                <a:gd name="connsiteY57" fmla="*/ 512084 h 611443"/>
                <a:gd name="connsiteX58" fmla="*/ 496798 w 611443"/>
                <a:gd name="connsiteY58" fmla="*/ 535013 h 611443"/>
                <a:gd name="connsiteX59" fmla="*/ 473869 w 611443"/>
                <a:gd name="connsiteY59" fmla="*/ 512084 h 611443"/>
                <a:gd name="connsiteX60" fmla="*/ 473869 w 611443"/>
                <a:gd name="connsiteY60" fmla="*/ 435653 h 611443"/>
                <a:gd name="connsiteX61" fmla="*/ 496798 w 611443"/>
                <a:gd name="connsiteY61" fmla="*/ 412724 h 611443"/>
                <a:gd name="connsiteX62" fmla="*/ 519727 w 611443"/>
                <a:gd name="connsiteY62" fmla="*/ 435653 h 611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11443" h="611443">
                  <a:moveTo>
                    <a:pt x="412724" y="0"/>
                  </a:moveTo>
                  <a:lnTo>
                    <a:pt x="298079" y="0"/>
                  </a:lnTo>
                  <a:cubicBezTo>
                    <a:pt x="285416" y="0"/>
                    <a:pt x="275150" y="10266"/>
                    <a:pt x="275150" y="22929"/>
                  </a:cubicBezTo>
                  <a:lnTo>
                    <a:pt x="275150" y="124429"/>
                  </a:lnTo>
                  <a:cubicBezTo>
                    <a:pt x="169852" y="139654"/>
                    <a:pt x="91716" y="229901"/>
                    <a:pt x="91717" y="336294"/>
                  </a:cubicBezTo>
                  <a:lnTo>
                    <a:pt x="68787" y="336294"/>
                  </a:lnTo>
                  <a:cubicBezTo>
                    <a:pt x="30797" y="336294"/>
                    <a:pt x="0" y="367092"/>
                    <a:pt x="0" y="405081"/>
                  </a:cubicBezTo>
                  <a:lnTo>
                    <a:pt x="0" y="588514"/>
                  </a:lnTo>
                  <a:cubicBezTo>
                    <a:pt x="0" y="601171"/>
                    <a:pt x="10272" y="611443"/>
                    <a:pt x="22929" y="611443"/>
                  </a:cubicBezTo>
                  <a:lnTo>
                    <a:pt x="244577" y="611443"/>
                  </a:lnTo>
                  <a:cubicBezTo>
                    <a:pt x="248799" y="611443"/>
                    <a:pt x="252220" y="608022"/>
                    <a:pt x="252220" y="603800"/>
                  </a:cubicBezTo>
                  <a:lnTo>
                    <a:pt x="252220" y="512084"/>
                  </a:lnTo>
                  <a:cubicBezTo>
                    <a:pt x="252220" y="503643"/>
                    <a:pt x="259065" y="496798"/>
                    <a:pt x="267506" y="496798"/>
                  </a:cubicBezTo>
                  <a:lnTo>
                    <a:pt x="343937" y="496798"/>
                  </a:lnTo>
                  <a:cubicBezTo>
                    <a:pt x="352378" y="496798"/>
                    <a:pt x="359223" y="503643"/>
                    <a:pt x="359223" y="512084"/>
                  </a:cubicBezTo>
                  <a:lnTo>
                    <a:pt x="359223" y="603800"/>
                  </a:lnTo>
                  <a:cubicBezTo>
                    <a:pt x="359223" y="608019"/>
                    <a:pt x="362647" y="611443"/>
                    <a:pt x="366866" y="611443"/>
                  </a:cubicBezTo>
                  <a:lnTo>
                    <a:pt x="588514" y="611443"/>
                  </a:lnTo>
                  <a:cubicBezTo>
                    <a:pt x="601177" y="611443"/>
                    <a:pt x="611443" y="601177"/>
                    <a:pt x="611443" y="588514"/>
                  </a:cubicBezTo>
                  <a:lnTo>
                    <a:pt x="611443" y="405081"/>
                  </a:lnTo>
                  <a:cubicBezTo>
                    <a:pt x="611443" y="367092"/>
                    <a:pt x="580645" y="336294"/>
                    <a:pt x="542656" y="336294"/>
                  </a:cubicBezTo>
                  <a:lnTo>
                    <a:pt x="519727" y="336294"/>
                  </a:lnTo>
                  <a:cubicBezTo>
                    <a:pt x="519724" y="224035"/>
                    <a:pt x="432981" y="130857"/>
                    <a:pt x="321008" y="122839"/>
                  </a:cubicBezTo>
                  <a:lnTo>
                    <a:pt x="321008" y="91717"/>
                  </a:lnTo>
                  <a:lnTo>
                    <a:pt x="412724" y="91717"/>
                  </a:lnTo>
                  <a:cubicBezTo>
                    <a:pt x="421165" y="91717"/>
                    <a:pt x="428010" y="84873"/>
                    <a:pt x="428010" y="76430"/>
                  </a:cubicBezTo>
                  <a:lnTo>
                    <a:pt x="428010" y="15286"/>
                  </a:lnTo>
                  <a:cubicBezTo>
                    <a:pt x="428010" y="6844"/>
                    <a:pt x="421165" y="0"/>
                    <a:pt x="412724" y="0"/>
                  </a:cubicBezTo>
                  <a:close/>
                  <a:moveTo>
                    <a:pt x="412724" y="298079"/>
                  </a:moveTo>
                  <a:lnTo>
                    <a:pt x="412724" y="359223"/>
                  </a:lnTo>
                  <a:cubicBezTo>
                    <a:pt x="412724" y="371886"/>
                    <a:pt x="402458" y="382152"/>
                    <a:pt x="389795" y="382152"/>
                  </a:cubicBezTo>
                  <a:cubicBezTo>
                    <a:pt x="377132" y="382152"/>
                    <a:pt x="366866" y="371886"/>
                    <a:pt x="366866" y="359223"/>
                  </a:cubicBezTo>
                  <a:lnTo>
                    <a:pt x="366866" y="298079"/>
                  </a:lnTo>
                  <a:cubicBezTo>
                    <a:pt x="366866" y="285416"/>
                    <a:pt x="377132" y="275150"/>
                    <a:pt x="389795" y="275150"/>
                  </a:cubicBezTo>
                  <a:cubicBezTo>
                    <a:pt x="402458" y="275150"/>
                    <a:pt x="412724" y="285416"/>
                    <a:pt x="412724" y="298079"/>
                  </a:cubicBezTo>
                  <a:close/>
                  <a:moveTo>
                    <a:pt x="298079" y="275150"/>
                  </a:moveTo>
                  <a:cubicBezTo>
                    <a:pt x="310742" y="275150"/>
                    <a:pt x="321008" y="285416"/>
                    <a:pt x="321008" y="298079"/>
                  </a:cubicBezTo>
                  <a:lnTo>
                    <a:pt x="321008" y="359223"/>
                  </a:lnTo>
                  <a:cubicBezTo>
                    <a:pt x="321008" y="371886"/>
                    <a:pt x="310742" y="382152"/>
                    <a:pt x="298079" y="382152"/>
                  </a:cubicBezTo>
                  <a:cubicBezTo>
                    <a:pt x="285416" y="382152"/>
                    <a:pt x="275150" y="371886"/>
                    <a:pt x="275150" y="359223"/>
                  </a:cubicBezTo>
                  <a:lnTo>
                    <a:pt x="275150" y="298079"/>
                  </a:lnTo>
                  <a:cubicBezTo>
                    <a:pt x="275150" y="285416"/>
                    <a:pt x="285416" y="275150"/>
                    <a:pt x="298079" y="275150"/>
                  </a:cubicBezTo>
                  <a:close/>
                  <a:moveTo>
                    <a:pt x="229291" y="298079"/>
                  </a:moveTo>
                  <a:lnTo>
                    <a:pt x="229291" y="359223"/>
                  </a:lnTo>
                  <a:cubicBezTo>
                    <a:pt x="229291" y="371886"/>
                    <a:pt x="219025" y="382152"/>
                    <a:pt x="206362" y="382152"/>
                  </a:cubicBezTo>
                  <a:cubicBezTo>
                    <a:pt x="193699" y="382152"/>
                    <a:pt x="183433" y="371886"/>
                    <a:pt x="183433" y="359223"/>
                  </a:cubicBezTo>
                  <a:lnTo>
                    <a:pt x="183433" y="298079"/>
                  </a:lnTo>
                  <a:cubicBezTo>
                    <a:pt x="183433" y="285416"/>
                    <a:pt x="193699" y="275150"/>
                    <a:pt x="206362" y="275150"/>
                  </a:cubicBezTo>
                  <a:cubicBezTo>
                    <a:pt x="219025" y="275150"/>
                    <a:pt x="229291" y="285416"/>
                    <a:pt x="229291" y="298079"/>
                  </a:cubicBezTo>
                  <a:close/>
                  <a:moveTo>
                    <a:pt x="114646" y="412724"/>
                  </a:moveTo>
                  <a:cubicBezTo>
                    <a:pt x="127309" y="412724"/>
                    <a:pt x="137575" y="422990"/>
                    <a:pt x="137575" y="435653"/>
                  </a:cubicBezTo>
                  <a:lnTo>
                    <a:pt x="137575" y="512084"/>
                  </a:lnTo>
                  <a:cubicBezTo>
                    <a:pt x="137575" y="524747"/>
                    <a:pt x="127309" y="535013"/>
                    <a:pt x="114646" y="535013"/>
                  </a:cubicBezTo>
                  <a:cubicBezTo>
                    <a:pt x="101982" y="535013"/>
                    <a:pt x="91717" y="524747"/>
                    <a:pt x="91717" y="512084"/>
                  </a:cubicBezTo>
                  <a:lnTo>
                    <a:pt x="91717" y="435653"/>
                  </a:lnTo>
                  <a:cubicBezTo>
                    <a:pt x="91717" y="422990"/>
                    <a:pt x="101982" y="412724"/>
                    <a:pt x="114646" y="412724"/>
                  </a:cubicBezTo>
                  <a:close/>
                  <a:moveTo>
                    <a:pt x="519727" y="435653"/>
                  </a:moveTo>
                  <a:lnTo>
                    <a:pt x="519727" y="512084"/>
                  </a:lnTo>
                  <a:cubicBezTo>
                    <a:pt x="519727" y="524747"/>
                    <a:pt x="509461" y="535013"/>
                    <a:pt x="496798" y="535013"/>
                  </a:cubicBezTo>
                  <a:cubicBezTo>
                    <a:pt x="484135" y="535013"/>
                    <a:pt x="473869" y="524747"/>
                    <a:pt x="473869" y="512084"/>
                  </a:cubicBezTo>
                  <a:lnTo>
                    <a:pt x="473869" y="435653"/>
                  </a:lnTo>
                  <a:cubicBezTo>
                    <a:pt x="473869" y="422990"/>
                    <a:pt x="484135" y="412724"/>
                    <a:pt x="496798" y="412724"/>
                  </a:cubicBezTo>
                  <a:cubicBezTo>
                    <a:pt x="509461" y="412724"/>
                    <a:pt x="519727" y="422990"/>
                    <a:pt x="519727" y="435653"/>
                  </a:cubicBezTo>
                  <a:close/>
                </a:path>
              </a:pathLst>
            </a:custGeom>
            <a:solidFill>
              <a:schemeClr val="tx1"/>
            </a:solidFill>
            <a:ln w="305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C154A709-A388-1F61-456C-110A329D4F79}"/>
              </a:ext>
              <a:ext uri="{C183D7F6-B498-43B3-948B-1728B52AA6E4}">
                <adec:decorative xmlns:adec="http://schemas.microsoft.com/office/drawing/2017/decorative" val="1"/>
              </a:ext>
            </a:extLst>
          </p:cNvPr>
          <p:cNvGrpSpPr/>
          <p:nvPr/>
        </p:nvGrpSpPr>
        <p:grpSpPr>
          <a:xfrm>
            <a:off x="4551581" y="4603597"/>
            <a:ext cx="152675" cy="152675"/>
            <a:chOff x="3834405" y="4810956"/>
            <a:chExt cx="360000" cy="360000"/>
          </a:xfrm>
        </p:grpSpPr>
        <p:sp>
          <p:nvSpPr>
            <p:cNvPr id="18" name="TextBox 17">
              <a:extLst>
                <a:ext uri="{FF2B5EF4-FFF2-40B4-BE49-F238E27FC236}">
                  <a16:creationId xmlns:a16="http://schemas.microsoft.com/office/drawing/2014/main" id="{2D6F0CF3-1DE9-F927-3E2A-0B031CF1D6FD}"/>
                </a:ext>
                <a:ext uri="{C183D7F6-B498-43B3-948B-1728B52AA6E4}">
                  <adec:decorative xmlns:adec="http://schemas.microsoft.com/office/drawing/2017/decorative" val="1"/>
                </a:ext>
              </a:extLst>
            </p:cNvPr>
            <p:cNvSpPr txBox="1"/>
            <p:nvPr/>
          </p:nvSpPr>
          <p:spPr>
            <a:xfrm>
              <a:off x="3834405" y="4810956"/>
              <a:ext cx="360000" cy="360000"/>
            </a:xfrm>
            <a:prstGeom prst="ellipse">
              <a:avLst/>
            </a:prstGeom>
            <a:gradFill flip="none" rotWithShape="1">
              <a:gsLst>
                <a:gs pos="100000">
                  <a:srgbClr val="369895"/>
                </a:gs>
                <a:gs pos="0">
                  <a:srgbClr val="1B88B4"/>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1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23" name="Graphic 58">
              <a:extLst>
                <a:ext uri="{FF2B5EF4-FFF2-40B4-BE49-F238E27FC236}">
                  <a16:creationId xmlns:a16="http://schemas.microsoft.com/office/drawing/2014/main" id="{3550E6C2-7674-7F40-8032-9CE521239B94}"/>
                </a:ext>
                <a:ext uri="{C183D7F6-B498-43B3-948B-1728B52AA6E4}">
                  <adec:decorative xmlns:adec="http://schemas.microsoft.com/office/drawing/2017/decorative" val="1"/>
                </a:ext>
              </a:extLst>
            </p:cNvPr>
            <p:cNvSpPr>
              <a:spLocks noChangeAspect="1"/>
            </p:cNvSpPr>
            <p:nvPr/>
          </p:nvSpPr>
          <p:spPr>
            <a:xfrm>
              <a:off x="3926734" y="4903285"/>
              <a:ext cx="175343" cy="175343"/>
            </a:xfrm>
            <a:custGeom>
              <a:avLst/>
              <a:gdLst>
                <a:gd name="connsiteX0" fmla="*/ 0 w 550299"/>
                <a:gd name="connsiteY0" fmla="*/ 91717 h 550299"/>
                <a:gd name="connsiteX1" fmla="*/ 91717 w 550299"/>
                <a:gd name="connsiteY1" fmla="*/ 0 h 550299"/>
                <a:gd name="connsiteX2" fmla="*/ 458583 w 550299"/>
                <a:gd name="connsiteY2" fmla="*/ 0 h 550299"/>
                <a:gd name="connsiteX3" fmla="*/ 550299 w 550299"/>
                <a:gd name="connsiteY3" fmla="*/ 91717 h 550299"/>
                <a:gd name="connsiteX4" fmla="*/ 550299 w 550299"/>
                <a:gd name="connsiteY4" fmla="*/ 458583 h 550299"/>
                <a:gd name="connsiteX5" fmla="*/ 458583 w 550299"/>
                <a:gd name="connsiteY5" fmla="*/ 550299 h 550299"/>
                <a:gd name="connsiteX6" fmla="*/ 91717 w 550299"/>
                <a:gd name="connsiteY6" fmla="*/ 550299 h 550299"/>
                <a:gd name="connsiteX7" fmla="*/ 0 w 550299"/>
                <a:gd name="connsiteY7" fmla="*/ 458583 h 550299"/>
                <a:gd name="connsiteX8" fmla="*/ 0 w 550299"/>
                <a:gd name="connsiteY8" fmla="*/ 91717 h 550299"/>
                <a:gd name="connsiteX9" fmla="*/ 91717 w 550299"/>
                <a:gd name="connsiteY9" fmla="*/ 61144 h 550299"/>
                <a:gd name="connsiteX10" fmla="*/ 61144 w 550299"/>
                <a:gd name="connsiteY10" fmla="*/ 91717 h 550299"/>
                <a:gd name="connsiteX11" fmla="*/ 61144 w 550299"/>
                <a:gd name="connsiteY11" fmla="*/ 458583 h 550299"/>
                <a:gd name="connsiteX12" fmla="*/ 91717 w 550299"/>
                <a:gd name="connsiteY12" fmla="*/ 489155 h 550299"/>
                <a:gd name="connsiteX13" fmla="*/ 458583 w 550299"/>
                <a:gd name="connsiteY13" fmla="*/ 489155 h 550299"/>
                <a:gd name="connsiteX14" fmla="*/ 489155 w 550299"/>
                <a:gd name="connsiteY14" fmla="*/ 458583 h 550299"/>
                <a:gd name="connsiteX15" fmla="*/ 489155 w 550299"/>
                <a:gd name="connsiteY15" fmla="*/ 91717 h 550299"/>
                <a:gd name="connsiteX16" fmla="*/ 458583 w 550299"/>
                <a:gd name="connsiteY16" fmla="*/ 61144 h 550299"/>
                <a:gd name="connsiteX17" fmla="*/ 91717 w 550299"/>
                <a:gd name="connsiteY17" fmla="*/ 61144 h 55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0299" h="550299">
                  <a:moveTo>
                    <a:pt x="0" y="91717"/>
                  </a:moveTo>
                  <a:cubicBezTo>
                    <a:pt x="0" y="41063"/>
                    <a:pt x="41063" y="0"/>
                    <a:pt x="91717" y="0"/>
                  </a:cubicBezTo>
                  <a:lnTo>
                    <a:pt x="458583" y="0"/>
                  </a:lnTo>
                  <a:cubicBezTo>
                    <a:pt x="509238" y="0"/>
                    <a:pt x="550299" y="41063"/>
                    <a:pt x="550299" y="91717"/>
                  </a:cubicBezTo>
                  <a:lnTo>
                    <a:pt x="550299" y="458583"/>
                  </a:lnTo>
                  <a:cubicBezTo>
                    <a:pt x="550299" y="509238"/>
                    <a:pt x="509238" y="550299"/>
                    <a:pt x="458583" y="550299"/>
                  </a:cubicBezTo>
                  <a:lnTo>
                    <a:pt x="91717" y="550299"/>
                  </a:lnTo>
                  <a:cubicBezTo>
                    <a:pt x="41063" y="550299"/>
                    <a:pt x="0" y="509238"/>
                    <a:pt x="0" y="458583"/>
                  </a:cubicBezTo>
                  <a:lnTo>
                    <a:pt x="0" y="91717"/>
                  </a:lnTo>
                  <a:close/>
                  <a:moveTo>
                    <a:pt x="91717" y="61144"/>
                  </a:moveTo>
                  <a:cubicBezTo>
                    <a:pt x="74832" y="61144"/>
                    <a:pt x="61144" y="74832"/>
                    <a:pt x="61144" y="91717"/>
                  </a:cubicBezTo>
                  <a:lnTo>
                    <a:pt x="61144" y="458583"/>
                  </a:lnTo>
                  <a:cubicBezTo>
                    <a:pt x="61144" y="475468"/>
                    <a:pt x="74832" y="489155"/>
                    <a:pt x="91717" y="489155"/>
                  </a:cubicBezTo>
                  <a:lnTo>
                    <a:pt x="458583" y="489155"/>
                  </a:lnTo>
                  <a:cubicBezTo>
                    <a:pt x="475468" y="489155"/>
                    <a:pt x="489155" y="475468"/>
                    <a:pt x="489155" y="458583"/>
                  </a:cubicBezTo>
                  <a:lnTo>
                    <a:pt x="489155" y="91717"/>
                  </a:lnTo>
                  <a:cubicBezTo>
                    <a:pt x="489155" y="74832"/>
                    <a:pt x="475468" y="61144"/>
                    <a:pt x="458583" y="61144"/>
                  </a:cubicBezTo>
                  <a:lnTo>
                    <a:pt x="91717" y="61144"/>
                  </a:lnTo>
                  <a:close/>
                </a:path>
              </a:pathLst>
            </a:custGeom>
            <a:solidFill>
              <a:schemeClr val="tx1"/>
            </a:solidFill>
            <a:ln w="305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FC094965-D929-C4C7-AC7F-AFA5F0503DD2}"/>
              </a:ext>
              <a:ext uri="{C183D7F6-B498-43B3-948B-1728B52AA6E4}">
                <adec:decorative xmlns:adec="http://schemas.microsoft.com/office/drawing/2017/decorative" val="1"/>
              </a:ext>
            </a:extLst>
          </p:cNvPr>
          <p:cNvGrpSpPr/>
          <p:nvPr/>
        </p:nvGrpSpPr>
        <p:grpSpPr>
          <a:xfrm>
            <a:off x="4551581" y="3706234"/>
            <a:ext cx="152675" cy="152675"/>
            <a:chOff x="3834405" y="3863970"/>
            <a:chExt cx="360000" cy="360000"/>
          </a:xfrm>
        </p:grpSpPr>
        <p:sp>
          <p:nvSpPr>
            <p:cNvPr id="25" name="TextBox 24">
              <a:extLst>
                <a:ext uri="{FF2B5EF4-FFF2-40B4-BE49-F238E27FC236}">
                  <a16:creationId xmlns:a16="http://schemas.microsoft.com/office/drawing/2014/main" id="{BBB8E118-07B4-F18A-7CCA-40E2A34450C0}"/>
                </a:ext>
                <a:ext uri="{C183D7F6-B498-43B3-948B-1728B52AA6E4}">
                  <adec:decorative xmlns:adec="http://schemas.microsoft.com/office/drawing/2017/decorative" val="1"/>
                </a:ext>
              </a:extLst>
            </p:cNvPr>
            <p:cNvSpPr txBox="1"/>
            <p:nvPr/>
          </p:nvSpPr>
          <p:spPr>
            <a:xfrm>
              <a:off x="3834405" y="3863970"/>
              <a:ext cx="360000" cy="360000"/>
            </a:xfrm>
            <a:prstGeom prst="ellipse">
              <a:avLst/>
            </a:prstGeom>
            <a:gradFill flip="none" rotWithShape="1">
              <a:gsLst>
                <a:gs pos="100000">
                  <a:srgbClr val="369895"/>
                </a:gs>
                <a:gs pos="0">
                  <a:srgbClr val="1B88B4"/>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1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26" name="Graphic 62">
              <a:extLst>
                <a:ext uri="{FF2B5EF4-FFF2-40B4-BE49-F238E27FC236}">
                  <a16:creationId xmlns:a16="http://schemas.microsoft.com/office/drawing/2014/main" id="{D91B4FD8-D7BE-7FD7-B4CD-7973C3568FC8}"/>
                </a:ext>
                <a:ext uri="{C183D7F6-B498-43B3-948B-1728B52AA6E4}">
                  <adec:decorative xmlns:adec="http://schemas.microsoft.com/office/drawing/2017/decorative" val="1"/>
                </a:ext>
              </a:extLst>
            </p:cNvPr>
            <p:cNvSpPr>
              <a:spLocks noChangeAspect="1"/>
            </p:cNvSpPr>
            <p:nvPr/>
          </p:nvSpPr>
          <p:spPr>
            <a:xfrm>
              <a:off x="3917888" y="3948394"/>
              <a:ext cx="193035" cy="191153"/>
            </a:xfrm>
            <a:custGeom>
              <a:avLst/>
              <a:gdLst>
                <a:gd name="connsiteX0" fmla="*/ 456565 w 605827"/>
                <a:gd name="connsiteY0" fmla="*/ 153 h 599917"/>
                <a:gd name="connsiteX1" fmla="*/ 450939 w 605827"/>
                <a:gd name="connsiteY1" fmla="*/ 0 h 599917"/>
                <a:gd name="connsiteX2" fmla="*/ 99360 w 605827"/>
                <a:gd name="connsiteY2" fmla="*/ 0 h 599917"/>
                <a:gd name="connsiteX3" fmla="*/ 93734 w 605827"/>
                <a:gd name="connsiteY3" fmla="*/ 153 h 599917"/>
                <a:gd name="connsiteX4" fmla="*/ 0 w 605827"/>
                <a:gd name="connsiteY4" fmla="*/ 99360 h 599917"/>
                <a:gd name="connsiteX5" fmla="*/ 0 w 605827"/>
                <a:gd name="connsiteY5" fmla="*/ 450939 h 599917"/>
                <a:gd name="connsiteX6" fmla="*/ 153 w 605827"/>
                <a:gd name="connsiteY6" fmla="*/ 456565 h 599917"/>
                <a:gd name="connsiteX7" fmla="*/ 99360 w 605827"/>
                <a:gd name="connsiteY7" fmla="*/ 550299 h 599917"/>
                <a:gd name="connsiteX8" fmla="*/ 275822 w 605827"/>
                <a:gd name="connsiteY8" fmla="*/ 550299 h 599917"/>
                <a:gd name="connsiteX9" fmla="*/ 249897 w 605827"/>
                <a:gd name="connsiteY9" fmla="*/ 489155 h 599917"/>
                <a:gd name="connsiteX10" fmla="*/ 99360 w 605827"/>
                <a:gd name="connsiteY10" fmla="*/ 489155 h 599917"/>
                <a:gd name="connsiteX11" fmla="*/ 95446 w 605827"/>
                <a:gd name="connsiteY11" fmla="*/ 488971 h 599917"/>
                <a:gd name="connsiteX12" fmla="*/ 61144 w 605827"/>
                <a:gd name="connsiteY12" fmla="*/ 450939 h 599917"/>
                <a:gd name="connsiteX13" fmla="*/ 61175 w 605827"/>
                <a:gd name="connsiteY13" fmla="*/ 152861 h 599917"/>
                <a:gd name="connsiteX14" fmla="*/ 489155 w 605827"/>
                <a:gd name="connsiteY14" fmla="*/ 152861 h 599917"/>
                <a:gd name="connsiteX15" fmla="*/ 489155 w 605827"/>
                <a:gd name="connsiteY15" fmla="*/ 249897 h 599917"/>
                <a:gd name="connsiteX16" fmla="*/ 550330 w 605827"/>
                <a:gd name="connsiteY16" fmla="*/ 275822 h 599917"/>
                <a:gd name="connsiteX17" fmla="*/ 550330 w 605827"/>
                <a:gd name="connsiteY17" fmla="*/ 99360 h 599917"/>
                <a:gd name="connsiteX18" fmla="*/ 550177 w 605827"/>
                <a:gd name="connsiteY18" fmla="*/ 93734 h 599917"/>
                <a:gd name="connsiteX19" fmla="*/ 456565 w 605827"/>
                <a:gd name="connsiteY19" fmla="*/ 183 h 599917"/>
                <a:gd name="connsiteX20" fmla="*/ 244394 w 605827"/>
                <a:gd name="connsiteY20" fmla="*/ 218530 h 599917"/>
                <a:gd name="connsiteX21" fmla="*/ 221648 w 605827"/>
                <a:gd name="connsiteY21" fmla="*/ 198719 h 599917"/>
                <a:gd name="connsiteX22" fmla="*/ 114646 w 605827"/>
                <a:gd name="connsiteY22" fmla="*/ 198719 h 599917"/>
                <a:gd name="connsiteX23" fmla="*/ 111527 w 605827"/>
                <a:gd name="connsiteY23" fmla="*/ 198933 h 599917"/>
                <a:gd name="connsiteX24" fmla="*/ 91717 w 605827"/>
                <a:gd name="connsiteY24" fmla="*/ 221648 h 599917"/>
                <a:gd name="connsiteX25" fmla="*/ 91717 w 605827"/>
                <a:gd name="connsiteY25" fmla="*/ 435653 h 599917"/>
                <a:gd name="connsiteX26" fmla="*/ 91931 w 605827"/>
                <a:gd name="connsiteY26" fmla="*/ 438772 h 599917"/>
                <a:gd name="connsiteX27" fmla="*/ 114646 w 605827"/>
                <a:gd name="connsiteY27" fmla="*/ 458583 h 599917"/>
                <a:gd name="connsiteX28" fmla="*/ 221648 w 605827"/>
                <a:gd name="connsiteY28" fmla="*/ 458583 h 599917"/>
                <a:gd name="connsiteX29" fmla="*/ 224767 w 605827"/>
                <a:gd name="connsiteY29" fmla="*/ 458369 h 599917"/>
                <a:gd name="connsiteX30" fmla="*/ 244577 w 605827"/>
                <a:gd name="connsiteY30" fmla="*/ 435653 h 599917"/>
                <a:gd name="connsiteX31" fmla="*/ 244577 w 605827"/>
                <a:gd name="connsiteY31" fmla="*/ 221648 h 599917"/>
                <a:gd name="connsiteX32" fmla="*/ 244363 w 605827"/>
                <a:gd name="connsiteY32" fmla="*/ 218530 h 599917"/>
                <a:gd name="connsiteX33" fmla="*/ 137575 w 605827"/>
                <a:gd name="connsiteY33" fmla="*/ 244577 h 599917"/>
                <a:gd name="connsiteX34" fmla="*/ 198719 w 605827"/>
                <a:gd name="connsiteY34" fmla="*/ 244577 h 599917"/>
                <a:gd name="connsiteX35" fmla="*/ 198719 w 605827"/>
                <a:gd name="connsiteY35" fmla="*/ 412724 h 599917"/>
                <a:gd name="connsiteX36" fmla="*/ 137575 w 605827"/>
                <a:gd name="connsiteY36" fmla="*/ 412724 h 599917"/>
                <a:gd name="connsiteX37" fmla="*/ 137575 w 605827"/>
                <a:gd name="connsiteY37" fmla="*/ 244577 h 599917"/>
                <a:gd name="connsiteX38" fmla="*/ 458583 w 605827"/>
                <a:gd name="connsiteY38" fmla="*/ 221648 h 599917"/>
                <a:gd name="connsiteX39" fmla="*/ 435653 w 605827"/>
                <a:gd name="connsiteY39" fmla="*/ 198719 h 599917"/>
                <a:gd name="connsiteX40" fmla="*/ 298201 w 605827"/>
                <a:gd name="connsiteY40" fmla="*/ 198719 h 599917"/>
                <a:gd name="connsiteX41" fmla="*/ 295113 w 605827"/>
                <a:gd name="connsiteY41" fmla="*/ 198933 h 599917"/>
                <a:gd name="connsiteX42" fmla="*/ 275523 w 605827"/>
                <a:gd name="connsiteY42" fmla="*/ 224773 h 599917"/>
                <a:gd name="connsiteX43" fmla="*/ 298201 w 605827"/>
                <a:gd name="connsiteY43" fmla="*/ 244577 h 599917"/>
                <a:gd name="connsiteX44" fmla="*/ 435653 w 605827"/>
                <a:gd name="connsiteY44" fmla="*/ 244577 h 599917"/>
                <a:gd name="connsiteX45" fmla="*/ 438772 w 605827"/>
                <a:gd name="connsiteY45" fmla="*/ 244363 h 599917"/>
                <a:gd name="connsiteX46" fmla="*/ 458583 w 605827"/>
                <a:gd name="connsiteY46" fmla="*/ 221648 h 599917"/>
                <a:gd name="connsiteX47" fmla="*/ 344823 w 605827"/>
                <a:gd name="connsiteY47" fmla="*/ 335530 h 599917"/>
                <a:gd name="connsiteX48" fmla="*/ 303068 w 605827"/>
                <a:gd name="connsiteY48" fmla="*/ 411251 h 599917"/>
                <a:gd name="connsiteX49" fmla="*/ 300769 w 605827"/>
                <a:gd name="connsiteY49" fmla="*/ 411868 h 599917"/>
                <a:gd name="connsiteX50" fmla="*/ 282884 w 605827"/>
                <a:gd name="connsiteY50" fmla="*/ 416271 h 599917"/>
                <a:gd name="connsiteX51" fmla="*/ 283098 w 605827"/>
                <a:gd name="connsiteY51" fmla="*/ 471515 h 599917"/>
                <a:gd name="connsiteX52" fmla="*/ 299607 w 605827"/>
                <a:gd name="connsiteY52" fmla="*/ 475489 h 599917"/>
                <a:gd name="connsiteX53" fmla="*/ 344732 w 605827"/>
                <a:gd name="connsiteY53" fmla="*/ 549250 h 599917"/>
                <a:gd name="connsiteX54" fmla="*/ 343937 w 605827"/>
                <a:gd name="connsiteY54" fmla="*/ 552225 h 599917"/>
                <a:gd name="connsiteX55" fmla="*/ 338220 w 605827"/>
                <a:gd name="connsiteY55" fmla="*/ 571547 h 599917"/>
                <a:gd name="connsiteX56" fmla="*/ 383589 w 605827"/>
                <a:gd name="connsiteY56" fmla="*/ 599704 h 599917"/>
                <a:gd name="connsiteX57" fmla="*/ 398661 w 605827"/>
                <a:gd name="connsiteY57" fmla="*/ 583867 h 599917"/>
                <a:gd name="connsiteX58" fmla="*/ 485104 w 605827"/>
                <a:gd name="connsiteY58" fmla="*/ 581651 h 599917"/>
                <a:gd name="connsiteX59" fmla="*/ 487320 w 605827"/>
                <a:gd name="connsiteY59" fmla="*/ 583867 h 599917"/>
                <a:gd name="connsiteX60" fmla="*/ 502545 w 605827"/>
                <a:gd name="connsiteY60" fmla="*/ 599918 h 599917"/>
                <a:gd name="connsiteX61" fmla="*/ 547884 w 605827"/>
                <a:gd name="connsiteY61" fmla="*/ 572005 h 599917"/>
                <a:gd name="connsiteX62" fmla="*/ 541831 w 605827"/>
                <a:gd name="connsiteY62" fmla="*/ 551033 h 599917"/>
                <a:gd name="connsiteX63" fmla="*/ 583623 w 605827"/>
                <a:gd name="connsiteY63" fmla="*/ 475330 h 599917"/>
                <a:gd name="connsiteX64" fmla="*/ 585885 w 605827"/>
                <a:gd name="connsiteY64" fmla="*/ 474725 h 599917"/>
                <a:gd name="connsiteX65" fmla="*/ 603739 w 605827"/>
                <a:gd name="connsiteY65" fmla="*/ 470322 h 599917"/>
                <a:gd name="connsiteX66" fmla="*/ 603525 w 605827"/>
                <a:gd name="connsiteY66" fmla="*/ 415048 h 599917"/>
                <a:gd name="connsiteX67" fmla="*/ 587047 w 605827"/>
                <a:gd name="connsiteY67" fmla="*/ 411073 h 599917"/>
                <a:gd name="connsiteX68" fmla="*/ 541922 w 605827"/>
                <a:gd name="connsiteY68" fmla="*/ 337312 h 599917"/>
                <a:gd name="connsiteX69" fmla="*/ 542717 w 605827"/>
                <a:gd name="connsiteY69" fmla="*/ 334337 h 599917"/>
                <a:gd name="connsiteX70" fmla="*/ 548434 w 605827"/>
                <a:gd name="connsiteY70" fmla="*/ 315077 h 599917"/>
                <a:gd name="connsiteX71" fmla="*/ 503034 w 605827"/>
                <a:gd name="connsiteY71" fmla="*/ 286859 h 599917"/>
                <a:gd name="connsiteX72" fmla="*/ 487962 w 605827"/>
                <a:gd name="connsiteY72" fmla="*/ 302726 h 599917"/>
                <a:gd name="connsiteX73" fmla="*/ 401520 w 605827"/>
                <a:gd name="connsiteY73" fmla="*/ 304912 h 599917"/>
                <a:gd name="connsiteX74" fmla="*/ 399334 w 605827"/>
                <a:gd name="connsiteY74" fmla="*/ 302726 h 599917"/>
                <a:gd name="connsiteX75" fmla="*/ 384078 w 605827"/>
                <a:gd name="connsiteY75" fmla="*/ 286675 h 599917"/>
                <a:gd name="connsiteX76" fmla="*/ 338770 w 605827"/>
                <a:gd name="connsiteY76" fmla="*/ 314557 h 599917"/>
                <a:gd name="connsiteX77" fmla="*/ 344823 w 605827"/>
                <a:gd name="connsiteY77" fmla="*/ 335530 h 599917"/>
                <a:gd name="connsiteX78" fmla="*/ 443296 w 605827"/>
                <a:gd name="connsiteY78" fmla="*/ 489155 h 599917"/>
                <a:gd name="connsiteX79" fmla="*/ 398967 w 605827"/>
                <a:gd name="connsiteY79" fmla="*/ 443296 h 599917"/>
                <a:gd name="connsiteX80" fmla="*/ 443296 w 605827"/>
                <a:gd name="connsiteY80" fmla="*/ 397438 h 599917"/>
                <a:gd name="connsiteX81" fmla="*/ 487626 w 605827"/>
                <a:gd name="connsiteY81" fmla="*/ 443296 h 599917"/>
                <a:gd name="connsiteX82" fmla="*/ 443296 w 605827"/>
                <a:gd name="connsiteY82" fmla="*/ 489155 h 59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605827" h="599917">
                  <a:moveTo>
                    <a:pt x="456565" y="153"/>
                  </a:moveTo>
                  <a:lnTo>
                    <a:pt x="450939" y="0"/>
                  </a:lnTo>
                  <a:lnTo>
                    <a:pt x="99360" y="0"/>
                  </a:lnTo>
                  <a:lnTo>
                    <a:pt x="93734" y="153"/>
                  </a:lnTo>
                  <a:cubicBezTo>
                    <a:pt x="41127" y="3136"/>
                    <a:pt x="-3" y="46668"/>
                    <a:pt x="0" y="99360"/>
                  </a:cubicBezTo>
                  <a:lnTo>
                    <a:pt x="0" y="450939"/>
                  </a:lnTo>
                  <a:lnTo>
                    <a:pt x="153" y="456565"/>
                  </a:lnTo>
                  <a:cubicBezTo>
                    <a:pt x="3136" y="509173"/>
                    <a:pt x="46668" y="550302"/>
                    <a:pt x="99360" y="550299"/>
                  </a:cubicBezTo>
                  <a:lnTo>
                    <a:pt x="275822" y="550299"/>
                  </a:lnTo>
                  <a:cubicBezTo>
                    <a:pt x="263792" y="531528"/>
                    <a:pt x="255027" y="510852"/>
                    <a:pt x="249897" y="489155"/>
                  </a:cubicBezTo>
                  <a:lnTo>
                    <a:pt x="99360" y="489155"/>
                  </a:lnTo>
                  <a:lnTo>
                    <a:pt x="95446" y="488971"/>
                  </a:lnTo>
                  <a:cubicBezTo>
                    <a:pt x="75952" y="486966"/>
                    <a:pt x="61135" y="470536"/>
                    <a:pt x="61144" y="450939"/>
                  </a:cubicBezTo>
                  <a:lnTo>
                    <a:pt x="61175" y="152861"/>
                  </a:lnTo>
                  <a:lnTo>
                    <a:pt x="489155" y="152861"/>
                  </a:lnTo>
                  <a:lnTo>
                    <a:pt x="489155" y="249897"/>
                  </a:lnTo>
                  <a:cubicBezTo>
                    <a:pt x="511197" y="255094"/>
                    <a:pt x="531803" y="263960"/>
                    <a:pt x="550330" y="275822"/>
                  </a:cubicBezTo>
                  <a:lnTo>
                    <a:pt x="550330" y="99360"/>
                  </a:lnTo>
                  <a:lnTo>
                    <a:pt x="550177" y="93734"/>
                  </a:lnTo>
                  <a:cubicBezTo>
                    <a:pt x="547303" y="43283"/>
                    <a:pt x="507018" y="3025"/>
                    <a:pt x="456565" y="183"/>
                  </a:cubicBezTo>
                  <a:close/>
                  <a:moveTo>
                    <a:pt x="244394" y="218530"/>
                  </a:moveTo>
                  <a:cubicBezTo>
                    <a:pt x="242835" y="207167"/>
                    <a:pt x="233119" y="198704"/>
                    <a:pt x="221648" y="198719"/>
                  </a:cubicBezTo>
                  <a:lnTo>
                    <a:pt x="114646" y="198719"/>
                  </a:lnTo>
                  <a:lnTo>
                    <a:pt x="111527" y="198933"/>
                  </a:lnTo>
                  <a:cubicBezTo>
                    <a:pt x="100176" y="200491"/>
                    <a:pt x="91717" y="210190"/>
                    <a:pt x="91717" y="221648"/>
                  </a:cubicBezTo>
                  <a:lnTo>
                    <a:pt x="91717" y="435653"/>
                  </a:lnTo>
                  <a:lnTo>
                    <a:pt x="91931" y="438772"/>
                  </a:lnTo>
                  <a:cubicBezTo>
                    <a:pt x="93489" y="450123"/>
                    <a:pt x="103187" y="458583"/>
                    <a:pt x="114646" y="458583"/>
                  </a:cubicBezTo>
                  <a:lnTo>
                    <a:pt x="221648" y="458583"/>
                  </a:lnTo>
                  <a:lnTo>
                    <a:pt x="224767" y="458369"/>
                  </a:lnTo>
                  <a:cubicBezTo>
                    <a:pt x="236118" y="456809"/>
                    <a:pt x="244577" y="447112"/>
                    <a:pt x="244577" y="435653"/>
                  </a:cubicBezTo>
                  <a:lnTo>
                    <a:pt x="244577" y="221648"/>
                  </a:lnTo>
                  <a:lnTo>
                    <a:pt x="244363" y="218530"/>
                  </a:lnTo>
                  <a:close/>
                  <a:moveTo>
                    <a:pt x="137575" y="244577"/>
                  </a:moveTo>
                  <a:lnTo>
                    <a:pt x="198719" y="244577"/>
                  </a:lnTo>
                  <a:lnTo>
                    <a:pt x="198719" y="412724"/>
                  </a:lnTo>
                  <a:lnTo>
                    <a:pt x="137575" y="412724"/>
                  </a:lnTo>
                  <a:lnTo>
                    <a:pt x="137575" y="244577"/>
                  </a:lnTo>
                  <a:close/>
                  <a:moveTo>
                    <a:pt x="458583" y="221648"/>
                  </a:moveTo>
                  <a:cubicBezTo>
                    <a:pt x="458583" y="208985"/>
                    <a:pt x="448316" y="198719"/>
                    <a:pt x="435653" y="198719"/>
                  </a:cubicBezTo>
                  <a:lnTo>
                    <a:pt x="298201" y="198719"/>
                  </a:lnTo>
                  <a:lnTo>
                    <a:pt x="295113" y="198933"/>
                  </a:lnTo>
                  <a:cubicBezTo>
                    <a:pt x="282569" y="200659"/>
                    <a:pt x="273798" y="212228"/>
                    <a:pt x="275523" y="224773"/>
                  </a:cubicBezTo>
                  <a:cubicBezTo>
                    <a:pt x="277082" y="236109"/>
                    <a:pt x="286761" y="244559"/>
                    <a:pt x="298201" y="244577"/>
                  </a:cubicBezTo>
                  <a:lnTo>
                    <a:pt x="435653" y="244577"/>
                  </a:lnTo>
                  <a:lnTo>
                    <a:pt x="438772" y="244363"/>
                  </a:lnTo>
                  <a:cubicBezTo>
                    <a:pt x="450123" y="242804"/>
                    <a:pt x="458583" y="233107"/>
                    <a:pt x="458583" y="221648"/>
                  </a:cubicBezTo>
                  <a:close/>
                  <a:moveTo>
                    <a:pt x="344823" y="335530"/>
                  </a:moveTo>
                  <a:cubicBezTo>
                    <a:pt x="354203" y="367970"/>
                    <a:pt x="335508" y="401871"/>
                    <a:pt x="303068" y="411251"/>
                  </a:cubicBezTo>
                  <a:cubicBezTo>
                    <a:pt x="302307" y="411471"/>
                    <a:pt x="301539" y="411679"/>
                    <a:pt x="300769" y="411868"/>
                  </a:cubicBezTo>
                  <a:lnTo>
                    <a:pt x="282884" y="416271"/>
                  </a:lnTo>
                  <a:cubicBezTo>
                    <a:pt x="280032" y="434580"/>
                    <a:pt x="280105" y="453226"/>
                    <a:pt x="283098" y="471515"/>
                  </a:cubicBezTo>
                  <a:lnTo>
                    <a:pt x="299607" y="475489"/>
                  </a:lnTo>
                  <a:cubicBezTo>
                    <a:pt x="332439" y="483398"/>
                    <a:pt x="352641" y="516422"/>
                    <a:pt x="344732" y="549250"/>
                  </a:cubicBezTo>
                  <a:cubicBezTo>
                    <a:pt x="344493" y="550250"/>
                    <a:pt x="344227" y="551241"/>
                    <a:pt x="343937" y="552225"/>
                  </a:cubicBezTo>
                  <a:lnTo>
                    <a:pt x="338220" y="571547"/>
                  </a:lnTo>
                  <a:cubicBezTo>
                    <a:pt x="351641" y="583348"/>
                    <a:pt x="366958" y="592917"/>
                    <a:pt x="383589" y="599704"/>
                  </a:cubicBezTo>
                  <a:lnTo>
                    <a:pt x="398661" y="583867"/>
                  </a:lnTo>
                  <a:cubicBezTo>
                    <a:pt x="421920" y="559385"/>
                    <a:pt x="460622" y="558391"/>
                    <a:pt x="485104" y="581651"/>
                  </a:cubicBezTo>
                  <a:cubicBezTo>
                    <a:pt x="485862" y="582369"/>
                    <a:pt x="486602" y="583109"/>
                    <a:pt x="487320" y="583867"/>
                  </a:cubicBezTo>
                  <a:lnTo>
                    <a:pt x="502545" y="599918"/>
                  </a:lnTo>
                  <a:cubicBezTo>
                    <a:pt x="519100" y="593186"/>
                    <a:pt x="534420" y="583754"/>
                    <a:pt x="547884" y="572005"/>
                  </a:cubicBezTo>
                  <a:lnTo>
                    <a:pt x="541831" y="551033"/>
                  </a:lnTo>
                  <a:cubicBezTo>
                    <a:pt x="532466" y="518587"/>
                    <a:pt x="551176" y="484694"/>
                    <a:pt x="583623" y="475330"/>
                  </a:cubicBezTo>
                  <a:cubicBezTo>
                    <a:pt x="584372" y="475116"/>
                    <a:pt x="585127" y="474911"/>
                    <a:pt x="585885" y="474725"/>
                  </a:cubicBezTo>
                  <a:lnTo>
                    <a:pt x="603739" y="470322"/>
                  </a:lnTo>
                  <a:cubicBezTo>
                    <a:pt x="606595" y="452003"/>
                    <a:pt x="606521" y="433345"/>
                    <a:pt x="603525" y="415048"/>
                  </a:cubicBezTo>
                  <a:lnTo>
                    <a:pt x="587047" y="411073"/>
                  </a:lnTo>
                  <a:cubicBezTo>
                    <a:pt x="554215" y="403164"/>
                    <a:pt x="534013" y="370140"/>
                    <a:pt x="541922" y="337312"/>
                  </a:cubicBezTo>
                  <a:cubicBezTo>
                    <a:pt x="542161" y="336312"/>
                    <a:pt x="542427" y="335322"/>
                    <a:pt x="542717" y="334337"/>
                  </a:cubicBezTo>
                  <a:lnTo>
                    <a:pt x="548434" y="315077"/>
                  </a:lnTo>
                  <a:cubicBezTo>
                    <a:pt x="534976" y="303212"/>
                    <a:pt x="519632" y="293676"/>
                    <a:pt x="503034" y="286859"/>
                  </a:cubicBezTo>
                  <a:lnTo>
                    <a:pt x="487962" y="302726"/>
                  </a:lnTo>
                  <a:cubicBezTo>
                    <a:pt x="464694" y="327199"/>
                    <a:pt x="425993" y="328177"/>
                    <a:pt x="401520" y="304912"/>
                  </a:cubicBezTo>
                  <a:cubicBezTo>
                    <a:pt x="400774" y="304202"/>
                    <a:pt x="400043" y="303472"/>
                    <a:pt x="399334" y="302726"/>
                  </a:cubicBezTo>
                  <a:lnTo>
                    <a:pt x="384078" y="286675"/>
                  </a:lnTo>
                  <a:cubicBezTo>
                    <a:pt x="367477" y="293401"/>
                    <a:pt x="352191" y="302878"/>
                    <a:pt x="338770" y="314557"/>
                  </a:cubicBezTo>
                  <a:lnTo>
                    <a:pt x="344823" y="335530"/>
                  </a:lnTo>
                  <a:close/>
                  <a:moveTo>
                    <a:pt x="443296" y="489155"/>
                  </a:moveTo>
                  <a:cubicBezTo>
                    <a:pt x="418839" y="489155"/>
                    <a:pt x="398967" y="468610"/>
                    <a:pt x="398967" y="443296"/>
                  </a:cubicBezTo>
                  <a:cubicBezTo>
                    <a:pt x="398967" y="417952"/>
                    <a:pt x="418839" y="397438"/>
                    <a:pt x="443296" y="397438"/>
                  </a:cubicBezTo>
                  <a:cubicBezTo>
                    <a:pt x="467785" y="397438"/>
                    <a:pt x="487626" y="417952"/>
                    <a:pt x="487626" y="443296"/>
                  </a:cubicBezTo>
                  <a:cubicBezTo>
                    <a:pt x="487626" y="468610"/>
                    <a:pt x="467785" y="489155"/>
                    <a:pt x="443296" y="489155"/>
                  </a:cubicBezTo>
                  <a:close/>
                </a:path>
              </a:pathLst>
            </a:custGeom>
            <a:solidFill>
              <a:schemeClr val="tx1"/>
            </a:solidFill>
            <a:ln w="305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D82243CC-F7F6-23C7-0BDD-4F662D958635}"/>
              </a:ext>
              <a:ext uri="{C183D7F6-B498-43B3-948B-1728B52AA6E4}">
                <adec:decorative xmlns:adec="http://schemas.microsoft.com/office/drawing/2017/decorative" val="1"/>
              </a:ext>
            </a:extLst>
          </p:cNvPr>
          <p:cNvGrpSpPr/>
          <p:nvPr/>
        </p:nvGrpSpPr>
        <p:grpSpPr>
          <a:xfrm>
            <a:off x="4551581" y="1192670"/>
            <a:ext cx="152675" cy="152675"/>
            <a:chOff x="3834405" y="1379032"/>
            <a:chExt cx="360000" cy="360000"/>
          </a:xfrm>
        </p:grpSpPr>
        <p:sp>
          <p:nvSpPr>
            <p:cNvPr id="28" name="TextBox 27">
              <a:extLst>
                <a:ext uri="{FF2B5EF4-FFF2-40B4-BE49-F238E27FC236}">
                  <a16:creationId xmlns:a16="http://schemas.microsoft.com/office/drawing/2014/main" id="{0DDF9F99-4262-9AB8-D562-B295D8C60D1B}"/>
                </a:ext>
                <a:ext uri="{C183D7F6-B498-43B3-948B-1728B52AA6E4}">
                  <adec:decorative xmlns:adec="http://schemas.microsoft.com/office/drawing/2017/decorative" val="1"/>
                </a:ext>
              </a:extLst>
            </p:cNvPr>
            <p:cNvSpPr txBox="1"/>
            <p:nvPr/>
          </p:nvSpPr>
          <p:spPr>
            <a:xfrm>
              <a:off x="3834405" y="1379032"/>
              <a:ext cx="360000" cy="360000"/>
            </a:xfrm>
            <a:prstGeom prst="ellipse">
              <a:avLst/>
            </a:prstGeom>
            <a:gradFill flip="none" rotWithShape="1">
              <a:gsLst>
                <a:gs pos="100000">
                  <a:srgbClr val="369895"/>
                </a:gs>
                <a:gs pos="0">
                  <a:srgbClr val="1B88B4"/>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1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grpSp>
          <p:nvGrpSpPr>
            <p:cNvPr id="29" name="Group 28">
              <a:extLst>
                <a:ext uri="{FF2B5EF4-FFF2-40B4-BE49-F238E27FC236}">
                  <a16:creationId xmlns:a16="http://schemas.microsoft.com/office/drawing/2014/main" id="{9EFA6A42-B7DF-19EA-4DB1-CB01783E7956}"/>
                </a:ext>
              </a:extLst>
            </p:cNvPr>
            <p:cNvGrpSpPr>
              <a:grpSpLocks noChangeAspect="1"/>
            </p:cNvGrpSpPr>
            <p:nvPr/>
          </p:nvGrpSpPr>
          <p:grpSpPr>
            <a:xfrm>
              <a:off x="3916993" y="1485973"/>
              <a:ext cx="194825" cy="146119"/>
              <a:chOff x="8272559" y="826694"/>
              <a:chExt cx="611443" cy="458582"/>
            </a:xfrm>
          </p:grpSpPr>
          <p:sp>
            <p:nvSpPr>
              <p:cNvPr id="30" name="Freeform 29">
                <a:extLst>
                  <a:ext uri="{FF2B5EF4-FFF2-40B4-BE49-F238E27FC236}">
                    <a16:creationId xmlns:a16="http://schemas.microsoft.com/office/drawing/2014/main" id="{3F80BD3A-3678-A3EE-161A-B125A4B59CB0}"/>
                  </a:ext>
                  <a:ext uri="{C183D7F6-B498-43B3-948B-1728B52AA6E4}">
                    <adec:decorative xmlns:adec="http://schemas.microsoft.com/office/drawing/2017/decorative" val="1"/>
                  </a:ext>
                </a:extLst>
              </p:cNvPr>
              <p:cNvSpPr/>
              <p:nvPr/>
            </p:nvSpPr>
            <p:spPr>
              <a:xfrm>
                <a:off x="8272559" y="826694"/>
                <a:ext cx="519726" cy="366866"/>
              </a:xfrm>
              <a:custGeom>
                <a:avLst/>
                <a:gdLst>
                  <a:gd name="connsiteX0" fmla="*/ 0 w 519726"/>
                  <a:gd name="connsiteY0" fmla="*/ 53501 h 366866"/>
                  <a:gd name="connsiteX1" fmla="*/ 53501 w 519726"/>
                  <a:gd name="connsiteY1" fmla="*/ 0 h 366866"/>
                  <a:gd name="connsiteX2" fmla="*/ 466226 w 519726"/>
                  <a:gd name="connsiteY2" fmla="*/ 0 h 366866"/>
                  <a:gd name="connsiteX3" fmla="*/ 519727 w 519726"/>
                  <a:gd name="connsiteY3" fmla="*/ 53501 h 366866"/>
                  <a:gd name="connsiteX4" fmla="*/ 519727 w 519726"/>
                  <a:gd name="connsiteY4" fmla="*/ 313365 h 366866"/>
                  <a:gd name="connsiteX5" fmla="*/ 466226 w 519726"/>
                  <a:gd name="connsiteY5" fmla="*/ 366866 h 366866"/>
                  <a:gd name="connsiteX6" fmla="*/ 53501 w 519726"/>
                  <a:gd name="connsiteY6" fmla="*/ 366866 h 366866"/>
                  <a:gd name="connsiteX7" fmla="*/ 0 w 519726"/>
                  <a:gd name="connsiteY7" fmla="*/ 313365 h 366866"/>
                  <a:gd name="connsiteX8" fmla="*/ 0 w 519726"/>
                  <a:gd name="connsiteY8" fmla="*/ 53501 h 366866"/>
                  <a:gd name="connsiteX9" fmla="*/ 91717 w 519726"/>
                  <a:gd name="connsiteY9" fmla="*/ 38215 h 366866"/>
                  <a:gd name="connsiteX10" fmla="*/ 91717 w 519726"/>
                  <a:gd name="connsiteY10" fmla="*/ 68787 h 366866"/>
                  <a:gd name="connsiteX11" fmla="*/ 68787 w 519726"/>
                  <a:gd name="connsiteY11" fmla="*/ 91717 h 366866"/>
                  <a:gd name="connsiteX12" fmla="*/ 38215 w 519726"/>
                  <a:gd name="connsiteY12" fmla="*/ 91717 h 366866"/>
                  <a:gd name="connsiteX13" fmla="*/ 38215 w 519726"/>
                  <a:gd name="connsiteY13" fmla="*/ 137575 h 366866"/>
                  <a:gd name="connsiteX14" fmla="*/ 68787 w 519726"/>
                  <a:gd name="connsiteY14" fmla="*/ 137575 h 366866"/>
                  <a:gd name="connsiteX15" fmla="*/ 137575 w 519726"/>
                  <a:gd name="connsiteY15" fmla="*/ 68787 h 366866"/>
                  <a:gd name="connsiteX16" fmla="*/ 137575 w 519726"/>
                  <a:gd name="connsiteY16" fmla="*/ 38215 h 366866"/>
                  <a:gd name="connsiteX17" fmla="*/ 91717 w 519726"/>
                  <a:gd name="connsiteY17" fmla="*/ 38215 h 366866"/>
                  <a:gd name="connsiteX18" fmla="*/ 259863 w 519726"/>
                  <a:gd name="connsiteY18" fmla="*/ 259863 h 366866"/>
                  <a:gd name="connsiteX19" fmla="*/ 328651 w 519726"/>
                  <a:gd name="connsiteY19" fmla="*/ 191076 h 366866"/>
                  <a:gd name="connsiteX20" fmla="*/ 259863 w 519726"/>
                  <a:gd name="connsiteY20" fmla="*/ 122289 h 366866"/>
                  <a:gd name="connsiteX21" fmla="*/ 191076 w 519726"/>
                  <a:gd name="connsiteY21" fmla="*/ 191076 h 366866"/>
                  <a:gd name="connsiteX22" fmla="*/ 259863 w 519726"/>
                  <a:gd name="connsiteY22" fmla="*/ 259863 h 366866"/>
                  <a:gd name="connsiteX23" fmla="*/ 38215 w 519726"/>
                  <a:gd name="connsiteY23" fmla="*/ 275150 h 366866"/>
                  <a:gd name="connsiteX24" fmla="*/ 68787 w 519726"/>
                  <a:gd name="connsiteY24" fmla="*/ 275150 h 366866"/>
                  <a:gd name="connsiteX25" fmla="*/ 91717 w 519726"/>
                  <a:gd name="connsiteY25" fmla="*/ 298079 h 366866"/>
                  <a:gd name="connsiteX26" fmla="*/ 91717 w 519726"/>
                  <a:gd name="connsiteY26" fmla="*/ 328651 h 366866"/>
                  <a:gd name="connsiteX27" fmla="*/ 137575 w 519726"/>
                  <a:gd name="connsiteY27" fmla="*/ 328651 h 366866"/>
                  <a:gd name="connsiteX28" fmla="*/ 137575 w 519726"/>
                  <a:gd name="connsiteY28" fmla="*/ 298079 h 366866"/>
                  <a:gd name="connsiteX29" fmla="*/ 68787 w 519726"/>
                  <a:gd name="connsiteY29" fmla="*/ 229291 h 366866"/>
                  <a:gd name="connsiteX30" fmla="*/ 38215 w 519726"/>
                  <a:gd name="connsiteY30" fmla="*/ 229291 h 366866"/>
                  <a:gd name="connsiteX31" fmla="*/ 38215 w 519726"/>
                  <a:gd name="connsiteY31" fmla="*/ 275150 h 366866"/>
                  <a:gd name="connsiteX32" fmla="*/ 428010 w 519726"/>
                  <a:gd name="connsiteY32" fmla="*/ 298079 h 366866"/>
                  <a:gd name="connsiteX33" fmla="*/ 450939 w 519726"/>
                  <a:gd name="connsiteY33" fmla="*/ 275150 h 366866"/>
                  <a:gd name="connsiteX34" fmla="*/ 481512 w 519726"/>
                  <a:gd name="connsiteY34" fmla="*/ 275150 h 366866"/>
                  <a:gd name="connsiteX35" fmla="*/ 481512 w 519726"/>
                  <a:gd name="connsiteY35" fmla="*/ 229291 h 366866"/>
                  <a:gd name="connsiteX36" fmla="*/ 450939 w 519726"/>
                  <a:gd name="connsiteY36" fmla="*/ 229291 h 366866"/>
                  <a:gd name="connsiteX37" fmla="*/ 382152 w 519726"/>
                  <a:gd name="connsiteY37" fmla="*/ 298079 h 366866"/>
                  <a:gd name="connsiteX38" fmla="*/ 382152 w 519726"/>
                  <a:gd name="connsiteY38" fmla="*/ 328651 h 366866"/>
                  <a:gd name="connsiteX39" fmla="*/ 428010 w 519726"/>
                  <a:gd name="connsiteY39" fmla="*/ 328651 h 366866"/>
                  <a:gd name="connsiteX40" fmla="*/ 428010 w 519726"/>
                  <a:gd name="connsiteY40" fmla="*/ 298079 h 366866"/>
                  <a:gd name="connsiteX41" fmla="*/ 428010 w 519726"/>
                  <a:gd name="connsiteY41" fmla="*/ 68787 h 366866"/>
                  <a:gd name="connsiteX42" fmla="*/ 428010 w 519726"/>
                  <a:gd name="connsiteY42" fmla="*/ 38215 h 366866"/>
                  <a:gd name="connsiteX43" fmla="*/ 382152 w 519726"/>
                  <a:gd name="connsiteY43" fmla="*/ 38215 h 366866"/>
                  <a:gd name="connsiteX44" fmla="*/ 382152 w 519726"/>
                  <a:gd name="connsiteY44" fmla="*/ 68787 h 366866"/>
                  <a:gd name="connsiteX45" fmla="*/ 450939 w 519726"/>
                  <a:gd name="connsiteY45" fmla="*/ 137575 h 366866"/>
                  <a:gd name="connsiteX46" fmla="*/ 481512 w 519726"/>
                  <a:gd name="connsiteY46" fmla="*/ 137575 h 366866"/>
                  <a:gd name="connsiteX47" fmla="*/ 481512 w 519726"/>
                  <a:gd name="connsiteY47" fmla="*/ 91717 h 366866"/>
                  <a:gd name="connsiteX48" fmla="*/ 450939 w 519726"/>
                  <a:gd name="connsiteY48" fmla="*/ 91717 h 366866"/>
                  <a:gd name="connsiteX49" fmla="*/ 428010 w 519726"/>
                  <a:gd name="connsiteY49" fmla="*/ 68787 h 36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19726" h="366866">
                    <a:moveTo>
                      <a:pt x="0" y="53501"/>
                    </a:moveTo>
                    <a:cubicBezTo>
                      <a:pt x="0" y="23969"/>
                      <a:pt x="23969" y="0"/>
                      <a:pt x="53501" y="0"/>
                    </a:cubicBezTo>
                    <a:lnTo>
                      <a:pt x="466226" y="0"/>
                    </a:lnTo>
                    <a:cubicBezTo>
                      <a:pt x="495758" y="0"/>
                      <a:pt x="519727" y="23969"/>
                      <a:pt x="519727" y="53501"/>
                    </a:cubicBezTo>
                    <a:lnTo>
                      <a:pt x="519727" y="313365"/>
                    </a:lnTo>
                    <a:cubicBezTo>
                      <a:pt x="519727" y="342913"/>
                      <a:pt x="495774" y="366866"/>
                      <a:pt x="466226" y="366866"/>
                    </a:cubicBezTo>
                    <a:lnTo>
                      <a:pt x="53501" y="366866"/>
                    </a:lnTo>
                    <a:cubicBezTo>
                      <a:pt x="23953" y="366866"/>
                      <a:pt x="0" y="342913"/>
                      <a:pt x="0" y="313365"/>
                    </a:cubicBezTo>
                    <a:lnTo>
                      <a:pt x="0" y="53501"/>
                    </a:lnTo>
                    <a:close/>
                    <a:moveTo>
                      <a:pt x="91717" y="38215"/>
                    </a:moveTo>
                    <a:lnTo>
                      <a:pt x="91717" y="68787"/>
                    </a:lnTo>
                    <a:cubicBezTo>
                      <a:pt x="91717" y="81451"/>
                      <a:pt x="81451" y="91717"/>
                      <a:pt x="68787" y="91717"/>
                    </a:cubicBezTo>
                    <a:lnTo>
                      <a:pt x="38215" y="91717"/>
                    </a:lnTo>
                    <a:lnTo>
                      <a:pt x="38215" y="137575"/>
                    </a:lnTo>
                    <a:lnTo>
                      <a:pt x="68787" y="137575"/>
                    </a:lnTo>
                    <a:cubicBezTo>
                      <a:pt x="106778" y="137575"/>
                      <a:pt x="137575" y="106778"/>
                      <a:pt x="137575" y="68787"/>
                    </a:cubicBezTo>
                    <a:lnTo>
                      <a:pt x="137575" y="38215"/>
                    </a:lnTo>
                    <a:lnTo>
                      <a:pt x="91717" y="38215"/>
                    </a:lnTo>
                    <a:close/>
                    <a:moveTo>
                      <a:pt x="259863" y="259863"/>
                    </a:moveTo>
                    <a:cubicBezTo>
                      <a:pt x="297852" y="259863"/>
                      <a:pt x="328651" y="229065"/>
                      <a:pt x="328651" y="191076"/>
                    </a:cubicBezTo>
                    <a:cubicBezTo>
                      <a:pt x="328651" y="153087"/>
                      <a:pt x="297852" y="122289"/>
                      <a:pt x="259863" y="122289"/>
                    </a:cubicBezTo>
                    <a:cubicBezTo>
                      <a:pt x="221873" y="122289"/>
                      <a:pt x="191076" y="153087"/>
                      <a:pt x="191076" y="191076"/>
                    </a:cubicBezTo>
                    <a:cubicBezTo>
                      <a:pt x="191076" y="229065"/>
                      <a:pt x="221873" y="259863"/>
                      <a:pt x="259863" y="259863"/>
                    </a:cubicBezTo>
                    <a:close/>
                    <a:moveTo>
                      <a:pt x="38215" y="275150"/>
                    </a:moveTo>
                    <a:lnTo>
                      <a:pt x="68787" y="275150"/>
                    </a:lnTo>
                    <a:cubicBezTo>
                      <a:pt x="81451" y="275150"/>
                      <a:pt x="91717" y="285416"/>
                      <a:pt x="91717" y="298079"/>
                    </a:cubicBezTo>
                    <a:lnTo>
                      <a:pt x="91717" y="328651"/>
                    </a:lnTo>
                    <a:lnTo>
                      <a:pt x="137575" y="328651"/>
                    </a:lnTo>
                    <a:lnTo>
                      <a:pt x="137575" y="298079"/>
                    </a:lnTo>
                    <a:cubicBezTo>
                      <a:pt x="137575" y="260090"/>
                      <a:pt x="106778" y="229291"/>
                      <a:pt x="68787" y="229291"/>
                    </a:cubicBezTo>
                    <a:lnTo>
                      <a:pt x="38215" y="229291"/>
                    </a:lnTo>
                    <a:lnTo>
                      <a:pt x="38215" y="275150"/>
                    </a:lnTo>
                    <a:close/>
                    <a:moveTo>
                      <a:pt x="428010" y="298079"/>
                    </a:moveTo>
                    <a:cubicBezTo>
                      <a:pt x="428010" y="285416"/>
                      <a:pt x="438276" y="275150"/>
                      <a:pt x="450939" y="275150"/>
                    </a:cubicBezTo>
                    <a:lnTo>
                      <a:pt x="481512" y="275150"/>
                    </a:lnTo>
                    <a:lnTo>
                      <a:pt x="481512" y="229291"/>
                    </a:lnTo>
                    <a:lnTo>
                      <a:pt x="450939" y="229291"/>
                    </a:lnTo>
                    <a:cubicBezTo>
                      <a:pt x="412950" y="229291"/>
                      <a:pt x="382152" y="260090"/>
                      <a:pt x="382152" y="298079"/>
                    </a:cubicBezTo>
                    <a:lnTo>
                      <a:pt x="382152" y="328651"/>
                    </a:lnTo>
                    <a:lnTo>
                      <a:pt x="428010" y="328651"/>
                    </a:lnTo>
                    <a:lnTo>
                      <a:pt x="428010" y="298079"/>
                    </a:lnTo>
                    <a:close/>
                    <a:moveTo>
                      <a:pt x="428010" y="68787"/>
                    </a:moveTo>
                    <a:lnTo>
                      <a:pt x="428010" y="38215"/>
                    </a:lnTo>
                    <a:lnTo>
                      <a:pt x="382152" y="38215"/>
                    </a:lnTo>
                    <a:lnTo>
                      <a:pt x="382152" y="68787"/>
                    </a:lnTo>
                    <a:cubicBezTo>
                      <a:pt x="382152" y="106778"/>
                      <a:pt x="412950" y="137575"/>
                      <a:pt x="450939" y="137575"/>
                    </a:cubicBezTo>
                    <a:lnTo>
                      <a:pt x="481512" y="137575"/>
                    </a:lnTo>
                    <a:lnTo>
                      <a:pt x="481512" y="91717"/>
                    </a:lnTo>
                    <a:lnTo>
                      <a:pt x="450939" y="91717"/>
                    </a:lnTo>
                    <a:cubicBezTo>
                      <a:pt x="438276" y="91717"/>
                      <a:pt x="428010" y="81451"/>
                      <a:pt x="428010" y="68787"/>
                    </a:cubicBezTo>
                    <a:close/>
                  </a:path>
                </a:pathLst>
              </a:custGeom>
              <a:solidFill>
                <a:schemeClr val="tx1"/>
              </a:solidFill>
              <a:ln w="305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Freeform 30">
                <a:extLst>
                  <a:ext uri="{FF2B5EF4-FFF2-40B4-BE49-F238E27FC236}">
                    <a16:creationId xmlns:a16="http://schemas.microsoft.com/office/drawing/2014/main" id="{8E0DE08F-17CB-F484-2A65-41AA85DDC7F8}"/>
                  </a:ext>
                </a:extLst>
              </p:cNvPr>
              <p:cNvSpPr/>
              <p:nvPr/>
            </p:nvSpPr>
            <p:spPr>
              <a:xfrm>
                <a:off x="8345963" y="900098"/>
                <a:ext cx="538039" cy="385178"/>
              </a:xfrm>
              <a:custGeom>
                <a:avLst/>
                <a:gdLst>
                  <a:gd name="connsiteX0" fmla="*/ 0 w 538039"/>
                  <a:gd name="connsiteY0" fmla="*/ 339320 h 385178"/>
                  <a:gd name="connsiteX1" fmla="*/ 79457 w 538039"/>
                  <a:gd name="connsiteY1" fmla="*/ 385179 h 385178"/>
                  <a:gd name="connsiteX2" fmla="*/ 392822 w 538039"/>
                  <a:gd name="connsiteY2" fmla="*/ 385179 h 385178"/>
                  <a:gd name="connsiteX3" fmla="*/ 538040 w 538039"/>
                  <a:gd name="connsiteY3" fmla="*/ 239961 h 385178"/>
                  <a:gd name="connsiteX4" fmla="*/ 538040 w 538039"/>
                  <a:gd name="connsiteY4" fmla="*/ 79457 h 385178"/>
                  <a:gd name="connsiteX5" fmla="*/ 492181 w 538039"/>
                  <a:gd name="connsiteY5" fmla="*/ 0 h 385178"/>
                  <a:gd name="connsiteX6" fmla="*/ 492181 w 538039"/>
                  <a:gd name="connsiteY6" fmla="*/ 239961 h 385178"/>
                  <a:gd name="connsiteX7" fmla="*/ 392822 w 538039"/>
                  <a:gd name="connsiteY7" fmla="*/ 339320 h 385178"/>
                  <a:gd name="connsiteX8" fmla="*/ 0 w 538039"/>
                  <a:gd name="connsiteY8" fmla="*/ 339320 h 38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039" h="385178">
                    <a:moveTo>
                      <a:pt x="0" y="339320"/>
                    </a:moveTo>
                    <a:cubicBezTo>
                      <a:pt x="16384" y="367710"/>
                      <a:pt x="46678" y="385194"/>
                      <a:pt x="79457" y="385179"/>
                    </a:cubicBezTo>
                    <a:lnTo>
                      <a:pt x="392822" y="385179"/>
                    </a:lnTo>
                    <a:cubicBezTo>
                      <a:pt x="473025" y="385179"/>
                      <a:pt x="538040" y="320164"/>
                      <a:pt x="538040" y="239961"/>
                    </a:cubicBezTo>
                    <a:lnTo>
                      <a:pt x="538040" y="79457"/>
                    </a:lnTo>
                    <a:cubicBezTo>
                      <a:pt x="538040" y="45522"/>
                      <a:pt x="519605" y="15867"/>
                      <a:pt x="492181" y="0"/>
                    </a:cubicBezTo>
                    <a:lnTo>
                      <a:pt x="492181" y="239961"/>
                    </a:lnTo>
                    <a:cubicBezTo>
                      <a:pt x="492181" y="294835"/>
                      <a:pt x="447696" y="339320"/>
                      <a:pt x="392822" y="339320"/>
                    </a:cubicBezTo>
                    <a:lnTo>
                      <a:pt x="0" y="339320"/>
                    </a:lnTo>
                    <a:close/>
                  </a:path>
                </a:pathLst>
              </a:custGeom>
              <a:solidFill>
                <a:schemeClr val="tx1"/>
              </a:solidFill>
              <a:ln w="305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2" name="Group 31">
            <a:extLst>
              <a:ext uri="{FF2B5EF4-FFF2-40B4-BE49-F238E27FC236}">
                <a16:creationId xmlns:a16="http://schemas.microsoft.com/office/drawing/2014/main" id="{BD5C965B-D130-96AB-E34B-AC0777B5F7AE}"/>
              </a:ext>
              <a:ext uri="{C183D7F6-B498-43B3-948B-1728B52AA6E4}">
                <adec:decorative xmlns:adec="http://schemas.microsoft.com/office/drawing/2017/decorative" val="1"/>
              </a:ext>
            </a:extLst>
          </p:cNvPr>
          <p:cNvGrpSpPr/>
          <p:nvPr/>
        </p:nvGrpSpPr>
        <p:grpSpPr>
          <a:xfrm>
            <a:off x="4551581" y="5359980"/>
            <a:ext cx="152675" cy="152675"/>
            <a:chOff x="3834405" y="5613625"/>
            <a:chExt cx="360000" cy="360000"/>
          </a:xfrm>
        </p:grpSpPr>
        <p:sp>
          <p:nvSpPr>
            <p:cNvPr id="33" name="TextBox 32">
              <a:extLst>
                <a:ext uri="{FF2B5EF4-FFF2-40B4-BE49-F238E27FC236}">
                  <a16:creationId xmlns:a16="http://schemas.microsoft.com/office/drawing/2014/main" id="{A1B93EF9-2E43-6484-E206-1B428F63255D}"/>
                </a:ext>
                <a:ext uri="{C183D7F6-B498-43B3-948B-1728B52AA6E4}">
                  <adec:decorative xmlns:adec="http://schemas.microsoft.com/office/drawing/2017/decorative" val="1"/>
                </a:ext>
              </a:extLst>
            </p:cNvPr>
            <p:cNvSpPr txBox="1"/>
            <p:nvPr/>
          </p:nvSpPr>
          <p:spPr>
            <a:xfrm>
              <a:off x="3834405" y="5613625"/>
              <a:ext cx="360000" cy="360000"/>
            </a:xfrm>
            <a:prstGeom prst="ellipse">
              <a:avLst/>
            </a:prstGeom>
            <a:gradFill flip="none" rotWithShape="1">
              <a:gsLst>
                <a:gs pos="100000">
                  <a:srgbClr val="369895"/>
                </a:gs>
                <a:gs pos="0">
                  <a:srgbClr val="1B88B4"/>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1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34" name="Graphic 53">
              <a:extLst>
                <a:ext uri="{FF2B5EF4-FFF2-40B4-BE49-F238E27FC236}">
                  <a16:creationId xmlns:a16="http://schemas.microsoft.com/office/drawing/2014/main" id="{BC50DB60-1400-C1D2-780E-3C6B2167BA11}"/>
                </a:ext>
                <a:ext uri="{C183D7F6-B498-43B3-948B-1728B52AA6E4}">
                  <adec:decorative xmlns:adec="http://schemas.microsoft.com/office/drawing/2017/decorative" val="1"/>
                </a:ext>
              </a:extLst>
            </p:cNvPr>
            <p:cNvSpPr>
              <a:spLocks noChangeAspect="1"/>
            </p:cNvSpPr>
            <p:nvPr/>
          </p:nvSpPr>
          <p:spPr>
            <a:xfrm>
              <a:off x="3937005" y="5716225"/>
              <a:ext cx="154800" cy="154800"/>
            </a:xfrm>
            <a:custGeom>
              <a:avLst/>
              <a:gdLst>
                <a:gd name="connsiteX0" fmla="*/ 89274 w 178348"/>
                <a:gd name="connsiteY0" fmla="*/ 0 h 185732"/>
                <a:gd name="connsiteX1" fmla="*/ 110058 w 178348"/>
                <a:gd name="connsiteY1" fmla="*/ 2410 h 185732"/>
                <a:gd name="connsiteX2" fmla="*/ 115601 w 178348"/>
                <a:gd name="connsiteY2" fmla="*/ 8592 h 185732"/>
                <a:gd name="connsiteX3" fmla="*/ 117220 w 178348"/>
                <a:gd name="connsiteY3" fmla="*/ 23136 h 185732"/>
                <a:gd name="connsiteX4" fmla="*/ 131782 w 178348"/>
                <a:gd name="connsiteY4" fmla="*/ 34777 h 185732"/>
                <a:gd name="connsiteX5" fmla="*/ 135575 w 178348"/>
                <a:gd name="connsiteY5" fmla="*/ 33766 h 185732"/>
                <a:gd name="connsiteX6" fmla="*/ 148920 w 178348"/>
                <a:gd name="connsiteY6" fmla="*/ 27908 h 185732"/>
                <a:gd name="connsiteX7" fmla="*/ 157016 w 178348"/>
                <a:gd name="connsiteY7" fmla="*/ 29566 h 185732"/>
                <a:gd name="connsiteX8" fmla="*/ 178009 w 178348"/>
                <a:gd name="connsiteY8" fmla="*/ 65684 h 185732"/>
                <a:gd name="connsiteX9" fmla="*/ 175428 w 178348"/>
                <a:gd name="connsiteY9" fmla="*/ 73543 h 185732"/>
                <a:gd name="connsiteX10" fmla="*/ 163598 w 178348"/>
                <a:gd name="connsiteY10" fmla="*/ 82267 h 185732"/>
                <a:gd name="connsiteX11" fmla="*/ 160784 w 178348"/>
                <a:gd name="connsiteY11" fmla="*/ 100656 h 185732"/>
                <a:gd name="connsiteX12" fmla="*/ 163598 w 178348"/>
                <a:gd name="connsiteY12" fmla="*/ 103470 h 185732"/>
                <a:gd name="connsiteX13" fmla="*/ 175437 w 178348"/>
                <a:gd name="connsiteY13" fmla="*/ 112185 h 185732"/>
                <a:gd name="connsiteX14" fmla="*/ 178028 w 178348"/>
                <a:gd name="connsiteY14" fmla="*/ 120053 h 185732"/>
                <a:gd name="connsiteX15" fmla="*/ 157035 w 178348"/>
                <a:gd name="connsiteY15" fmla="*/ 156172 h 185732"/>
                <a:gd name="connsiteX16" fmla="*/ 148958 w 178348"/>
                <a:gd name="connsiteY16" fmla="*/ 157839 h 185732"/>
                <a:gd name="connsiteX17" fmla="*/ 135556 w 178348"/>
                <a:gd name="connsiteY17" fmla="*/ 151962 h 185732"/>
                <a:gd name="connsiteX18" fmla="*/ 118240 w 178348"/>
                <a:gd name="connsiteY18" fmla="*/ 158722 h 185732"/>
                <a:gd name="connsiteX19" fmla="*/ 117211 w 178348"/>
                <a:gd name="connsiteY19" fmla="*/ 162573 h 185732"/>
                <a:gd name="connsiteX20" fmla="*/ 115601 w 178348"/>
                <a:gd name="connsiteY20" fmla="*/ 177108 h 185732"/>
                <a:gd name="connsiteX21" fmla="*/ 110153 w 178348"/>
                <a:gd name="connsiteY21" fmla="*/ 183271 h 185732"/>
                <a:gd name="connsiteX22" fmla="*/ 68186 w 178348"/>
                <a:gd name="connsiteY22" fmla="*/ 183271 h 185732"/>
                <a:gd name="connsiteX23" fmla="*/ 62737 w 178348"/>
                <a:gd name="connsiteY23" fmla="*/ 177108 h 185732"/>
                <a:gd name="connsiteX24" fmla="*/ 61137 w 178348"/>
                <a:gd name="connsiteY24" fmla="*/ 162592 h 185732"/>
                <a:gd name="connsiteX25" fmla="*/ 46567 w 178348"/>
                <a:gd name="connsiteY25" fmla="*/ 151005 h 185732"/>
                <a:gd name="connsiteX26" fmla="*/ 42792 w 178348"/>
                <a:gd name="connsiteY26" fmla="*/ 152019 h 185732"/>
                <a:gd name="connsiteX27" fmla="*/ 29400 w 178348"/>
                <a:gd name="connsiteY27" fmla="*/ 157886 h 185732"/>
                <a:gd name="connsiteX28" fmla="*/ 21313 w 178348"/>
                <a:gd name="connsiteY28" fmla="*/ 156220 h 185732"/>
                <a:gd name="connsiteX29" fmla="*/ 320 w 178348"/>
                <a:gd name="connsiteY29" fmla="*/ 120063 h 185732"/>
                <a:gd name="connsiteX30" fmla="*/ 2911 w 178348"/>
                <a:gd name="connsiteY30" fmla="*/ 112195 h 185732"/>
                <a:gd name="connsiteX31" fmla="*/ 14751 w 178348"/>
                <a:gd name="connsiteY31" fmla="*/ 103470 h 185732"/>
                <a:gd name="connsiteX32" fmla="*/ 17581 w 178348"/>
                <a:gd name="connsiteY32" fmla="*/ 85097 h 185732"/>
                <a:gd name="connsiteX33" fmla="*/ 14751 w 178348"/>
                <a:gd name="connsiteY33" fmla="*/ 82267 h 185732"/>
                <a:gd name="connsiteX34" fmla="*/ 2911 w 178348"/>
                <a:gd name="connsiteY34" fmla="*/ 73562 h 185732"/>
                <a:gd name="connsiteX35" fmla="*/ 330 w 178348"/>
                <a:gd name="connsiteY35" fmla="*/ 65694 h 185732"/>
                <a:gd name="connsiteX36" fmla="*/ 21323 w 178348"/>
                <a:gd name="connsiteY36" fmla="*/ 29575 h 185732"/>
                <a:gd name="connsiteX37" fmla="*/ 29419 w 178348"/>
                <a:gd name="connsiteY37" fmla="*/ 27918 h 185732"/>
                <a:gd name="connsiteX38" fmla="*/ 42754 w 178348"/>
                <a:gd name="connsiteY38" fmla="*/ 33776 h 185732"/>
                <a:gd name="connsiteX39" fmla="*/ 60130 w 178348"/>
                <a:gd name="connsiteY39" fmla="*/ 26909 h 185732"/>
                <a:gd name="connsiteX40" fmla="*/ 61137 w 178348"/>
                <a:gd name="connsiteY40" fmla="*/ 23127 h 185732"/>
                <a:gd name="connsiteX41" fmla="*/ 62757 w 178348"/>
                <a:gd name="connsiteY41" fmla="*/ 8592 h 185732"/>
                <a:gd name="connsiteX42" fmla="*/ 68310 w 178348"/>
                <a:gd name="connsiteY42" fmla="*/ 2400 h 185732"/>
                <a:gd name="connsiteX43" fmla="*/ 89274 w 178348"/>
                <a:gd name="connsiteY43" fmla="*/ 0 h 185732"/>
                <a:gd name="connsiteX44" fmla="*/ 89160 w 178348"/>
                <a:gd name="connsiteY44" fmla="*/ 64294 h 185732"/>
                <a:gd name="connsiteX45" fmla="*/ 60585 w 178348"/>
                <a:gd name="connsiteY45" fmla="*/ 92869 h 185732"/>
                <a:gd name="connsiteX46" fmla="*/ 89160 w 178348"/>
                <a:gd name="connsiteY46" fmla="*/ 121444 h 185732"/>
                <a:gd name="connsiteX47" fmla="*/ 117735 w 178348"/>
                <a:gd name="connsiteY47" fmla="*/ 92869 h 185732"/>
                <a:gd name="connsiteX48" fmla="*/ 89160 w 178348"/>
                <a:gd name="connsiteY48" fmla="*/ 64294 h 18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8348" h="185732">
                  <a:moveTo>
                    <a:pt x="89274" y="0"/>
                  </a:moveTo>
                  <a:cubicBezTo>
                    <a:pt x="96265" y="76"/>
                    <a:pt x="103228" y="886"/>
                    <a:pt x="110058" y="2410"/>
                  </a:cubicBezTo>
                  <a:cubicBezTo>
                    <a:pt x="113036" y="3075"/>
                    <a:pt x="115263" y="5558"/>
                    <a:pt x="115601" y="8592"/>
                  </a:cubicBezTo>
                  <a:lnTo>
                    <a:pt x="117220" y="23136"/>
                  </a:lnTo>
                  <a:cubicBezTo>
                    <a:pt x="118027" y="30372"/>
                    <a:pt x="124547" y="35584"/>
                    <a:pt x="131782" y="34777"/>
                  </a:cubicBezTo>
                  <a:cubicBezTo>
                    <a:pt x="133090" y="34631"/>
                    <a:pt x="134368" y="34290"/>
                    <a:pt x="135575" y="33766"/>
                  </a:cubicBezTo>
                  <a:lnTo>
                    <a:pt x="148920" y="27908"/>
                  </a:lnTo>
                  <a:cubicBezTo>
                    <a:pt x="151696" y="26685"/>
                    <a:pt x="154943" y="27350"/>
                    <a:pt x="157016" y="29566"/>
                  </a:cubicBezTo>
                  <a:cubicBezTo>
                    <a:pt x="166654" y="39863"/>
                    <a:pt x="173832" y="52212"/>
                    <a:pt x="178009" y="65684"/>
                  </a:cubicBezTo>
                  <a:cubicBezTo>
                    <a:pt x="178906" y="68586"/>
                    <a:pt x="177871" y="71738"/>
                    <a:pt x="175428" y="73543"/>
                  </a:cubicBezTo>
                  <a:lnTo>
                    <a:pt x="163598" y="82267"/>
                  </a:lnTo>
                  <a:cubicBezTo>
                    <a:pt x="157743" y="86568"/>
                    <a:pt x="156483" y="94801"/>
                    <a:pt x="160784" y="100656"/>
                  </a:cubicBezTo>
                  <a:cubicBezTo>
                    <a:pt x="161574" y="101731"/>
                    <a:pt x="162522" y="102680"/>
                    <a:pt x="163598" y="103470"/>
                  </a:cubicBezTo>
                  <a:lnTo>
                    <a:pt x="175437" y="112185"/>
                  </a:lnTo>
                  <a:cubicBezTo>
                    <a:pt x="177888" y="113989"/>
                    <a:pt x="178928" y="117146"/>
                    <a:pt x="178028" y="120053"/>
                  </a:cubicBezTo>
                  <a:cubicBezTo>
                    <a:pt x="173849" y="133524"/>
                    <a:pt x="166672" y="145873"/>
                    <a:pt x="157035" y="156172"/>
                  </a:cubicBezTo>
                  <a:cubicBezTo>
                    <a:pt x="154967" y="158383"/>
                    <a:pt x="151731" y="159050"/>
                    <a:pt x="148958" y="157839"/>
                  </a:cubicBezTo>
                  <a:lnTo>
                    <a:pt x="135556" y="151962"/>
                  </a:lnTo>
                  <a:cubicBezTo>
                    <a:pt x="128908" y="149046"/>
                    <a:pt x="121154" y="152073"/>
                    <a:pt x="118240" y="158722"/>
                  </a:cubicBezTo>
                  <a:cubicBezTo>
                    <a:pt x="117703" y="159946"/>
                    <a:pt x="117356" y="161244"/>
                    <a:pt x="117211" y="162573"/>
                  </a:cubicBezTo>
                  <a:lnTo>
                    <a:pt x="115601" y="177108"/>
                  </a:lnTo>
                  <a:cubicBezTo>
                    <a:pt x="115269" y="180106"/>
                    <a:pt x="113089" y="182573"/>
                    <a:pt x="110153" y="183271"/>
                  </a:cubicBezTo>
                  <a:cubicBezTo>
                    <a:pt x="96356" y="186553"/>
                    <a:pt x="81983" y="186553"/>
                    <a:pt x="68186" y="183271"/>
                  </a:cubicBezTo>
                  <a:cubicBezTo>
                    <a:pt x="65251" y="182573"/>
                    <a:pt x="63070" y="180106"/>
                    <a:pt x="62737" y="177108"/>
                  </a:cubicBezTo>
                  <a:lnTo>
                    <a:pt x="61137" y="162592"/>
                  </a:lnTo>
                  <a:cubicBezTo>
                    <a:pt x="60314" y="155369"/>
                    <a:pt x="53790" y="150181"/>
                    <a:pt x="46567" y="151005"/>
                  </a:cubicBezTo>
                  <a:cubicBezTo>
                    <a:pt x="45265" y="151153"/>
                    <a:pt x="43993" y="151495"/>
                    <a:pt x="42792" y="152019"/>
                  </a:cubicBezTo>
                  <a:lnTo>
                    <a:pt x="29400" y="157886"/>
                  </a:lnTo>
                  <a:cubicBezTo>
                    <a:pt x="26624" y="159103"/>
                    <a:pt x="23382" y="158434"/>
                    <a:pt x="21313" y="156220"/>
                  </a:cubicBezTo>
                  <a:cubicBezTo>
                    <a:pt x="11671" y="145910"/>
                    <a:pt x="4493" y="133547"/>
                    <a:pt x="320" y="120063"/>
                  </a:cubicBezTo>
                  <a:cubicBezTo>
                    <a:pt x="-580" y="117156"/>
                    <a:pt x="460" y="113998"/>
                    <a:pt x="2911" y="112195"/>
                  </a:cubicBezTo>
                  <a:lnTo>
                    <a:pt x="14751" y="103470"/>
                  </a:lnTo>
                  <a:cubicBezTo>
                    <a:pt x="20605" y="99178"/>
                    <a:pt x="21873" y="90952"/>
                    <a:pt x="17581" y="85097"/>
                  </a:cubicBezTo>
                  <a:cubicBezTo>
                    <a:pt x="16787" y="84015"/>
                    <a:pt x="15833" y="83061"/>
                    <a:pt x="14751" y="82267"/>
                  </a:cubicBezTo>
                  <a:lnTo>
                    <a:pt x="2911" y="73562"/>
                  </a:lnTo>
                  <a:cubicBezTo>
                    <a:pt x="463" y="71756"/>
                    <a:pt x="-573" y="68599"/>
                    <a:pt x="330" y="65694"/>
                  </a:cubicBezTo>
                  <a:cubicBezTo>
                    <a:pt x="4507" y="52222"/>
                    <a:pt x="11684" y="39873"/>
                    <a:pt x="21323" y="29575"/>
                  </a:cubicBezTo>
                  <a:cubicBezTo>
                    <a:pt x="23396" y="27359"/>
                    <a:pt x="26642" y="26695"/>
                    <a:pt x="29419" y="27918"/>
                  </a:cubicBezTo>
                  <a:lnTo>
                    <a:pt x="42754" y="33776"/>
                  </a:lnTo>
                  <a:cubicBezTo>
                    <a:pt x="49448" y="36678"/>
                    <a:pt x="57228" y="33603"/>
                    <a:pt x="60130" y="26909"/>
                  </a:cubicBezTo>
                  <a:cubicBezTo>
                    <a:pt x="60652" y="25705"/>
                    <a:pt x="60991" y="24430"/>
                    <a:pt x="61137" y="23127"/>
                  </a:cubicBezTo>
                  <a:lnTo>
                    <a:pt x="62757" y="8592"/>
                  </a:lnTo>
                  <a:cubicBezTo>
                    <a:pt x="63092" y="5552"/>
                    <a:pt x="65324" y="3063"/>
                    <a:pt x="68310" y="2400"/>
                  </a:cubicBezTo>
                  <a:cubicBezTo>
                    <a:pt x="75139" y="886"/>
                    <a:pt x="82121" y="86"/>
                    <a:pt x="89274" y="0"/>
                  </a:cubicBezTo>
                  <a:close/>
                  <a:moveTo>
                    <a:pt x="89160" y="64294"/>
                  </a:moveTo>
                  <a:cubicBezTo>
                    <a:pt x="73378" y="64294"/>
                    <a:pt x="60585" y="77087"/>
                    <a:pt x="60585" y="92869"/>
                  </a:cubicBezTo>
                  <a:cubicBezTo>
                    <a:pt x="60585" y="108651"/>
                    <a:pt x="73378" y="121444"/>
                    <a:pt x="89160" y="121444"/>
                  </a:cubicBezTo>
                  <a:cubicBezTo>
                    <a:pt x="104942" y="121444"/>
                    <a:pt x="117735" y="108651"/>
                    <a:pt x="117735" y="92869"/>
                  </a:cubicBezTo>
                  <a:cubicBezTo>
                    <a:pt x="117735" y="77087"/>
                    <a:pt x="104942" y="64294"/>
                    <a:pt x="89160" y="64294"/>
                  </a:cubicBez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 name="TextBox 1">
            <a:extLst>
              <a:ext uri="{FF2B5EF4-FFF2-40B4-BE49-F238E27FC236}">
                <a16:creationId xmlns:a16="http://schemas.microsoft.com/office/drawing/2014/main" id="{9120499B-A8EA-7F2D-CC70-27E5D9275914}"/>
              </a:ext>
            </a:extLst>
          </p:cNvPr>
          <p:cNvSpPr txBox="1"/>
          <p:nvPr/>
        </p:nvSpPr>
        <p:spPr>
          <a:xfrm>
            <a:off x="4747768" y="1181873"/>
            <a:ext cx="1257771" cy="161583"/>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300"/>
              </a:spcAft>
              <a:buClrTx/>
              <a:buSzTx/>
              <a:buFontTx/>
              <a:buNone/>
              <a:tabLst/>
              <a:defRPr/>
            </a:pPr>
            <a:r>
              <a:rPr kumimoji="0" lang="en-US" sz="1050" b="0" i="0" u="none" strike="noStrike" kern="1200" cap="none" spc="0" normalizeH="0" baseline="0" noProof="0">
                <a:ln w="3175">
                  <a:noFill/>
                </a:ln>
                <a:solidFill>
                  <a:srgbClr val="379994"/>
                </a:solidFill>
                <a:effectLst/>
                <a:uLnTx/>
                <a:uFillTx/>
                <a:latin typeface="Segoe UI Semibold"/>
                <a:ea typeface="+mn-ea"/>
                <a:cs typeface="Segoe UI" panose="020B0502040204020203" pitchFamily="34" charset="0"/>
              </a:rPr>
              <a:t>Investment</a:t>
            </a:r>
          </a:p>
        </p:txBody>
      </p:sp>
      <p:sp>
        <p:nvSpPr>
          <p:cNvPr id="3" name="TextBox 2">
            <a:extLst>
              <a:ext uri="{FF2B5EF4-FFF2-40B4-BE49-F238E27FC236}">
                <a16:creationId xmlns:a16="http://schemas.microsoft.com/office/drawing/2014/main" id="{3D5E6A4B-559F-24D3-5246-6372516A6411}"/>
              </a:ext>
            </a:extLst>
          </p:cNvPr>
          <p:cNvSpPr txBox="1"/>
          <p:nvPr/>
        </p:nvSpPr>
        <p:spPr>
          <a:xfrm>
            <a:off x="4747768" y="2000411"/>
            <a:ext cx="1257771" cy="161583"/>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300"/>
              </a:spcAft>
              <a:buClrTx/>
              <a:buSzTx/>
              <a:buFontTx/>
              <a:buNone/>
              <a:tabLst/>
              <a:defRPr/>
            </a:pPr>
            <a:r>
              <a:rPr kumimoji="0" lang="en-US" sz="1050" b="0" i="0" u="none" strike="noStrike" kern="1200" cap="none" spc="0" normalizeH="0" baseline="0" noProof="0">
                <a:ln w="3175">
                  <a:noFill/>
                </a:ln>
                <a:solidFill>
                  <a:srgbClr val="379994"/>
                </a:solidFill>
                <a:effectLst/>
                <a:uLnTx/>
                <a:uFillTx/>
                <a:latin typeface="Segoe UI Semibold"/>
                <a:ea typeface="+mn-ea"/>
                <a:cs typeface="Segoe UI" panose="020B0502040204020203" pitchFamily="34" charset="0"/>
              </a:rPr>
              <a:t>Adoption</a:t>
            </a:r>
          </a:p>
        </p:txBody>
      </p:sp>
      <p:sp>
        <p:nvSpPr>
          <p:cNvPr id="35" name="TextBox 34">
            <a:extLst>
              <a:ext uri="{FF2B5EF4-FFF2-40B4-BE49-F238E27FC236}">
                <a16:creationId xmlns:a16="http://schemas.microsoft.com/office/drawing/2014/main" id="{F075117F-ABA2-FBAA-E19B-ACCE780C8E08}"/>
              </a:ext>
            </a:extLst>
          </p:cNvPr>
          <p:cNvSpPr txBox="1"/>
          <p:nvPr/>
        </p:nvSpPr>
        <p:spPr>
          <a:xfrm>
            <a:off x="4747768" y="2791066"/>
            <a:ext cx="1257771" cy="161583"/>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300"/>
              </a:spcAft>
              <a:buClrTx/>
              <a:buSzTx/>
              <a:buFontTx/>
              <a:buNone/>
              <a:tabLst/>
              <a:defRPr/>
            </a:pPr>
            <a:r>
              <a:rPr kumimoji="0" lang="en-US" sz="1050" b="0" i="0" u="none" strike="noStrike" kern="1200" cap="none" spc="0" normalizeH="0" baseline="0" noProof="0">
                <a:ln w="3175">
                  <a:noFill/>
                </a:ln>
                <a:solidFill>
                  <a:srgbClr val="379994"/>
                </a:solidFill>
                <a:effectLst/>
                <a:uLnTx/>
                <a:uFillTx/>
                <a:latin typeface="Segoe UI Semibold"/>
                <a:ea typeface="+mn-ea"/>
                <a:cs typeface="Segoe UI" panose="020B0502040204020203" pitchFamily="34" charset="0"/>
              </a:rPr>
              <a:t>Governance</a:t>
            </a:r>
          </a:p>
        </p:txBody>
      </p:sp>
      <p:sp>
        <p:nvSpPr>
          <p:cNvPr id="36" name="TextBox 35">
            <a:extLst>
              <a:ext uri="{FF2B5EF4-FFF2-40B4-BE49-F238E27FC236}">
                <a16:creationId xmlns:a16="http://schemas.microsoft.com/office/drawing/2014/main" id="{B9D992ED-F803-EC84-A6B2-6220B74F4972}"/>
              </a:ext>
            </a:extLst>
          </p:cNvPr>
          <p:cNvSpPr txBox="1"/>
          <p:nvPr/>
        </p:nvSpPr>
        <p:spPr>
          <a:xfrm>
            <a:off x="4747768" y="3683519"/>
            <a:ext cx="1257771" cy="323165"/>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300"/>
              </a:spcAft>
              <a:buClrTx/>
              <a:buSzTx/>
              <a:buFontTx/>
              <a:buNone/>
              <a:tabLst/>
              <a:defRPr/>
            </a:pPr>
            <a:r>
              <a:rPr kumimoji="0" lang="en-US" sz="1050" b="0" i="0" u="none" strike="noStrike" kern="1200" cap="none" spc="0" normalizeH="0" baseline="0" noProof="0">
                <a:ln w="3175">
                  <a:noFill/>
                </a:ln>
                <a:solidFill>
                  <a:srgbClr val="379994"/>
                </a:solidFill>
                <a:effectLst/>
                <a:uLnTx/>
                <a:uFillTx/>
                <a:latin typeface="Segoe UI Semibold"/>
                <a:ea typeface="+mn-ea"/>
                <a:cs typeface="Segoe UI" panose="020B0502040204020203" pitchFamily="34" charset="0"/>
              </a:rPr>
              <a:t>Provisioning and </a:t>
            </a:r>
            <a:br>
              <a:rPr kumimoji="0" lang="en-US" sz="1050" b="0" i="0" u="none" strike="noStrike" kern="1200" cap="none" spc="0" normalizeH="0" baseline="0" noProof="0">
                <a:ln w="3175">
                  <a:noFill/>
                </a:ln>
                <a:solidFill>
                  <a:srgbClr val="379994"/>
                </a:solidFill>
                <a:effectLst/>
                <a:uLnTx/>
                <a:uFillTx/>
                <a:latin typeface="Segoe UI Semibold"/>
                <a:ea typeface="+mn-ea"/>
                <a:cs typeface="Segoe UI" panose="020B0502040204020203" pitchFamily="34" charset="0"/>
              </a:rPr>
            </a:br>
            <a:r>
              <a:rPr kumimoji="0" lang="en-US" sz="1050" b="0" i="0" u="none" strike="noStrike" kern="1200" cap="none" spc="0" normalizeH="0" baseline="0" noProof="0">
                <a:ln w="3175">
                  <a:noFill/>
                </a:ln>
                <a:solidFill>
                  <a:srgbClr val="379994"/>
                </a:solidFill>
                <a:effectLst/>
                <a:uLnTx/>
                <a:uFillTx/>
                <a:latin typeface="Segoe UI Semibold"/>
                <a:ea typeface="+mn-ea"/>
                <a:cs typeface="Segoe UI" panose="020B0502040204020203" pitchFamily="34" charset="0"/>
              </a:rPr>
              <a:t>Management</a:t>
            </a:r>
          </a:p>
        </p:txBody>
      </p:sp>
      <p:sp>
        <p:nvSpPr>
          <p:cNvPr id="37" name="TextBox 36">
            <a:extLst>
              <a:ext uri="{FF2B5EF4-FFF2-40B4-BE49-F238E27FC236}">
                <a16:creationId xmlns:a16="http://schemas.microsoft.com/office/drawing/2014/main" id="{AC163D58-B534-D2F7-F775-6960E27F15AD}"/>
              </a:ext>
            </a:extLst>
          </p:cNvPr>
          <p:cNvSpPr txBox="1"/>
          <p:nvPr/>
        </p:nvSpPr>
        <p:spPr>
          <a:xfrm>
            <a:off x="4747768" y="4582754"/>
            <a:ext cx="1257771" cy="161583"/>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300"/>
              </a:spcAft>
              <a:buClrTx/>
              <a:buSzTx/>
              <a:buFontTx/>
              <a:buNone/>
              <a:tabLst/>
              <a:defRPr/>
            </a:pPr>
            <a:r>
              <a:rPr kumimoji="0" lang="en-US" sz="1050" b="0" i="0" u="none" strike="noStrike" kern="1200" cap="none" spc="0" normalizeH="0" baseline="0" noProof="0">
                <a:ln w="3175">
                  <a:noFill/>
                </a:ln>
                <a:solidFill>
                  <a:srgbClr val="379994"/>
                </a:solidFill>
                <a:effectLst/>
                <a:uLnTx/>
                <a:uFillTx/>
                <a:latin typeface="Segoe UI Semibold"/>
                <a:ea typeface="+mn-ea"/>
                <a:cs typeface="Segoe UI" panose="020B0502040204020203" pitchFamily="34" charset="0"/>
              </a:rPr>
              <a:t>Interfaces</a:t>
            </a:r>
          </a:p>
        </p:txBody>
      </p:sp>
      <p:sp>
        <p:nvSpPr>
          <p:cNvPr id="38" name="TextBox 37">
            <a:extLst>
              <a:ext uri="{FF2B5EF4-FFF2-40B4-BE49-F238E27FC236}">
                <a16:creationId xmlns:a16="http://schemas.microsoft.com/office/drawing/2014/main" id="{C070AA85-D7C5-D94F-B267-06C041FD156F}"/>
              </a:ext>
            </a:extLst>
          </p:cNvPr>
          <p:cNvSpPr txBox="1"/>
          <p:nvPr/>
        </p:nvSpPr>
        <p:spPr>
          <a:xfrm>
            <a:off x="4747768" y="5331696"/>
            <a:ext cx="1257771" cy="323165"/>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300"/>
              </a:spcAft>
              <a:buClrTx/>
              <a:buSzTx/>
              <a:buFontTx/>
              <a:buNone/>
              <a:tabLst/>
              <a:defRPr/>
            </a:pPr>
            <a:r>
              <a:rPr kumimoji="0" lang="en-US" sz="1050" b="0" i="0" u="none" strike="noStrike" kern="1200" cap="none" spc="0" normalizeH="0" baseline="0" noProof="0">
                <a:ln w="3175">
                  <a:noFill/>
                </a:ln>
                <a:solidFill>
                  <a:srgbClr val="379994"/>
                </a:solidFill>
                <a:effectLst/>
                <a:uLnTx/>
                <a:uFillTx/>
                <a:latin typeface="Segoe UI Semibold"/>
                <a:ea typeface="+mn-ea"/>
                <a:cs typeface="Segoe UI" panose="020B0502040204020203" pitchFamily="34" charset="0"/>
              </a:rPr>
              <a:t>Measurements </a:t>
            </a:r>
            <a:br>
              <a:rPr kumimoji="0" lang="en-US" sz="1050" b="0" i="0" u="none" strike="noStrike" kern="1200" cap="none" spc="0" normalizeH="0" baseline="0" noProof="0">
                <a:ln w="3175">
                  <a:noFill/>
                </a:ln>
                <a:solidFill>
                  <a:srgbClr val="379994"/>
                </a:solidFill>
                <a:effectLst/>
                <a:uLnTx/>
                <a:uFillTx/>
                <a:latin typeface="Segoe UI Semibold"/>
                <a:ea typeface="+mn-ea"/>
                <a:cs typeface="Segoe UI" panose="020B0502040204020203" pitchFamily="34" charset="0"/>
              </a:rPr>
            </a:br>
            <a:r>
              <a:rPr kumimoji="0" lang="en-US" sz="1050" b="0" i="0" u="none" strike="noStrike" kern="1200" cap="none" spc="0" normalizeH="0" baseline="0" noProof="0">
                <a:ln w="3175">
                  <a:noFill/>
                </a:ln>
                <a:solidFill>
                  <a:srgbClr val="379994"/>
                </a:solidFill>
                <a:effectLst/>
                <a:uLnTx/>
                <a:uFillTx/>
                <a:latin typeface="Segoe UI Semibold"/>
                <a:ea typeface="+mn-ea"/>
                <a:cs typeface="Segoe UI" panose="020B0502040204020203" pitchFamily="34" charset="0"/>
              </a:rPr>
              <a:t>and Feedback</a:t>
            </a:r>
          </a:p>
        </p:txBody>
      </p:sp>
    </p:spTree>
    <p:extLst>
      <p:ext uri="{BB962C8B-B14F-4D97-AF65-F5344CB8AC3E}">
        <p14:creationId xmlns:p14="http://schemas.microsoft.com/office/powerpoint/2010/main" val="42320506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4.16667E-6 -3.7037E-6 L 4.16667E-6 0.03542 " pathEditMode="relative" rAng="0" ptsTypes="AA">
                                      <p:cBhvr>
                                        <p:cTn id="9" dur="700" spd="-100000" fill="hold"/>
                                        <p:tgtEl>
                                          <p:spTgt spid="40"/>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100"/>
                                  </p:stCondLst>
                                  <p:childTnLst>
                                    <p:animMotion origin="layout" path="M 4.16667E-6 -3.7037E-6 L 4.16667E-6 0.03542 " pathEditMode="relative" rAng="0" ptsTypes="AA">
                                      <p:cBhvr>
                                        <p:cTn id="14" dur="700" spd="-100000" fill="hold"/>
                                        <p:tgtEl>
                                          <p:spTgt spid="8"/>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42" presetClass="path" presetSubtype="0" decel="100000" fill="hold" grpId="1" nodeType="withEffect">
                                  <p:stCondLst>
                                    <p:cond delay="100"/>
                                  </p:stCondLst>
                                  <p:childTnLst>
                                    <p:animMotion origin="layout" path="M 4.16667E-6 -3.7037E-6 L 4.16667E-6 0.03542 " pathEditMode="relative" rAng="0" ptsTypes="AA">
                                      <p:cBhvr>
                                        <p:cTn id="19" dur="700" spd="-100000" fill="hold"/>
                                        <p:tgtEl>
                                          <p:spTgt spid="16"/>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42" presetClass="path" presetSubtype="0" decel="100000" fill="hold" grpId="1" nodeType="withEffect">
                                  <p:stCondLst>
                                    <p:cond delay="100"/>
                                  </p:stCondLst>
                                  <p:childTnLst>
                                    <p:animMotion origin="layout" path="M 4.16667E-6 -3.7037E-6 L 4.16667E-6 0.03542 " pathEditMode="relative" rAng="0" ptsTypes="AA">
                                      <p:cBhvr>
                                        <p:cTn id="24" dur="700" spd="-100000" fill="hold"/>
                                        <p:tgtEl>
                                          <p:spTgt spid="19"/>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42" presetClass="path" presetSubtype="0" decel="100000" fill="hold" grpId="1" nodeType="withEffect">
                                  <p:stCondLst>
                                    <p:cond delay="100"/>
                                  </p:stCondLst>
                                  <p:childTnLst>
                                    <p:animMotion origin="layout" path="M 4.16667E-6 -3.7037E-6 L 4.16667E-6 0.03542 " pathEditMode="relative" rAng="0" ptsTypes="AA">
                                      <p:cBhvr>
                                        <p:cTn id="29" dur="700" spd="-100000" fill="hold"/>
                                        <p:tgtEl>
                                          <p:spTgt spid="20"/>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100"/>
                                  </p:stCondLst>
                                  <p:childTnLst>
                                    <p:animMotion origin="layout" path="M 4.16667E-6 -3.7037E-6 L 4.16667E-6 0.03542 " pathEditMode="relative" rAng="0" ptsTypes="AA">
                                      <p:cBhvr>
                                        <p:cTn id="34" dur="700" spd="-100000" fill="hold"/>
                                        <p:tgtEl>
                                          <p:spTgt spid="21"/>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42" presetClass="path" presetSubtype="0" decel="100000" fill="hold" grpId="1" nodeType="withEffect">
                                  <p:stCondLst>
                                    <p:cond delay="100"/>
                                  </p:stCondLst>
                                  <p:childTnLst>
                                    <p:animMotion origin="layout" path="M 4.16667E-6 -3.7037E-6 L 4.16667E-6 0.03542 " pathEditMode="relative" rAng="0" ptsTypes="AA">
                                      <p:cBhvr>
                                        <p:cTn id="39" dur="700" spd="-100000" fill="hold"/>
                                        <p:tgtEl>
                                          <p:spTgt spid="22"/>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childTnLst>
                                </p:cTn>
                              </p:par>
                              <p:par>
                                <p:cTn id="43" presetID="42" presetClass="path" presetSubtype="0" decel="100000" fill="hold" grpId="1" nodeType="withEffect">
                                  <p:stCondLst>
                                    <p:cond delay="100"/>
                                  </p:stCondLst>
                                  <p:childTnLst>
                                    <p:animMotion origin="layout" path="M 4.375E-6 1.48148E-6 L 4.375E-6 0.03542 " pathEditMode="relative" rAng="0" ptsTypes="AA">
                                      <p:cBhvr>
                                        <p:cTn id="44" dur="700" spd="-100000" fill="hold"/>
                                        <p:tgtEl>
                                          <p:spTgt spid="39"/>
                                        </p:tgtEl>
                                        <p:attrNameLst>
                                          <p:attrName>ppt_x</p:attrName>
                                          <p:attrName>ppt_y</p:attrName>
                                        </p:attrNameLst>
                                      </p:cBhvr>
                                      <p:rCtr x="0" y="1759"/>
                                    </p:animMotion>
                                  </p:childTnLst>
                                </p:cTn>
                              </p:par>
                              <p:par>
                                <p:cTn id="45" presetID="10" presetClass="entr" presetSubtype="0" fill="hold" nodeType="withEffect">
                                  <p:stCondLst>
                                    <p:cond delay="10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par>
                                <p:cTn id="48" presetID="42" presetClass="path" presetSubtype="0" decel="100000" fill="hold" nodeType="withEffect">
                                  <p:stCondLst>
                                    <p:cond delay="100"/>
                                  </p:stCondLst>
                                  <p:childTnLst>
                                    <p:animMotion origin="layout" path="M 4.375E-6 1.48148E-6 L 4.375E-6 0.03542 " pathEditMode="relative" rAng="0" ptsTypes="AA">
                                      <p:cBhvr>
                                        <p:cTn id="49" dur="700" spd="-100000" fill="hold"/>
                                        <p:tgtEl>
                                          <p:spTgt spid="27"/>
                                        </p:tgtEl>
                                        <p:attrNameLst>
                                          <p:attrName>ppt_x</p:attrName>
                                          <p:attrName>ppt_y</p:attrName>
                                        </p:attrNameLst>
                                      </p:cBhvr>
                                      <p:rCtr x="0" y="1759"/>
                                    </p:animMotion>
                                  </p:childTnLst>
                                </p:cTn>
                              </p:par>
                              <p:par>
                                <p:cTn id="50" presetID="10" presetClass="entr" presetSubtype="0" fill="hold" grpId="0" nodeType="withEffect">
                                  <p:stCondLst>
                                    <p:cond delay="10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500"/>
                                        <p:tgtEl>
                                          <p:spTgt spid="2"/>
                                        </p:tgtEl>
                                      </p:cBhvr>
                                    </p:animEffect>
                                  </p:childTnLst>
                                </p:cTn>
                              </p:par>
                              <p:par>
                                <p:cTn id="53" presetID="42" presetClass="path" presetSubtype="0" decel="100000" fill="hold" grpId="1" nodeType="withEffect">
                                  <p:stCondLst>
                                    <p:cond delay="100"/>
                                  </p:stCondLst>
                                  <p:childTnLst>
                                    <p:animMotion origin="layout" path="M 4.375E-6 1.48148E-6 L 4.375E-6 0.03542 " pathEditMode="relative" rAng="0" ptsTypes="AA">
                                      <p:cBhvr>
                                        <p:cTn id="54" dur="700" spd="-100000" fill="hold"/>
                                        <p:tgtEl>
                                          <p:spTgt spid="2"/>
                                        </p:tgtEl>
                                        <p:attrNameLst>
                                          <p:attrName>ppt_x</p:attrName>
                                          <p:attrName>ppt_y</p:attrName>
                                        </p:attrNameLst>
                                      </p:cBhvr>
                                      <p:rCtr x="0" y="1759"/>
                                    </p:animMotion>
                                  </p:childTnLst>
                                </p:cTn>
                              </p:par>
                              <p:par>
                                <p:cTn id="55" presetID="10" presetClass="entr" presetSubtype="0" fill="hold" nodeType="withEffect">
                                  <p:stCondLst>
                                    <p:cond delay="10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500"/>
                                        <p:tgtEl>
                                          <p:spTgt spid="6"/>
                                        </p:tgtEl>
                                      </p:cBhvr>
                                    </p:animEffect>
                                  </p:childTnLst>
                                </p:cTn>
                              </p:par>
                              <p:par>
                                <p:cTn id="58" presetID="42" presetClass="path" presetSubtype="0" decel="100000" fill="hold" nodeType="withEffect">
                                  <p:stCondLst>
                                    <p:cond delay="100"/>
                                  </p:stCondLst>
                                  <p:childTnLst>
                                    <p:animMotion origin="layout" path="M 4.375E-6 1.48148E-6 L 4.375E-6 0.03542 " pathEditMode="relative" rAng="0" ptsTypes="AA">
                                      <p:cBhvr>
                                        <p:cTn id="59" dur="700" spd="-100000" fill="hold"/>
                                        <p:tgtEl>
                                          <p:spTgt spid="6"/>
                                        </p:tgtEl>
                                        <p:attrNameLst>
                                          <p:attrName>ppt_x</p:attrName>
                                          <p:attrName>ppt_y</p:attrName>
                                        </p:attrNameLst>
                                      </p:cBhvr>
                                      <p:rCtr x="0" y="1759"/>
                                    </p:animMotion>
                                  </p:childTnLst>
                                </p:cTn>
                              </p:par>
                              <p:par>
                                <p:cTn id="60" presetID="10" presetClass="entr" presetSubtype="0" fill="hold" grpId="0" nodeType="withEffect">
                                  <p:stCondLst>
                                    <p:cond delay="10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par>
                                <p:cTn id="63" presetID="42" presetClass="path" presetSubtype="0" decel="100000" fill="hold" grpId="1" nodeType="withEffect">
                                  <p:stCondLst>
                                    <p:cond delay="100"/>
                                  </p:stCondLst>
                                  <p:childTnLst>
                                    <p:animMotion origin="layout" path="M 4.375E-6 1.48148E-6 L 4.375E-6 0.03542 " pathEditMode="relative" rAng="0" ptsTypes="AA">
                                      <p:cBhvr>
                                        <p:cTn id="64" dur="700" spd="-100000" fill="hold"/>
                                        <p:tgtEl>
                                          <p:spTgt spid="3"/>
                                        </p:tgtEl>
                                        <p:attrNameLst>
                                          <p:attrName>ppt_x</p:attrName>
                                          <p:attrName>ppt_y</p:attrName>
                                        </p:attrNameLst>
                                      </p:cBhvr>
                                      <p:rCtr x="0" y="1759"/>
                                    </p:animMotion>
                                  </p:childTnLst>
                                </p:cTn>
                              </p:par>
                              <p:par>
                                <p:cTn id="65" presetID="10" presetClass="entr" presetSubtype="0" fill="hold" nodeType="withEffect">
                                  <p:stCondLst>
                                    <p:cond delay="10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childTnLst>
                                </p:cTn>
                              </p:par>
                              <p:par>
                                <p:cTn id="68" presetID="42" presetClass="path" presetSubtype="0" decel="100000" fill="hold" nodeType="withEffect">
                                  <p:stCondLst>
                                    <p:cond delay="100"/>
                                  </p:stCondLst>
                                  <p:childTnLst>
                                    <p:animMotion origin="layout" path="M 4.375E-6 1.48148E-6 L 4.375E-6 0.03542 " pathEditMode="relative" rAng="0" ptsTypes="AA">
                                      <p:cBhvr>
                                        <p:cTn id="69" dur="700" spd="-100000" fill="hold"/>
                                        <p:tgtEl>
                                          <p:spTgt spid="13"/>
                                        </p:tgtEl>
                                        <p:attrNameLst>
                                          <p:attrName>ppt_x</p:attrName>
                                          <p:attrName>ppt_y</p:attrName>
                                        </p:attrNameLst>
                                      </p:cBhvr>
                                      <p:rCtr x="0" y="1759"/>
                                    </p:animMotion>
                                  </p:childTnLst>
                                </p:cTn>
                              </p:par>
                              <p:par>
                                <p:cTn id="70" presetID="10" presetClass="entr" presetSubtype="0" fill="hold" grpId="0" nodeType="withEffect">
                                  <p:stCondLst>
                                    <p:cond delay="100"/>
                                  </p:stCondLst>
                                  <p:childTnLst>
                                    <p:set>
                                      <p:cBhvr>
                                        <p:cTn id="71" dur="1" fill="hold">
                                          <p:stCondLst>
                                            <p:cond delay="0"/>
                                          </p:stCondLst>
                                        </p:cTn>
                                        <p:tgtEl>
                                          <p:spTgt spid="35"/>
                                        </p:tgtEl>
                                        <p:attrNameLst>
                                          <p:attrName>style.visibility</p:attrName>
                                        </p:attrNameLst>
                                      </p:cBhvr>
                                      <p:to>
                                        <p:strVal val="visible"/>
                                      </p:to>
                                    </p:set>
                                    <p:animEffect transition="in" filter="fade">
                                      <p:cBhvr>
                                        <p:cTn id="72" dur="500"/>
                                        <p:tgtEl>
                                          <p:spTgt spid="35"/>
                                        </p:tgtEl>
                                      </p:cBhvr>
                                    </p:animEffect>
                                  </p:childTnLst>
                                </p:cTn>
                              </p:par>
                              <p:par>
                                <p:cTn id="73" presetID="42" presetClass="path" presetSubtype="0" decel="100000" fill="hold" grpId="1" nodeType="withEffect">
                                  <p:stCondLst>
                                    <p:cond delay="100"/>
                                  </p:stCondLst>
                                  <p:childTnLst>
                                    <p:animMotion origin="layout" path="M 4.375E-6 1.48148E-6 L 4.375E-6 0.03542 " pathEditMode="relative" rAng="0" ptsTypes="AA">
                                      <p:cBhvr>
                                        <p:cTn id="74" dur="700" spd="-100000" fill="hold"/>
                                        <p:tgtEl>
                                          <p:spTgt spid="35"/>
                                        </p:tgtEl>
                                        <p:attrNameLst>
                                          <p:attrName>ppt_x</p:attrName>
                                          <p:attrName>ppt_y</p:attrName>
                                        </p:attrNameLst>
                                      </p:cBhvr>
                                      <p:rCtr x="0" y="1759"/>
                                    </p:animMotion>
                                  </p:childTnLst>
                                </p:cTn>
                              </p:par>
                              <p:par>
                                <p:cTn id="75" presetID="10" presetClass="entr" presetSubtype="0" fill="hold" nodeType="withEffect">
                                  <p:stCondLst>
                                    <p:cond delay="10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500"/>
                                        <p:tgtEl>
                                          <p:spTgt spid="24"/>
                                        </p:tgtEl>
                                      </p:cBhvr>
                                    </p:animEffect>
                                  </p:childTnLst>
                                </p:cTn>
                              </p:par>
                              <p:par>
                                <p:cTn id="78" presetID="42" presetClass="path" presetSubtype="0" decel="100000" fill="hold" nodeType="withEffect">
                                  <p:stCondLst>
                                    <p:cond delay="100"/>
                                  </p:stCondLst>
                                  <p:childTnLst>
                                    <p:animMotion origin="layout" path="M 4.375E-6 1.48148E-6 L 4.375E-6 0.03542 " pathEditMode="relative" rAng="0" ptsTypes="AA">
                                      <p:cBhvr>
                                        <p:cTn id="79" dur="700" spd="-100000" fill="hold"/>
                                        <p:tgtEl>
                                          <p:spTgt spid="24"/>
                                        </p:tgtEl>
                                        <p:attrNameLst>
                                          <p:attrName>ppt_x</p:attrName>
                                          <p:attrName>ppt_y</p:attrName>
                                        </p:attrNameLst>
                                      </p:cBhvr>
                                      <p:rCtr x="0" y="1759"/>
                                    </p:animMotion>
                                  </p:childTnLst>
                                </p:cTn>
                              </p:par>
                              <p:par>
                                <p:cTn id="80" presetID="10" presetClass="entr" presetSubtype="0" fill="hold" grpId="0" nodeType="withEffect">
                                  <p:stCondLst>
                                    <p:cond delay="100"/>
                                  </p:stCondLst>
                                  <p:childTnLst>
                                    <p:set>
                                      <p:cBhvr>
                                        <p:cTn id="81" dur="1" fill="hold">
                                          <p:stCondLst>
                                            <p:cond delay="0"/>
                                          </p:stCondLst>
                                        </p:cTn>
                                        <p:tgtEl>
                                          <p:spTgt spid="36"/>
                                        </p:tgtEl>
                                        <p:attrNameLst>
                                          <p:attrName>style.visibility</p:attrName>
                                        </p:attrNameLst>
                                      </p:cBhvr>
                                      <p:to>
                                        <p:strVal val="visible"/>
                                      </p:to>
                                    </p:set>
                                    <p:animEffect transition="in" filter="fade">
                                      <p:cBhvr>
                                        <p:cTn id="82" dur="500"/>
                                        <p:tgtEl>
                                          <p:spTgt spid="36"/>
                                        </p:tgtEl>
                                      </p:cBhvr>
                                    </p:animEffect>
                                  </p:childTnLst>
                                </p:cTn>
                              </p:par>
                              <p:par>
                                <p:cTn id="83" presetID="42" presetClass="path" presetSubtype="0" decel="100000" fill="hold" grpId="1" nodeType="withEffect">
                                  <p:stCondLst>
                                    <p:cond delay="100"/>
                                  </p:stCondLst>
                                  <p:childTnLst>
                                    <p:animMotion origin="layout" path="M 4.375E-6 1.48148E-6 L 4.375E-6 0.03542 " pathEditMode="relative" rAng="0" ptsTypes="AA">
                                      <p:cBhvr>
                                        <p:cTn id="84" dur="700" spd="-100000" fill="hold"/>
                                        <p:tgtEl>
                                          <p:spTgt spid="36"/>
                                        </p:tgtEl>
                                        <p:attrNameLst>
                                          <p:attrName>ppt_x</p:attrName>
                                          <p:attrName>ppt_y</p:attrName>
                                        </p:attrNameLst>
                                      </p:cBhvr>
                                      <p:rCtr x="0" y="1759"/>
                                    </p:animMotion>
                                  </p:childTnLst>
                                </p:cTn>
                              </p:par>
                              <p:par>
                                <p:cTn id="85" presetID="10" presetClass="entr" presetSubtype="0" fill="hold" nodeType="withEffect">
                                  <p:stCondLst>
                                    <p:cond delay="100"/>
                                  </p:stCondLst>
                                  <p:childTnLst>
                                    <p:set>
                                      <p:cBhvr>
                                        <p:cTn id="86" dur="1" fill="hold">
                                          <p:stCondLst>
                                            <p:cond delay="0"/>
                                          </p:stCondLst>
                                        </p:cTn>
                                        <p:tgtEl>
                                          <p:spTgt spid="17"/>
                                        </p:tgtEl>
                                        <p:attrNameLst>
                                          <p:attrName>style.visibility</p:attrName>
                                        </p:attrNameLst>
                                      </p:cBhvr>
                                      <p:to>
                                        <p:strVal val="visible"/>
                                      </p:to>
                                    </p:set>
                                    <p:animEffect transition="in" filter="fade">
                                      <p:cBhvr>
                                        <p:cTn id="87" dur="500"/>
                                        <p:tgtEl>
                                          <p:spTgt spid="17"/>
                                        </p:tgtEl>
                                      </p:cBhvr>
                                    </p:animEffect>
                                  </p:childTnLst>
                                </p:cTn>
                              </p:par>
                              <p:par>
                                <p:cTn id="88" presetID="42" presetClass="path" presetSubtype="0" decel="100000" fill="hold" nodeType="withEffect">
                                  <p:stCondLst>
                                    <p:cond delay="100"/>
                                  </p:stCondLst>
                                  <p:childTnLst>
                                    <p:animMotion origin="layout" path="M 4.375E-6 1.48148E-6 L 4.375E-6 0.03542 " pathEditMode="relative" rAng="0" ptsTypes="AA">
                                      <p:cBhvr>
                                        <p:cTn id="89" dur="700" spd="-100000" fill="hold"/>
                                        <p:tgtEl>
                                          <p:spTgt spid="17"/>
                                        </p:tgtEl>
                                        <p:attrNameLst>
                                          <p:attrName>ppt_x</p:attrName>
                                          <p:attrName>ppt_y</p:attrName>
                                        </p:attrNameLst>
                                      </p:cBhvr>
                                      <p:rCtr x="0" y="1759"/>
                                    </p:animMotion>
                                  </p:childTnLst>
                                </p:cTn>
                              </p:par>
                              <p:par>
                                <p:cTn id="90" presetID="10" presetClass="entr" presetSubtype="0" fill="hold" grpId="0" nodeType="withEffect">
                                  <p:stCondLst>
                                    <p:cond delay="100"/>
                                  </p:stCondLst>
                                  <p:childTnLst>
                                    <p:set>
                                      <p:cBhvr>
                                        <p:cTn id="91" dur="1" fill="hold">
                                          <p:stCondLst>
                                            <p:cond delay="0"/>
                                          </p:stCondLst>
                                        </p:cTn>
                                        <p:tgtEl>
                                          <p:spTgt spid="37"/>
                                        </p:tgtEl>
                                        <p:attrNameLst>
                                          <p:attrName>style.visibility</p:attrName>
                                        </p:attrNameLst>
                                      </p:cBhvr>
                                      <p:to>
                                        <p:strVal val="visible"/>
                                      </p:to>
                                    </p:set>
                                    <p:animEffect transition="in" filter="fade">
                                      <p:cBhvr>
                                        <p:cTn id="92" dur="500"/>
                                        <p:tgtEl>
                                          <p:spTgt spid="37"/>
                                        </p:tgtEl>
                                      </p:cBhvr>
                                    </p:animEffect>
                                  </p:childTnLst>
                                </p:cTn>
                              </p:par>
                              <p:par>
                                <p:cTn id="93" presetID="42" presetClass="path" presetSubtype="0" decel="100000" fill="hold" grpId="1" nodeType="withEffect">
                                  <p:stCondLst>
                                    <p:cond delay="100"/>
                                  </p:stCondLst>
                                  <p:childTnLst>
                                    <p:animMotion origin="layout" path="M 4.375E-6 1.48148E-6 L 4.375E-6 0.03542 " pathEditMode="relative" rAng="0" ptsTypes="AA">
                                      <p:cBhvr>
                                        <p:cTn id="94" dur="700" spd="-100000" fill="hold"/>
                                        <p:tgtEl>
                                          <p:spTgt spid="37"/>
                                        </p:tgtEl>
                                        <p:attrNameLst>
                                          <p:attrName>ppt_x</p:attrName>
                                          <p:attrName>ppt_y</p:attrName>
                                        </p:attrNameLst>
                                      </p:cBhvr>
                                      <p:rCtr x="0" y="1759"/>
                                    </p:animMotion>
                                  </p:childTnLst>
                                </p:cTn>
                              </p:par>
                              <p:par>
                                <p:cTn id="95" presetID="10" presetClass="entr" presetSubtype="0" fill="hold" nodeType="withEffect">
                                  <p:stCondLst>
                                    <p:cond delay="100"/>
                                  </p:stCondLst>
                                  <p:childTnLst>
                                    <p:set>
                                      <p:cBhvr>
                                        <p:cTn id="96" dur="1" fill="hold">
                                          <p:stCondLst>
                                            <p:cond delay="0"/>
                                          </p:stCondLst>
                                        </p:cTn>
                                        <p:tgtEl>
                                          <p:spTgt spid="7"/>
                                        </p:tgtEl>
                                        <p:attrNameLst>
                                          <p:attrName>style.visibility</p:attrName>
                                        </p:attrNameLst>
                                      </p:cBhvr>
                                      <p:to>
                                        <p:strVal val="visible"/>
                                      </p:to>
                                    </p:set>
                                    <p:animEffect transition="in" filter="fade">
                                      <p:cBhvr>
                                        <p:cTn id="97" dur="500"/>
                                        <p:tgtEl>
                                          <p:spTgt spid="7"/>
                                        </p:tgtEl>
                                      </p:cBhvr>
                                    </p:animEffect>
                                  </p:childTnLst>
                                </p:cTn>
                              </p:par>
                              <p:par>
                                <p:cTn id="98" presetID="42" presetClass="path" presetSubtype="0" decel="100000" fill="hold" nodeType="withEffect">
                                  <p:stCondLst>
                                    <p:cond delay="100"/>
                                  </p:stCondLst>
                                  <p:childTnLst>
                                    <p:animMotion origin="layout" path="M 4.375E-6 1.48148E-6 L 4.375E-6 0.03542 " pathEditMode="relative" rAng="0" ptsTypes="AA">
                                      <p:cBhvr>
                                        <p:cTn id="99" dur="700" spd="-100000" fill="hold"/>
                                        <p:tgtEl>
                                          <p:spTgt spid="7"/>
                                        </p:tgtEl>
                                        <p:attrNameLst>
                                          <p:attrName>ppt_x</p:attrName>
                                          <p:attrName>ppt_y</p:attrName>
                                        </p:attrNameLst>
                                      </p:cBhvr>
                                      <p:rCtr x="0" y="1759"/>
                                    </p:animMotion>
                                  </p:childTnLst>
                                </p:cTn>
                              </p:par>
                              <p:par>
                                <p:cTn id="100" presetID="10" presetClass="entr" presetSubtype="0" fill="hold" nodeType="withEffect">
                                  <p:stCondLst>
                                    <p:cond delay="100"/>
                                  </p:stCondLst>
                                  <p:childTnLst>
                                    <p:set>
                                      <p:cBhvr>
                                        <p:cTn id="101" dur="1" fill="hold">
                                          <p:stCondLst>
                                            <p:cond delay="0"/>
                                          </p:stCondLst>
                                        </p:cTn>
                                        <p:tgtEl>
                                          <p:spTgt spid="32"/>
                                        </p:tgtEl>
                                        <p:attrNameLst>
                                          <p:attrName>style.visibility</p:attrName>
                                        </p:attrNameLst>
                                      </p:cBhvr>
                                      <p:to>
                                        <p:strVal val="visible"/>
                                      </p:to>
                                    </p:set>
                                    <p:animEffect transition="in" filter="fade">
                                      <p:cBhvr>
                                        <p:cTn id="102" dur="500"/>
                                        <p:tgtEl>
                                          <p:spTgt spid="32"/>
                                        </p:tgtEl>
                                      </p:cBhvr>
                                    </p:animEffect>
                                  </p:childTnLst>
                                </p:cTn>
                              </p:par>
                              <p:par>
                                <p:cTn id="103" presetID="42" presetClass="path" presetSubtype="0" decel="100000" fill="hold" nodeType="withEffect">
                                  <p:stCondLst>
                                    <p:cond delay="100"/>
                                  </p:stCondLst>
                                  <p:childTnLst>
                                    <p:animMotion origin="layout" path="M 4.375E-6 1.48148E-6 L 4.375E-6 0.03542 " pathEditMode="relative" rAng="0" ptsTypes="AA">
                                      <p:cBhvr>
                                        <p:cTn id="104" dur="700" spd="-100000" fill="hold"/>
                                        <p:tgtEl>
                                          <p:spTgt spid="32"/>
                                        </p:tgtEl>
                                        <p:attrNameLst>
                                          <p:attrName>ppt_x</p:attrName>
                                          <p:attrName>ppt_y</p:attrName>
                                        </p:attrNameLst>
                                      </p:cBhvr>
                                      <p:rCtr x="0" y="1759"/>
                                    </p:animMotion>
                                  </p:childTnLst>
                                </p:cTn>
                              </p:par>
                              <p:par>
                                <p:cTn id="105" presetID="10" presetClass="entr" presetSubtype="0" fill="hold" grpId="0" nodeType="withEffect">
                                  <p:stCondLst>
                                    <p:cond delay="100"/>
                                  </p:stCondLst>
                                  <p:childTnLst>
                                    <p:set>
                                      <p:cBhvr>
                                        <p:cTn id="106" dur="1" fill="hold">
                                          <p:stCondLst>
                                            <p:cond delay="0"/>
                                          </p:stCondLst>
                                        </p:cTn>
                                        <p:tgtEl>
                                          <p:spTgt spid="38"/>
                                        </p:tgtEl>
                                        <p:attrNameLst>
                                          <p:attrName>style.visibility</p:attrName>
                                        </p:attrNameLst>
                                      </p:cBhvr>
                                      <p:to>
                                        <p:strVal val="visible"/>
                                      </p:to>
                                    </p:set>
                                    <p:animEffect transition="in" filter="fade">
                                      <p:cBhvr>
                                        <p:cTn id="107" dur="500"/>
                                        <p:tgtEl>
                                          <p:spTgt spid="38"/>
                                        </p:tgtEl>
                                      </p:cBhvr>
                                    </p:animEffect>
                                  </p:childTnLst>
                                </p:cTn>
                              </p:par>
                              <p:par>
                                <p:cTn id="108" presetID="42" presetClass="path" presetSubtype="0" decel="100000" fill="hold" grpId="1" nodeType="withEffect">
                                  <p:stCondLst>
                                    <p:cond delay="100"/>
                                  </p:stCondLst>
                                  <p:childTnLst>
                                    <p:animMotion origin="layout" path="M 4.375E-6 1.48148E-6 L 4.375E-6 0.03542 " pathEditMode="relative" rAng="0" ptsTypes="AA">
                                      <p:cBhvr>
                                        <p:cTn id="109" dur="700" spd="-100000" fill="hold"/>
                                        <p:tgtEl>
                                          <p:spTgt spid="38"/>
                                        </p:tgtEl>
                                        <p:attrNameLst>
                                          <p:attrName>ppt_x</p:attrName>
                                          <p:attrName>ppt_y</p:attrName>
                                        </p:attrNameLst>
                                      </p:cBhvr>
                                      <p:rCtr x="0" y="1759"/>
                                    </p:animMotion>
                                  </p:childTnLst>
                                </p:cTn>
                              </p:par>
                              <p:par>
                                <p:cTn id="110" presetID="10" presetClass="entr" presetSubtype="0" fill="hold" grpId="0" nodeType="withEffect">
                                  <p:stCondLst>
                                    <p:cond delay="100"/>
                                  </p:stCondLst>
                                  <p:childTnLst>
                                    <p:set>
                                      <p:cBhvr>
                                        <p:cTn id="111" dur="1" fill="hold">
                                          <p:stCondLst>
                                            <p:cond delay="0"/>
                                          </p:stCondLst>
                                        </p:cTn>
                                        <p:tgtEl>
                                          <p:spTgt spid="43"/>
                                        </p:tgtEl>
                                        <p:attrNameLst>
                                          <p:attrName>style.visibility</p:attrName>
                                        </p:attrNameLst>
                                      </p:cBhvr>
                                      <p:to>
                                        <p:strVal val="visible"/>
                                      </p:to>
                                    </p:set>
                                    <p:animEffect transition="in" filter="fade">
                                      <p:cBhvr>
                                        <p:cTn id="112" dur="500"/>
                                        <p:tgtEl>
                                          <p:spTgt spid="43"/>
                                        </p:tgtEl>
                                      </p:cBhvr>
                                    </p:animEffect>
                                  </p:childTnLst>
                                </p:cTn>
                              </p:par>
                              <p:par>
                                <p:cTn id="113" presetID="42" presetClass="path" presetSubtype="0" decel="100000" fill="hold" grpId="1" nodeType="withEffect">
                                  <p:stCondLst>
                                    <p:cond delay="100"/>
                                  </p:stCondLst>
                                  <p:childTnLst>
                                    <p:animMotion origin="layout" path="M 0 1.48148E-6 L 0 0.03542 " pathEditMode="relative" rAng="0" ptsTypes="AA">
                                      <p:cBhvr>
                                        <p:cTn id="114" dur="700" spd="-100000" fill="hold"/>
                                        <p:tgtEl>
                                          <p:spTgt spid="4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P spid="43" grpId="0" animBg="1"/>
      <p:bldP spid="43" grpId="1" animBg="1"/>
      <p:bldP spid="39" grpId="0" animBg="1"/>
      <p:bldP spid="39" grpId="1" animBg="1"/>
      <p:bldP spid="8" grpId="0" animBg="1"/>
      <p:bldP spid="8" grpId="1" animBg="1"/>
      <p:bldP spid="16" grpId="0" animBg="1"/>
      <p:bldP spid="16" grpId="1" animBg="1"/>
      <p:bldP spid="19" grpId="0" animBg="1"/>
      <p:bldP spid="19" grpId="1" animBg="1"/>
      <p:bldP spid="20" grpId="0" animBg="1"/>
      <p:bldP spid="20" grpId="1" animBg="1"/>
      <p:bldP spid="21" grpId="0" animBg="1"/>
      <p:bldP spid="21" grpId="1" animBg="1"/>
      <p:bldP spid="22" grpId="0" animBg="1"/>
      <p:bldP spid="22" grpId="1" animBg="1"/>
      <p:bldP spid="2" grpId="0"/>
      <p:bldP spid="2" grpId="1"/>
      <p:bldP spid="3" grpId="0"/>
      <p:bldP spid="3" grpId="1"/>
      <p:bldP spid="35" grpId="0"/>
      <p:bldP spid="35" grpId="1"/>
      <p:bldP spid="36" grpId="0"/>
      <p:bldP spid="36" grpId="1"/>
      <p:bldP spid="37" grpId="0"/>
      <p:bldP spid="37" grpId="1"/>
      <p:bldP spid="38" grpId="0"/>
      <p:bldP spid="38"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2DB67-212A-3F55-1B54-BE4538363441}"/>
            </a:ext>
          </a:extLst>
        </p:cNvPr>
        <p:cNvGrpSpPr/>
        <p:nvPr/>
      </p:nvGrpSpPr>
      <p:grpSpPr>
        <a:xfrm>
          <a:off x="0" y="0"/>
          <a:ext cx="0" cy="0"/>
          <a:chOff x="0" y="0"/>
          <a:chExt cx="0" cy="0"/>
        </a:xfrm>
      </p:grpSpPr>
      <p:sp>
        <p:nvSpPr>
          <p:cNvPr id="2" name="Title 5">
            <a:extLst>
              <a:ext uri="{FF2B5EF4-FFF2-40B4-BE49-F238E27FC236}">
                <a16:creationId xmlns:a16="http://schemas.microsoft.com/office/drawing/2014/main" id="{3B3B4918-B313-9617-9A9E-A18DE401D2A9}"/>
              </a:ext>
            </a:extLst>
          </p:cNvPr>
          <p:cNvSpPr txBox="1">
            <a:spLocks noGrp="1"/>
          </p:cNvSpPr>
          <p:nvPr>
            <p:ph type="title" idx="4294967295"/>
          </p:nvPr>
        </p:nvSpPr>
        <p:spPr>
          <a:xfrm>
            <a:off x="0" y="-843893"/>
            <a:ext cx="11018520"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2400" b="0" i="0" u="none" strike="noStrike" kern="1200" cap="none" spc="-50" normalizeH="0" baseline="0" noProof="0">
                <a:ln w="3175">
                  <a:noFill/>
                </a:ln>
                <a:solidFill>
                  <a:schemeClr val="tx1"/>
                </a:solidFill>
                <a:effectLst/>
                <a:uLnTx/>
                <a:uFillTx/>
                <a:latin typeface="+mj-lt"/>
                <a:ea typeface="+mn-ea"/>
                <a:cs typeface="Segoe UI" pitchFamily="34" charset="0"/>
              </a:rPr>
              <a:t>Platform Engineering Capability Model – Summary</a:t>
            </a:r>
          </a:p>
        </p:txBody>
      </p:sp>
      <p:sp>
        <p:nvSpPr>
          <p:cNvPr id="14" name="Title 13">
            <a:extLst>
              <a:ext uri="{FF2B5EF4-FFF2-40B4-BE49-F238E27FC236}">
                <a16:creationId xmlns:a16="http://schemas.microsoft.com/office/drawing/2014/main" id="{2E9B244C-EE11-B4DC-A0A0-C645372DC3FE}"/>
              </a:ext>
            </a:extLst>
          </p:cNvPr>
          <p:cNvSpPr>
            <a:spLocks/>
          </p:cNvSpPr>
          <p:nvPr/>
        </p:nvSpPr>
        <p:spPr>
          <a:xfrm>
            <a:off x="588263" y="457200"/>
            <a:ext cx="1101852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Platform Engineering Capability Model</a:t>
            </a:r>
          </a:p>
        </p:txBody>
      </p:sp>
      <p:pic>
        <p:nvPicPr>
          <p:cNvPr id="403" name="Picture 402" descr="Screenshot of the matrix categories from the previous slides">
            <a:extLst>
              <a:ext uri="{FF2B5EF4-FFF2-40B4-BE49-F238E27FC236}">
                <a16:creationId xmlns:a16="http://schemas.microsoft.com/office/drawing/2014/main" id="{1CD6F93A-79AB-48A5-60E6-900F2F445FB3}"/>
              </a:ext>
              <a:ext uri="{C183D7F6-B498-43B3-948B-1728B52AA6E4}">
                <adec:decorative xmlns:adec="http://schemas.microsoft.com/office/drawing/2017/decorative" val="0"/>
              </a:ext>
            </a:extLst>
          </p:cNvPr>
          <p:cNvPicPr>
            <a:picLocks noChangeAspect="1"/>
          </p:cNvPicPr>
          <p:nvPr/>
        </p:nvPicPr>
        <p:blipFill>
          <a:blip r:embed="rId3"/>
          <a:srcRect r="73126"/>
          <a:stretch/>
        </p:blipFill>
        <p:spPr>
          <a:xfrm>
            <a:off x="584200" y="2853133"/>
            <a:ext cx="1153124" cy="3415904"/>
          </a:xfrm>
          <a:prstGeom prst="rect">
            <a:avLst/>
          </a:prstGeom>
        </p:spPr>
      </p:pic>
      <p:cxnSp>
        <p:nvCxnSpPr>
          <p:cNvPr id="409" name="Straight Connector 408">
            <a:extLst>
              <a:ext uri="{FF2B5EF4-FFF2-40B4-BE49-F238E27FC236}">
                <a16:creationId xmlns:a16="http://schemas.microsoft.com/office/drawing/2014/main" id="{B344ACAB-3F7A-6368-39A1-A11A6C273997}"/>
              </a:ext>
              <a:ext uri="{C183D7F6-B498-43B3-948B-1728B52AA6E4}">
                <adec:decorative xmlns:adec="http://schemas.microsoft.com/office/drawing/2017/decorative" val="1"/>
              </a:ext>
            </a:extLst>
          </p:cNvPr>
          <p:cNvCxnSpPr>
            <a:cxnSpLocks/>
          </p:cNvCxnSpPr>
          <p:nvPr/>
        </p:nvCxnSpPr>
        <p:spPr>
          <a:xfrm flipV="1">
            <a:off x="1840546" y="1439585"/>
            <a:ext cx="0" cy="4829452"/>
          </a:xfrm>
          <a:prstGeom prst="line">
            <a:avLst/>
          </a:prstGeom>
          <a:ln w="12700">
            <a:solidFill>
              <a:srgbClr val="3A495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7" name="Rectangle: Rounded Corners 5">
            <a:extLst>
              <a:ext uri="{FF2B5EF4-FFF2-40B4-BE49-F238E27FC236}">
                <a16:creationId xmlns:a16="http://schemas.microsoft.com/office/drawing/2014/main" id="{A447AE76-2AC2-BBC8-CEDA-1501CF1B9222}"/>
              </a:ext>
              <a:ext uri="{C183D7F6-B498-43B3-948B-1728B52AA6E4}">
                <adec:decorative xmlns:adec="http://schemas.microsoft.com/office/drawing/2017/decorative" val="1"/>
              </a:ext>
            </a:extLst>
          </p:cNvPr>
          <p:cNvSpPr/>
          <p:nvPr/>
        </p:nvSpPr>
        <p:spPr bwMode="auto">
          <a:xfrm>
            <a:off x="1943769" y="1439587"/>
            <a:ext cx="3065652" cy="1273280"/>
          </a:xfrm>
          <a:prstGeom prst="roundRect">
            <a:avLst>
              <a:gd name="adj" fmla="val 11639"/>
            </a:avLst>
          </a:prstGeom>
          <a:solidFill>
            <a:schemeClr val="bg1"/>
          </a:solidFill>
          <a:ln w="12700" cap="rnd">
            <a:solidFill>
              <a:srgbClr val="0078D4"/>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l" defTabSz="811702" rtl="0" eaLnBrk="1" fontAlgn="auto" latinLnBrk="0" hangingPunct="1">
              <a:lnSpc>
                <a:spcPct val="100000"/>
              </a:lnSpc>
              <a:spcBef>
                <a:spcPts val="0"/>
              </a:spcBef>
              <a:spcAft>
                <a:spcPts val="500"/>
              </a:spcAft>
              <a:buClrTx/>
              <a:buSzTx/>
              <a:buFontTx/>
              <a:buNone/>
              <a:tabLst/>
              <a:defRPr/>
            </a:pPr>
            <a:r>
              <a:rPr kumimoji="0" lang="en-US" sz="1400" b="0" i="0" u="none" strike="noStrike" kern="1200" cap="none" spc="0" normalizeH="0" baseline="0" noProof="0">
                <a:ln w="3175">
                  <a:noFill/>
                </a:ln>
                <a:solidFill>
                  <a:srgbClr val="0078D4"/>
                </a:solidFill>
                <a:effectLst/>
                <a:uLnTx/>
                <a:uFillTx/>
                <a:latin typeface="Segoe UI Semibold"/>
                <a:ea typeface="+mn-ea"/>
                <a:cs typeface="Segoe UI" panose="020B0502040204020203" pitchFamily="34" charset="0"/>
              </a:rPr>
              <a:t>Emerging Innovators</a:t>
            </a:r>
          </a:p>
          <a:p>
            <a:pPr marL="0" marR="0" lvl="0" indent="0" algn="l" defTabSz="811702" rtl="0" eaLnBrk="1" fontAlgn="auto" latinLnBrk="0" hangingPunct="1">
              <a:lnSpc>
                <a:spcPct val="100000"/>
              </a:lnSpc>
              <a:spcBef>
                <a:spcPts val="174"/>
              </a:spcBef>
              <a:spcAft>
                <a:spcPts val="0"/>
              </a:spcAft>
              <a:buClrTx/>
              <a:buSzTx/>
              <a:buFontTx/>
              <a:buNone/>
              <a:tabLst/>
              <a:defRPr/>
            </a:pPr>
            <a:r>
              <a:rPr kumimoji="0" lang="en-US" sz="900" b="1" i="0" u="none" strike="noStrike" kern="1200" cap="none" spc="0" normalizeH="0" baseline="0" noProof="0">
                <a:ln>
                  <a:noFill/>
                </a:ln>
                <a:gradFill>
                  <a:gsLst>
                    <a:gs pos="41958">
                      <a:srgbClr val="FFFFFF"/>
                    </a:gs>
                    <a:gs pos="63000">
                      <a:srgbClr val="FFFFFF"/>
                    </a:gs>
                  </a:gsLst>
                  <a:lin ang="0" scaled="0"/>
                </a:gradFill>
                <a:effectLst/>
                <a:uLnTx/>
                <a:uFillTx/>
                <a:latin typeface="Segoe UI Semibold"/>
                <a:ea typeface="+mn-ea"/>
                <a:cs typeface="+mn-cs"/>
              </a:rPr>
              <a:t>Focused on rapid product development and growth, they invest in products and use manual processes with limited automation. They rely heavily on people to solve problems.</a:t>
            </a:r>
          </a:p>
        </p:txBody>
      </p:sp>
      <p:pic>
        <p:nvPicPr>
          <p:cNvPr id="402" name="Picture 401" descr="Screenshot of the matrix for emerging innovators from the previous slides">
            <a:extLst>
              <a:ext uri="{FF2B5EF4-FFF2-40B4-BE49-F238E27FC236}">
                <a16:creationId xmlns:a16="http://schemas.microsoft.com/office/drawing/2014/main" id="{21A56583-8259-5E11-EB88-72033D411ACB}"/>
              </a:ext>
            </a:extLst>
          </p:cNvPr>
          <p:cNvPicPr>
            <a:picLocks noChangeAspect="1"/>
          </p:cNvPicPr>
          <p:nvPr/>
        </p:nvPicPr>
        <p:blipFill>
          <a:blip r:embed="rId4"/>
          <a:srcRect l="27621" r="931"/>
          <a:stretch/>
        </p:blipFill>
        <p:spPr>
          <a:xfrm>
            <a:off x="1943768" y="2853133"/>
            <a:ext cx="3065666" cy="3415904"/>
          </a:xfrm>
          <a:prstGeom prst="rect">
            <a:avLst/>
          </a:prstGeom>
        </p:spPr>
      </p:pic>
      <p:cxnSp>
        <p:nvCxnSpPr>
          <p:cNvPr id="406" name="Straight Connector 405">
            <a:extLst>
              <a:ext uri="{FF2B5EF4-FFF2-40B4-BE49-F238E27FC236}">
                <a16:creationId xmlns:a16="http://schemas.microsoft.com/office/drawing/2014/main" id="{355FC7D7-8E97-452E-221A-560AEED952A5}"/>
              </a:ext>
              <a:ext uri="{C183D7F6-B498-43B3-948B-1728B52AA6E4}">
                <adec:decorative xmlns:adec="http://schemas.microsoft.com/office/drawing/2017/decorative" val="1"/>
              </a:ext>
            </a:extLst>
          </p:cNvPr>
          <p:cNvCxnSpPr>
            <a:cxnSpLocks/>
          </p:cNvCxnSpPr>
          <p:nvPr/>
        </p:nvCxnSpPr>
        <p:spPr>
          <a:xfrm flipV="1">
            <a:off x="5112656" y="1439585"/>
            <a:ext cx="0" cy="4829451"/>
          </a:xfrm>
          <a:prstGeom prst="line">
            <a:avLst/>
          </a:prstGeom>
          <a:ln w="12700">
            <a:solidFill>
              <a:srgbClr val="3A495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8" name="Rectangle: Rounded Corners 5">
            <a:extLst>
              <a:ext uri="{FF2B5EF4-FFF2-40B4-BE49-F238E27FC236}">
                <a16:creationId xmlns:a16="http://schemas.microsoft.com/office/drawing/2014/main" id="{7B89C3A8-9F79-2532-7729-5BC35F3735B3}"/>
              </a:ext>
              <a:ext uri="{C183D7F6-B498-43B3-948B-1728B52AA6E4}">
                <adec:decorative xmlns:adec="http://schemas.microsoft.com/office/drawing/2017/decorative" val="1"/>
              </a:ext>
            </a:extLst>
          </p:cNvPr>
          <p:cNvSpPr/>
          <p:nvPr/>
        </p:nvSpPr>
        <p:spPr bwMode="auto">
          <a:xfrm>
            <a:off x="5215878" y="1439586"/>
            <a:ext cx="3065652" cy="1273280"/>
          </a:xfrm>
          <a:prstGeom prst="roundRect">
            <a:avLst>
              <a:gd name="adj" fmla="val 11196"/>
            </a:avLst>
          </a:prstGeom>
          <a:solidFill>
            <a:schemeClr val="bg1"/>
          </a:solidFill>
          <a:ln w="12700" cap="rnd">
            <a:solidFill>
              <a:srgbClr val="C03BC4"/>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l" defTabSz="811702" rtl="0" eaLnBrk="1" fontAlgn="auto" latinLnBrk="0" hangingPunct="1">
              <a:lnSpc>
                <a:spcPct val="100000"/>
              </a:lnSpc>
              <a:spcBef>
                <a:spcPts val="0"/>
              </a:spcBef>
              <a:spcAft>
                <a:spcPts val="500"/>
              </a:spcAft>
              <a:buClrTx/>
              <a:buSzTx/>
              <a:buFontTx/>
              <a:buNone/>
              <a:tabLst/>
              <a:defRPr/>
            </a:pPr>
            <a:r>
              <a:rPr kumimoji="0" lang="en-US" sz="1400" b="0" i="0" u="none" strike="noStrike" kern="1200" cap="none" spc="0" normalizeH="0" baseline="0" noProof="0">
                <a:ln w="3175">
                  <a:noFill/>
                </a:ln>
                <a:solidFill>
                  <a:srgbClr val="C03BC4"/>
                </a:solidFill>
                <a:effectLst/>
                <a:uLnTx/>
                <a:uFillTx/>
                <a:latin typeface="Segoe UI Semibold"/>
                <a:ea typeface="+mn-ea"/>
                <a:cs typeface="Segoe UI" panose="020B0502040204020203" pitchFamily="34" charset="0"/>
              </a:rPr>
              <a:t>Strategic Builders</a:t>
            </a:r>
          </a:p>
          <a:p>
            <a:pPr marL="0" marR="0" lvl="0" indent="0" algn="l" defTabSz="811702" rtl="0" eaLnBrk="1" fontAlgn="auto" latinLnBrk="0" hangingPunct="1">
              <a:lnSpc>
                <a:spcPct val="100000"/>
              </a:lnSpc>
              <a:spcBef>
                <a:spcPts val="174"/>
              </a:spcBef>
              <a:spcAft>
                <a:spcPts val="0"/>
              </a:spcAft>
              <a:buClrTx/>
              <a:buSzTx/>
              <a:buFontTx/>
              <a:buNone/>
              <a:tabLst/>
              <a:defRPr/>
            </a:pPr>
            <a:r>
              <a:rPr kumimoji="0" lang="en-US" sz="900" b="1" i="0" u="none" strike="noStrike" kern="1200" cap="none" spc="0" normalizeH="0" baseline="0" noProof="0">
                <a:ln>
                  <a:noFill/>
                </a:ln>
                <a:gradFill>
                  <a:gsLst>
                    <a:gs pos="41958">
                      <a:srgbClr val="FFFFFF"/>
                    </a:gs>
                    <a:gs pos="63000">
                      <a:srgbClr val="FFFFFF"/>
                    </a:gs>
                  </a:gsLst>
                  <a:lin ang="0" scaled="0"/>
                </a:gradFill>
                <a:effectLst/>
                <a:uLnTx/>
                <a:uFillTx/>
                <a:latin typeface="Segoe UI Semibold"/>
                <a:ea typeface="+mn-ea"/>
                <a:cs typeface="+mn-cs"/>
              </a:rPr>
              <a:t>Aimed at improving efficiency and cutting costs, they establish policies that enhance operational effectiveness and use automation for scaling issues. However, they haven't fully integrated platform engineering solutions like self-service.</a:t>
            </a:r>
          </a:p>
        </p:txBody>
      </p:sp>
      <p:pic>
        <p:nvPicPr>
          <p:cNvPr id="323" name="Picture 322" descr="Screenshot of the matrix for trategic builders from the previous slides">
            <a:extLst>
              <a:ext uri="{FF2B5EF4-FFF2-40B4-BE49-F238E27FC236}">
                <a16:creationId xmlns:a16="http://schemas.microsoft.com/office/drawing/2014/main" id="{A351742A-7E58-A90F-C355-90EA4F6582B1}"/>
              </a:ext>
            </a:extLst>
          </p:cNvPr>
          <p:cNvPicPr>
            <a:picLocks noChangeAspect="1"/>
          </p:cNvPicPr>
          <p:nvPr/>
        </p:nvPicPr>
        <p:blipFill>
          <a:blip r:embed="rId5"/>
          <a:srcRect l="27479" r="1074"/>
          <a:stretch/>
        </p:blipFill>
        <p:spPr>
          <a:xfrm>
            <a:off x="5215878" y="2853133"/>
            <a:ext cx="3065666" cy="3415905"/>
          </a:xfrm>
          <a:prstGeom prst="rect">
            <a:avLst/>
          </a:prstGeom>
        </p:spPr>
      </p:pic>
      <p:cxnSp>
        <p:nvCxnSpPr>
          <p:cNvPr id="408" name="Straight Connector 407">
            <a:extLst>
              <a:ext uri="{FF2B5EF4-FFF2-40B4-BE49-F238E27FC236}">
                <a16:creationId xmlns:a16="http://schemas.microsoft.com/office/drawing/2014/main" id="{C18421D0-4F75-275D-81A6-ACA7899FCD4F}"/>
              </a:ext>
              <a:ext uri="{C183D7F6-B498-43B3-948B-1728B52AA6E4}">
                <adec:decorative xmlns:adec="http://schemas.microsoft.com/office/drawing/2017/decorative" val="1"/>
              </a:ext>
            </a:extLst>
          </p:cNvPr>
          <p:cNvCxnSpPr>
            <a:cxnSpLocks/>
          </p:cNvCxnSpPr>
          <p:nvPr/>
        </p:nvCxnSpPr>
        <p:spPr>
          <a:xfrm flipV="1">
            <a:off x="8384766" y="1439585"/>
            <a:ext cx="0" cy="4829451"/>
          </a:xfrm>
          <a:prstGeom prst="line">
            <a:avLst/>
          </a:prstGeom>
          <a:ln w="12700">
            <a:solidFill>
              <a:srgbClr val="3A495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9" name="Rectangle: Rounded Corners 5">
            <a:extLst>
              <a:ext uri="{FF2B5EF4-FFF2-40B4-BE49-F238E27FC236}">
                <a16:creationId xmlns:a16="http://schemas.microsoft.com/office/drawing/2014/main" id="{5725E96D-ED63-E1D8-DF03-7A9CE0C7B741}"/>
              </a:ext>
              <a:ext uri="{C183D7F6-B498-43B3-948B-1728B52AA6E4}">
                <adec:decorative xmlns:adec="http://schemas.microsoft.com/office/drawing/2017/decorative" val="1"/>
              </a:ext>
            </a:extLst>
          </p:cNvPr>
          <p:cNvSpPr/>
          <p:nvPr/>
        </p:nvSpPr>
        <p:spPr bwMode="auto">
          <a:xfrm>
            <a:off x="8487987" y="1439586"/>
            <a:ext cx="3065652" cy="1273280"/>
          </a:xfrm>
          <a:prstGeom prst="roundRect">
            <a:avLst>
              <a:gd name="adj" fmla="val 11743"/>
            </a:avLst>
          </a:prstGeom>
          <a:solidFill>
            <a:schemeClr val="bg1"/>
          </a:solidFill>
          <a:ln w="12700" cap="rnd">
            <a:solidFill>
              <a:srgbClr val="FF5C39"/>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l" defTabSz="811702" rtl="0" eaLnBrk="1" fontAlgn="auto" latinLnBrk="0" hangingPunct="1">
              <a:lnSpc>
                <a:spcPct val="100000"/>
              </a:lnSpc>
              <a:spcBef>
                <a:spcPts val="0"/>
              </a:spcBef>
              <a:spcAft>
                <a:spcPts val="500"/>
              </a:spcAft>
              <a:buClrTx/>
              <a:buSzTx/>
              <a:buFontTx/>
              <a:buNone/>
              <a:tabLst/>
              <a:defRPr/>
            </a:pPr>
            <a:r>
              <a:rPr kumimoji="0" lang="en-US" sz="1400" b="0" i="0" u="none" strike="noStrike" kern="1200" cap="none" spc="0" normalizeH="0" baseline="0" noProof="0">
                <a:ln w="3175">
                  <a:noFill/>
                </a:ln>
                <a:solidFill>
                  <a:srgbClr val="FF5C39"/>
                </a:solidFill>
                <a:effectLst/>
                <a:uLnTx/>
                <a:uFillTx/>
                <a:latin typeface="Segoe UI Semibold"/>
                <a:ea typeface="+mn-ea"/>
                <a:cs typeface="Segoe UI" panose="020B0502040204020203" pitchFamily="34" charset="0"/>
              </a:rPr>
              <a:t>Platform Pioneers</a:t>
            </a:r>
          </a:p>
          <a:p>
            <a:pPr marL="0" marR="0" lvl="0" indent="0" algn="l" defTabSz="811702" rtl="0" eaLnBrk="1" fontAlgn="auto" latinLnBrk="0" hangingPunct="1">
              <a:lnSpc>
                <a:spcPct val="100000"/>
              </a:lnSpc>
              <a:spcBef>
                <a:spcPts val="174"/>
              </a:spcBef>
              <a:spcAft>
                <a:spcPts val="0"/>
              </a:spcAft>
              <a:buClrTx/>
              <a:buSzTx/>
              <a:buFontTx/>
              <a:buNone/>
              <a:tabLst/>
              <a:defRPr/>
            </a:pPr>
            <a:r>
              <a:rPr kumimoji="0" lang="en-US" sz="900" b="1" i="0" u="none" strike="noStrike" kern="1200" cap="none" spc="0" normalizeH="0" baseline="0" noProof="0">
                <a:ln>
                  <a:noFill/>
                </a:ln>
                <a:gradFill>
                  <a:gsLst>
                    <a:gs pos="41958">
                      <a:srgbClr val="FFFFFF"/>
                    </a:gs>
                    <a:gs pos="63000">
                      <a:srgbClr val="FFFFFF"/>
                    </a:gs>
                  </a:gsLst>
                  <a:lin ang="0" scaled="0"/>
                </a:gradFill>
                <a:effectLst/>
                <a:uLnTx/>
                <a:uFillTx/>
                <a:latin typeface="Segoe UI Semibold"/>
                <a:ea typeface="+mn-ea"/>
                <a:cs typeface="+mn-cs"/>
              </a:rPr>
              <a:t>They enhance the developer experience and expand platform capabilities, treating the platform as a product with robust self-service systems. Their approach seamlessly supports developers' workflows.</a:t>
            </a:r>
          </a:p>
        </p:txBody>
      </p:sp>
      <p:pic>
        <p:nvPicPr>
          <p:cNvPr id="248" name="Picture 247" descr="Screenshot of the matrix for platform pioneers from the previous slides">
            <a:extLst>
              <a:ext uri="{FF2B5EF4-FFF2-40B4-BE49-F238E27FC236}">
                <a16:creationId xmlns:a16="http://schemas.microsoft.com/office/drawing/2014/main" id="{901AE803-B569-62BC-5D67-29864731E0E0}"/>
              </a:ext>
            </a:extLst>
          </p:cNvPr>
          <p:cNvPicPr>
            <a:picLocks noChangeAspect="1"/>
          </p:cNvPicPr>
          <p:nvPr/>
        </p:nvPicPr>
        <p:blipFill>
          <a:blip r:embed="rId6"/>
          <a:srcRect l="27254"/>
          <a:stretch/>
        </p:blipFill>
        <p:spPr>
          <a:xfrm>
            <a:off x="8487987" y="2853134"/>
            <a:ext cx="3121400" cy="3415904"/>
          </a:xfrm>
          <a:prstGeom prst="rect">
            <a:avLst/>
          </a:prstGeom>
        </p:spPr>
      </p:pic>
      <p:sp>
        <p:nvSpPr>
          <p:cNvPr id="4" name="Rectangle: Rounded Corners 36">
            <a:extLst>
              <a:ext uri="{FF2B5EF4-FFF2-40B4-BE49-F238E27FC236}">
                <a16:creationId xmlns:a16="http://schemas.microsoft.com/office/drawing/2014/main" id="{9DB8064B-565F-483A-4DE8-FACBC3682A3A}"/>
              </a:ext>
            </a:extLst>
          </p:cNvPr>
          <p:cNvSpPr/>
          <p:nvPr/>
        </p:nvSpPr>
        <p:spPr>
          <a:xfrm>
            <a:off x="4060774" y="6384252"/>
            <a:ext cx="4075215" cy="470309"/>
          </a:xfrm>
          <a:prstGeom prst="roundRect">
            <a:avLst>
              <a:gd name="adj" fmla="val 30622"/>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p:spPr>
        <p:txBody>
          <a:bodyPr wrap="square" lIns="182880" tIns="36576" rIns="182880" bIns="73152" anchor="ctr" anchorCtr="0">
            <a:spAutoFit/>
          </a:bodyPr>
          <a:lstStyle/>
          <a:p>
            <a:pPr marL="0" marR="0" lvl="0" indent="0" algn="ctr" defTabSz="299783" rtl="0" eaLnBrk="1" fontAlgn="base" latinLnBrk="0" hangingPunct="1">
              <a:lnSpc>
                <a:spcPct val="100000"/>
              </a:lnSpc>
              <a:spcBef>
                <a:spcPts val="508"/>
              </a:spcBef>
              <a:spcAft>
                <a:spcPts val="508"/>
              </a:spcAft>
              <a:buClrTx/>
              <a:buSzPct val="90000"/>
              <a:buFontTx/>
              <a:buNone/>
              <a:tabLst/>
              <a:defRPr/>
            </a:pPr>
            <a:r>
              <a:rPr kumimoji="0" lang="en-GB" sz="18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hlinkClick r:id="rId7">
                  <a:extLst>
                    <a:ext uri="{A12FA001-AC4F-418D-AE19-62706E023703}">
                      <ahyp:hlinkClr xmlns:ahyp="http://schemas.microsoft.com/office/drawing/2018/hyperlinkcolor" val="tx"/>
                    </a:ext>
                  </a:extLst>
                </a:hlinkClick>
              </a:rPr>
              <a:t>https://aka.ms/PECapabilitySurvey</a:t>
            </a:r>
            <a:endParaRPr kumimoji="0" lang="en-GB" sz="18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endParaRPr>
          </a:p>
        </p:txBody>
      </p:sp>
    </p:spTree>
    <p:extLst>
      <p:ext uri="{BB962C8B-B14F-4D97-AF65-F5344CB8AC3E}">
        <p14:creationId xmlns:p14="http://schemas.microsoft.com/office/powerpoint/2010/main" val="9012204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0"/>
                                  </p:stCondLst>
                                  <p:childTnLst>
                                    <p:animMotion origin="layout" path="M -2.08333E-7 -4.44444E-6 L -2.08333E-7 0.03542 " pathEditMode="relative" rAng="0" ptsTypes="AA">
                                      <p:cBhvr>
                                        <p:cTn id="9" dur="700" spd="-100000" fill="hold"/>
                                        <p:tgtEl>
                                          <p:spTgt spid="14"/>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403"/>
                                        </p:tgtEl>
                                        <p:attrNameLst>
                                          <p:attrName>style.visibility</p:attrName>
                                        </p:attrNameLst>
                                      </p:cBhvr>
                                      <p:to>
                                        <p:strVal val="visible"/>
                                      </p:to>
                                    </p:set>
                                    <p:animEffect transition="in" filter="fade">
                                      <p:cBhvr>
                                        <p:cTn id="12" dur="500"/>
                                        <p:tgtEl>
                                          <p:spTgt spid="403"/>
                                        </p:tgtEl>
                                      </p:cBhvr>
                                    </p:animEffect>
                                  </p:childTnLst>
                                </p:cTn>
                              </p:par>
                              <p:par>
                                <p:cTn id="13" presetID="42" presetClass="path" presetSubtype="0" decel="100000" fill="hold" nodeType="withEffect">
                                  <p:stCondLst>
                                    <p:cond delay="100"/>
                                  </p:stCondLst>
                                  <p:childTnLst>
                                    <p:animMotion origin="layout" path="M -2.29167E-6 3.7037E-6 L -2.29167E-6 0.03541 " pathEditMode="relative" rAng="0" ptsTypes="AA">
                                      <p:cBhvr>
                                        <p:cTn id="14" dur="700" spd="-100000" fill="hold"/>
                                        <p:tgtEl>
                                          <p:spTgt spid="403"/>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409"/>
                                        </p:tgtEl>
                                        <p:attrNameLst>
                                          <p:attrName>style.visibility</p:attrName>
                                        </p:attrNameLst>
                                      </p:cBhvr>
                                      <p:to>
                                        <p:strVal val="visible"/>
                                      </p:to>
                                    </p:set>
                                    <p:animEffect transition="in" filter="fade">
                                      <p:cBhvr>
                                        <p:cTn id="17" dur="500"/>
                                        <p:tgtEl>
                                          <p:spTgt spid="409"/>
                                        </p:tgtEl>
                                      </p:cBhvr>
                                    </p:animEffect>
                                  </p:childTnLst>
                                </p:cTn>
                              </p:par>
                              <p:par>
                                <p:cTn id="18" presetID="42" presetClass="path" presetSubtype="0" decel="100000" fill="hold" nodeType="withEffect">
                                  <p:stCondLst>
                                    <p:cond delay="100"/>
                                  </p:stCondLst>
                                  <p:childTnLst>
                                    <p:animMotion origin="layout" path="M -1.45833E-6 2.96296E-6 L -1.45833E-6 0.03541 " pathEditMode="relative" rAng="0" ptsTypes="AA">
                                      <p:cBhvr>
                                        <p:cTn id="19" dur="700" spd="-100000" fill="hold"/>
                                        <p:tgtEl>
                                          <p:spTgt spid="409"/>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427"/>
                                        </p:tgtEl>
                                        <p:attrNameLst>
                                          <p:attrName>style.visibility</p:attrName>
                                        </p:attrNameLst>
                                      </p:cBhvr>
                                      <p:to>
                                        <p:strVal val="visible"/>
                                      </p:to>
                                    </p:set>
                                    <p:animEffect transition="in" filter="fade">
                                      <p:cBhvr>
                                        <p:cTn id="22" dur="500"/>
                                        <p:tgtEl>
                                          <p:spTgt spid="427"/>
                                        </p:tgtEl>
                                      </p:cBhvr>
                                    </p:animEffect>
                                  </p:childTnLst>
                                </p:cTn>
                              </p:par>
                              <p:par>
                                <p:cTn id="23" presetID="42" presetClass="path" presetSubtype="0" decel="100000" fill="hold" grpId="1" nodeType="withEffect">
                                  <p:stCondLst>
                                    <p:cond delay="100"/>
                                  </p:stCondLst>
                                  <p:childTnLst>
                                    <p:animMotion origin="layout" path="M 3.75E-6 2.22222E-6 L 3.75E-6 0.03541 " pathEditMode="relative" rAng="0" ptsTypes="AA">
                                      <p:cBhvr>
                                        <p:cTn id="24" dur="700" spd="-100000" fill="hold"/>
                                        <p:tgtEl>
                                          <p:spTgt spid="427"/>
                                        </p:tgtEl>
                                        <p:attrNameLst>
                                          <p:attrName>ppt_x</p:attrName>
                                          <p:attrName>ppt_y</p:attrName>
                                        </p:attrNameLst>
                                      </p:cBhvr>
                                      <p:rCtr x="0" y="1759"/>
                                    </p:animMotion>
                                  </p:childTnLst>
                                </p:cTn>
                              </p:par>
                              <p:par>
                                <p:cTn id="25" presetID="10" presetClass="entr" presetSubtype="0" fill="hold" nodeType="withEffect">
                                  <p:stCondLst>
                                    <p:cond delay="100"/>
                                  </p:stCondLst>
                                  <p:childTnLst>
                                    <p:set>
                                      <p:cBhvr>
                                        <p:cTn id="26" dur="1" fill="hold">
                                          <p:stCondLst>
                                            <p:cond delay="0"/>
                                          </p:stCondLst>
                                        </p:cTn>
                                        <p:tgtEl>
                                          <p:spTgt spid="402"/>
                                        </p:tgtEl>
                                        <p:attrNameLst>
                                          <p:attrName>style.visibility</p:attrName>
                                        </p:attrNameLst>
                                      </p:cBhvr>
                                      <p:to>
                                        <p:strVal val="visible"/>
                                      </p:to>
                                    </p:set>
                                    <p:animEffect transition="in" filter="fade">
                                      <p:cBhvr>
                                        <p:cTn id="27" dur="500"/>
                                        <p:tgtEl>
                                          <p:spTgt spid="402"/>
                                        </p:tgtEl>
                                      </p:cBhvr>
                                    </p:animEffect>
                                  </p:childTnLst>
                                </p:cTn>
                              </p:par>
                              <p:par>
                                <p:cTn id="28" presetID="42" presetClass="path" presetSubtype="0" decel="100000" fill="hold" nodeType="withEffect">
                                  <p:stCondLst>
                                    <p:cond delay="100"/>
                                  </p:stCondLst>
                                  <p:childTnLst>
                                    <p:animMotion origin="layout" path="M 3.75E-6 3.7037E-6 L 3.75E-6 0.03541 " pathEditMode="relative" rAng="0" ptsTypes="AA">
                                      <p:cBhvr>
                                        <p:cTn id="29" dur="700" spd="-100000" fill="hold"/>
                                        <p:tgtEl>
                                          <p:spTgt spid="402"/>
                                        </p:tgtEl>
                                        <p:attrNameLst>
                                          <p:attrName>ppt_x</p:attrName>
                                          <p:attrName>ppt_y</p:attrName>
                                        </p:attrNameLst>
                                      </p:cBhvr>
                                      <p:rCtr x="0" y="1759"/>
                                    </p:animMotion>
                                  </p:childTnLst>
                                </p:cTn>
                              </p:par>
                              <p:par>
                                <p:cTn id="30" presetID="10" presetClass="entr" presetSubtype="0" fill="hold" nodeType="withEffect">
                                  <p:stCondLst>
                                    <p:cond delay="200"/>
                                  </p:stCondLst>
                                  <p:childTnLst>
                                    <p:set>
                                      <p:cBhvr>
                                        <p:cTn id="31" dur="1" fill="hold">
                                          <p:stCondLst>
                                            <p:cond delay="0"/>
                                          </p:stCondLst>
                                        </p:cTn>
                                        <p:tgtEl>
                                          <p:spTgt spid="406"/>
                                        </p:tgtEl>
                                        <p:attrNameLst>
                                          <p:attrName>style.visibility</p:attrName>
                                        </p:attrNameLst>
                                      </p:cBhvr>
                                      <p:to>
                                        <p:strVal val="visible"/>
                                      </p:to>
                                    </p:set>
                                    <p:animEffect transition="in" filter="fade">
                                      <p:cBhvr>
                                        <p:cTn id="32" dur="500"/>
                                        <p:tgtEl>
                                          <p:spTgt spid="406"/>
                                        </p:tgtEl>
                                      </p:cBhvr>
                                    </p:animEffect>
                                  </p:childTnLst>
                                </p:cTn>
                              </p:par>
                              <p:par>
                                <p:cTn id="33" presetID="42" presetClass="path" presetSubtype="0" decel="100000" fill="hold" nodeType="withEffect">
                                  <p:stCondLst>
                                    <p:cond delay="200"/>
                                  </p:stCondLst>
                                  <p:childTnLst>
                                    <p:animMotion origin="layout" path="M -1.04167E-6 2.96296E-6 L -1.04167E-6 0.03541 " pathEditMode="relative" rAng="0" ptsTypes="AA">
                                      <p:cBhvr>
                                        <p:cTn id="34" dur="700" spd="-100000" fill="hold"/>
                                        <p:tgtEl>
                                          <p:spTgt spid="406"/>
                                        </p:tgtEl>
                                        <p:attrNameLst>
                                          <p:attrName>ppt_x</p:attrName>
                                          <p:attrName>ppt_y</p:attrName>
                                        </p:attrNameLst>
                                      </p:cBhvr>
                                      <p:rCtr x="0" y="1759"/>
                                    </p:animMotion>
                                  </p:childTnLst>
                                </p:cTn>
                              </p:par>
                              <p:par>
                                <p:cTn id="35" presetID="10" presetClass="entr" presetSubtype="0" fill="hold" nodeType="withEffect">
                                  <p:stCondLst>
                                    <p:cond delay="200"/>
                                  </p:stCondLst>
                                  <p:childTnLst>
                                    <p:set>
                                      <p:cBhvr>
                                        <p:cTn id="36" dur="1" fill="hold">
                                          <p:stCondLst>
                                            <p:cond delay="0"/>
                                          </p:stCondLst>
                                        </p:cTn>
                                        <p:tgtEl>
                                          <p:spTgt spid="323"/>
                                        </p:tgtEl>
                                        <p:attrNameLst>
                                          <p:attrName>style.visibility</p:attrName>
                                        </p:attrNameLst>
                                      </p:cBhvr>
                                      <p:to>
                                        <p:strVal val="visible"/>
                                      </p:to>
                                    </p:set>
                                    <p:animEffect transition="in" filter="fade">
                                      <p:cBhvr>
                                        <p:cTn id="37" dur="500"/>
                                        <p:tgtEl>
                                          <p:spTgt spid="323"/>
                                        </p:tgtEl>
                                      </p:cBhvr>
                                    </p:animEffect>
                                  </p:childTnLst>
                                </p:cTn>
                              </p:par>
                              <p:par>
                                <p:cTn id="38" presetID="42" presetClass="path" presetSubtype="0" decel="100000" fill="hold" nodeType="withEffect">
                                  <p:stCondLst>
                                    <p:cond delay="200"/>
                                  </p:stCondLst>
                                  <p:childTnLst>
                                    <p:animMotion origin="layout" path="M 4.375E-6 3.7037E-6 L 4.375E-6 0.03541 " pathEditMode="relative" rAng="0" ptsTypes="AA">
                                      <p:cBhvr>
                                        <p:cTn id="39" dur="700" spd="-100000" fill="hold"/>
                                        <p:tgtEl>
                                          <p:spTgt spid="323"/>
                                        </p:tgtEl>
                                        <p:attrNameLst>
                                          <p:attrName>ppt_x</p:attrName>
                                          <p:attrName>ppt_y</p:attrName>
                                        </p:attrNameLst>
                                      </p:cBhvr>
                                      <p:rCtr x="0" y="1759"/>
                                    </p:animMotion>
                                  </p:childTnLst>
                                </p:cTn>
                              </p:par>
                              <p:par>
                                <p:cTn id="40" presetID="10" presetClass="entr" presetSubtype="0" fill="hold" grpId="0" nodeType="withEffect">
                                  <p:stCondLst>
                                    <p:cond delay="200"/>
                                  </p:stCondLst>
                                  <p:childTnLst>
                                    <p:set>
                                      <p:cBhvr>
                                        <p:cTn id="41" dur="1" fill="hold">
                                          <p:stCondLst>
                                            <p:cond delay="0"/>
                                          </p:stCondLst>
                                        </p:cTn>
                                        <p:tgtEl>
                                          <p:spTgt spid="428"/>
                                        </p:tgtEl>
                                        <p:attrNameLst>
                                          <p:attrName>style.visibility</p:attrName>
                                        </p:attrNameLst>
                                      </p:cBhvr>
                                      <p:to>
                                        <p:strVal val="visible"/>
                                      </p:to>
                                    </p:set>
                                    <p:animEffect transition="in" filter="fade">
                                      <p:cBhvr>
                                        <p:cTn id="42" dur="500"/>
                                        <p:tgtEl>
                                          <p:spTgt spid="428"/>
                                        </p:tgtEl>
                                      </p:cBhvr>
                                    </p:animEffect>
                                  </p:childTnLst>
                                </p:cTn>
                              </p:par>
                              <p:par>
                                <p:cTn id="43" presetID="42" presetClass="path" presetSubtype="0" decel="100000" fill="hold" grpId="1" nodeType="withEffect">
                                  <p:stCondLst>
                                    <p:cond delay="200"/>
                                  </p:stCondLst>
                                  <p:childTnLst>
                                    <p:animMotion origin="layout" path="M 4.375E-6 2.22222E-6 L 4.375E-6 0.03541 " pathEditMode="relative" rAng="0" ptsTypes="AA">
                                      <p:cBhvr>
                                        <p:cTn id="44" dur="700" spd="-100000" fill="hold"/>
                                        <p:tgtEl>
                                          <p:spTgt spid="428"/>
                                        </p:tgtEl>
                                        <p:attrNameLst>
                                          <p:attrName>ppt_x</p:attrName>
                                          <p:attrName>ppt_y</p:attrName>
                                        </p:attrNameLst>
                                      </p:cBhvr>
                                      <p:rCtr x="0" y="1759"/>
                                    </p:animMotion>
                                  </p:childTnLst>
                                </p:cTn>
                              </p:par>
                              <p:par>
                                <p:cTn id="45" presetID="10" presetClass="entr" presetSubtype="0" fill="hold" nodeType="withEffect">
                                  <p:stCondLst>
                                    <p:cond delay="400"/>
                                  </p:stCondLst>
                                  <p:childTnLst>
                                    <p:set>
                                      <p:cBhvr>
                                        <p:cTn id="46" dur="1" fill="hold">
                                          <p:stCondLst>
                                            <p:cond delay="0"/>
                                          </p:stCondLst>
                                        </p:cTn>
                                        <p:tgtEl>
                                          <p:spTgt spid="408"/>
                                        </p:tgtEl>
                                        <p:attrNameLst>
                                          <p:attrName>style.visibility</p:attrName>
                                        </p:attrNameLst>
                                      </p:cBhvr>
                                      <p:to>
                                        <p:strVal val="visible"/>
                                      </p:to>
                                    </p:set>
                                    <p:animEffect transition="in" filter="fade">
                                      <p:cBhvr>
                                        <p:cTn id="47" dur="500"/>
                                        <p:tgtEl>
                                          <p:spTgt spid="408"/>
                                        </p:tgtEl>
                                      </p:cBhvr>
                                    </p:animEffect>
                                  </p:childTnLst>
                                </p:cTn>
                              </p:par>
                              <p:par>
                                <p:cTn id="48" presetID="42" presetClass="path" presetSubtype="0" decel="100000" fill="hold" nodeType="withEffect">
                                  <p:stCondLst>
                                    <p:cond delay="400"/>
                                  </p:stCondLst>
                                  <p:childTnLst>
                                    <p:animMotion origin="layout" path="M -4.16667E-7 2.96296E-6 L -4.16667E-7 0.03541 " pathEditMode="relative" rAng="0" ptsTypes="AA">
                                      <p:cBhvr>
                                        <p:cTn id="49" dur="700" spd="-100000" fill="hold"/>
                                        <p:tgtEl>
                                          <p:spTgt spid="408"/>
                                        </p:tgtEl>
                                        <p:attrNameLst>
                                          <p:attrName>ppt_x</p:attrName>
                                          <p:attrName>ppt_y</p:attrName>
                                        </p:attrNameLst>
                                      </p:cBhvr>
                                      <p:rCtr x="0" y="1759"/>
                                    </p:animMotion>
                                  </p:childTnLst>
                                </p:cTn>
                              </p:par>
                              <p:par>
                                <p:cTn id="50" presetID="10" presetClass="entr" presetSubtype="0" fill="hold" grpId="0" nodeType="withEffect">
                                  <p:stCondLst>
                                    <p:cond delay="400"/>
                                  </p:stCondLst>
                                  <p:childTnLst>
                                    <p:set>
                                      <p:cBhvr>
                                        <p:cTn id="51" dur="1" fill="hold">
                                          <p:stCondLst>
                                            <p:cond delay="0"/>
                                          </p:stCondLst>
                                        </p:cTn>
                                        <p:tgtEl>
                                          <p:spTgt spid="429"/>
                                        </p:tgtEl>
                                        <p:attrNameLst>
                                          <p:attrName>style.visibility</p:attrName>
                                        </p:attrNameLst>
                                      </p:cBhvr>
                                      <p:to>
                                        <p:strVal val="visible"/>
                                      </p:to>
                                    </p:set>
                                    <p:animEffect transition="in" filter="fade">
                                      <p:cBhvr>
                                        <p:cTn id="52" dur="500"/>
                                        <p:tgtEl>
                                          <p:spTgt spid="429"/>
                                        </p:tgtEl>
                                      </p:cBhvr>
                                    </p:animEffect>
                                  </p:childTnLst>
                                </p:cTn>
                              </p:par>
                              <p:par>
                                <p:cTn id="53" presetID="42" presetClass="path" presetSubtype="0" decel="100000" fill="hold" grpId="1" nodeType="withEffect">
                                  <p:stCondLst>
                                    <p:cond delay="400"/>
                                  </p:stCondLst>
                                  <p:childTnLst>
                                    <p:animMotion origin="layout" path="M 5E-6 2.22222E-6 L 5E-6 0.03541 " pathEditMode="relative" rAng="0" ptsTypes="AA">
                                      <p:cBhvr>
                                        <p:cTn id="54" dur="700" spd="-100000" fill="hold"/>
                                        <p:tgtEl>
                                          <p:spTgt spid="429"/>
                                        </p:tgtEl>
                                        <p:attrNameLst>
                                          <p:attrName>ppt_x</p:attrName>
                                          <p:attrName>ppt_y</p:attrName>
                                        </p:attrNameLst>
                                      </p:cBhvr>
                                      <p:rCtr x="0" y="1759"/>
                                    </p:animMotion>
                                  </p:childTnLst>
                                </p:cTn>
                              </p:par>
                              <p:par>
                                <p:cTn id="55" presetID="10" presetClass="entr" presetSubtype="0" fill="hold" nodeType="withEffect">
                                  <p:stCondLst>
                                    <p:cond delay="400"/>
                                  </p:stCondLst>
                                  <p:childTnLst>
                                    <p:set>
                                      <p:cBhvr>
                                        <p:cTn id="56" dur="1" fill="hold">
                                          <p:stCondLst>
                                            <p:cond delay="0"/>
                                          </p:stCondLst>
                                        </p:cTn>
                                        <p:tgtEl>
                                          <p:spTgt spid="248"/>
                                        </p:tgtEl>
                                        <p:attrNameLst>
                                          <p:attrName>style.visibility</p:attrName>
                                        </p:attrNameLst>
                                      </p:cBhvr>
                                      <p:to>
                                        <p:strVal val="visible"/>
                                      </p:to>
                                    </p:set>
                                    <p:animEffect transition="in" filter="fade">
                                      <p:cBhvr>
                                        <p:cTn id="57" dur="500"/>
                                        <p:tgtEl>
                                          <p:spTgt spid="248"/>
                                        </p:tgtEl>
                                      </p:cBhvr>
                                    </p:animEffect>
                                  </p:childTnLst>
                                </p:cTn>
                              </p:par>
                              <p:par>
                                <p:cTn id="58" presetID="42" presetClass="path" presetSubtype="0" decel="100000" fill="hold" nodeType="withEffect">
                                  <p:stCondLst>
                                    <p:cond delay="400"/>
                                  </p:stCondLst>
                                  <p:childTnLst>
                                    <p:animMotion origin="layout" path="M 1.25E-6 3.7037E-6 L 1.25E-6 0.03541 " pathEditMode="relative" rAng="0" ptsTypes="AA">
                                      <p:cBhvr>
                                        <p:cTn id="59" dur="700" spd="-100000" fill="hold"/>
                                        <p:tgtEl>
                                          <p:spTgt spid="248"/>
                                        </p:tgtEl>
                                        <p:attrNameLst>
                                          <p:attrName>ppt_x</p:attrName>
                                          <p:attrName>ppt_y</p:attrName>
                                        </p:attrNameLst>
                                      </p:cBhvr>
                                      <p:rCtr x="0" y="1759"/>
                                    </p:animMotion>
                                  </p:childTnLst>
                                </p:cTn>
                              </p:par>
                              <p:par>
                                <p:cTn id="60" presetID="10" presetClass="entr" presetSubtype="0" fill="hold" grpId="0" nodeType="with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fade">
                                      <p:cBhvr>
                                        <p:cTn id="62" dur="500"/>
                                        <p:tgtEl>
                                          <p:spTgt spid="2"/>
                                        </p:tgtEl>
                                      </p:cBhvr>
                                    </p:animEffect>
                                  </p:childTnLst>
                                </p:cTn>
                              </p:par>
                              <p:par>
                                <p:cTn id="63" presetID="42" presetClass="path" presetSubtype="0" decel="100000" fill="hold" grpId="1" nodeType="withEffect">
                                  <p:stCondLst>
                                    <p:cond delay="0"/>
                                  </p:stCondLst>
                                  <p:childTnLst>
                                    <p:animMotion origin="layout" path="M -2.91667E-6 -1.11111E-6 L -2.91667E-6 0.03542 " pathEditMode="relative" rAng="0" ptsTypes="AA">
                                      <p:cBhvr>
                                        <p:cTn id="64" dur="700" spd="-100000" fill="hold"/>
                                        <p:tgtEl>
                                          <p:spTgt spid="2"/>
                                        </p:tgtEl>
                                        <p:attrNameLst>
                                          <p:attrName>ppt_x</p:attrName>
                                          <p:attrName>ppt_y</p:attrName>
                                        </p:attrNameLst>
                                      </p:cBhvr>
                                      <p:rCtr x="0" y="1782"/>
                                    </p:animMotion>
                                  </p:childTnLst>
                                </p:cTn>
                              </p:par>
                              <p:par>
                                <p:cTn id="65" presetID="10" presetClass="entr" presetSubtype="0" fill="hold" grpId="0" nodeType="withEffect">
                                  <p:stCondLst>
                                    <p:cond delay="100"/>
                                  </p:stCondLst>
                                  <p:childTnLst>
                                    <p:set>
                                      <p:cBhvr>
                                        <p:cTn id="66" dur="1" fill="hold">
                                          <p:stCondLst>
                                            <p:cond delay="0"/>
                                          </p:stCondLst>
                                        </p:cTn>
                                        <p:tgtEl>
                                          <p:spTgt spid="4"/>
                                        </p:tgtEl>
                                        <p:attrNameLst>
                                          <p:attrName>style.visibility</p:attrName>
                                        </p:attrNameLst>
                                      </p:cBhvr>
                                      <p:to>
                                        <p:strVal val="visible"/>
                                      </p:to>
                                    </p:set>
                                    <p:animEffect transition="in" filter="fade">
                                      <p:cBhvr>
                                        <p:cTn id="67" dur="500"/>
                                        <p:tgtEl>
                                          <p:spTgt spid="4"/>
                                        </p:tgtEl>
                                      </p:cBhvr>
                                    </p:animEffect>
                                  </p:childTnLst>
                                </p:cTn>
                              </p:par>
                              <p:par>
                                <p:cTn id="68" presetID="42" presetClass="path" presetSubtype="0" decel="100000" fill="hold" grpId="1" nodeType="withEffect">
                                  <p:stCondLst>
                                    <p:cond delay="100"/>
                                  </p:stCondLst>
                                  <p:childTnLst>
                                    <p:animMotion origin="layout" path="M 0 1.48148E-6 L 0 0.03542 " pathEditMode="relative" rAng="0" ptsTypes="AA">
                                      <p:cBhvr>
                                        <p:cTn id="69"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4" grpId="0"/>
      <p:bldP spid="14" grpId="1"/>
      <p:bldP spid="427" grpId="0" animBg="1"/>
      <p:bldP spid="427" grpId="1" animBg="1"/>
      <p:bldP spid="428" grpId="0" animBg="1"/>
      <p:bldP spid="428" grpId="1" animBg="1"/>
      <p:bldP spid="429" grpId="0" animBg="1"/>
      <p:bldP spid="429" grpId="1" animBg="1"/>
      <p:bldP spid="4" grpId="0" animBg="1"/>
      <p:bldP spid="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6D37B-3748-A866-585B-A89F636D934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2A5CF2-A8A2-8AF1-F566-4194DFF153CE}"/>
              </a:ext>
            </a:extLst>
          </p:cNvPr>
          <p:cNvSpPr>
            <a:spLocks noGrp="1"/>
          </p:cNvSpPr>
          <p:nvPr>
            <p:ph type="title"/>
          </p:nvPr>
        </p:nvSpPr>
        <p:spPr>
          <a:xfrm>
            <a:off x="1198922" y="152799"/>
            <a:ext cx="10293724" cy="492443"/>
          </a:xfrm>
        </p:spPr>
        <p:txBody>
          <a:bodyPr/>
          <a:lstStyle/>
          <a:p>
            <a:pPr algn="ctr"/>
            <a:r>
              <a:rPr lang="en-US" sz="3200" b="1">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rPr>
              <a:t>Platform Engineering Capability Model</a:t>
            </a:r>
          </a:p>
        </p:txBody>
      </p:sp>
      <p:sp>
        <p:nvSpPr>
          <p:cNvPr id="2" name="Rectangle: Rounded Corners 36">
            <a:extLst>
              <a:ext uri="{FF2B5EF4-FFF2-40B4-BE49-F238E27FC236}">
                <a16:creationId xmlns:a16="http://schemas.microsoft.com/office/drawing/2014/main" id="{94384827-0AE4-C24A-1DDE-26A86CF8831A}"/>
              </a:ext>
            </a:extLst>
          </p:cNvPr>
          <p:cNvSpPr/>
          <p:nvPr/>
        </p:nvSpPr>
        <p:spPr>
          <a:xfrm>
            <a:off x="2982099" y="5925211"/>
            <a:ext cx="6727370" cy="507635"/>
          </a:xfrm>
          <a:prstGeom prst="roundRect">
            <a:avLst>
              <a:gd name="adj" fmla="val 30622"/>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p:spPr>
        <p:txBody>
          <a:bodyPr wrap="square" lIns="182880" tIns="36576" rIns="182880" bIns="73152" anchor="ctr" anchorCtr="0">
            <a:spAutoFit/>
          </a:bodyPr>
          <a:lstStyle/>
          <a:p>
            <a:pPr marL="0" marR="0" lvl="0" indent="0" algn="ctr" defTabSz="299783" rtl="0" eaLnBrk="1" fontAlgn="base" latinLnBrk="0" hangingPunct="1">
              <a:lnSpc>
                <a:spcPct val="100000"/>
              </a:lnSpc>
              <a:spcBef>
                <a:spcPts val="508"/>
              </a:spcBef>
              <a:spcAft>
                <a:spcPts val="508"/>
              </a:spcAft>
              <a:buClrTx/>
              <a:buSzPct val="90000"/>
              <a:buFontTx/>
              <a:buNone/>
              <a:tabLst/>
              <a:defRPr/>
            </a:pPr>
            <a:r>
              <a:rPr kumimoji="0" lang="en-GB" sz="2000" b="0" i="0" u="none" strike="noStrike" kern="1200" cap="none" spc="0" normalizeH="0" baseline="0" noProof="0">
                <a:ln w="3175">
                  <a:noFill/>
                </a:ln>
                <a:solidFill>
                  <a:srgbClr val="FFFFFF"/>
                </a:solidFill>
                <a:effectLst/>
                <a:uLnTx/>
                <a:uFillTx/>
                <a:latin typeface="Segoe UI"/>
                <a:cs typeface="Segoe UI Semibold" panose="020B0702040204020203" pitchFamily="34" charset="0"/>
                <a:hlinkClick r:id="rId3"/>
              </a:rPr>
              <a:t>https://aka.ms/plat-</a:t>
            </a:r>
            <a:r>
              <a:rPr kumimoji="0" lang="en-GB" sz="2000" b="0" i="0" u="none" strike="noStrike" kern="1200" cap="none" spc="0" normalizeH="0" baseline="0" noProof="0" err="1">
                <a:ln w="3175">
                  <a:noFill/>
                </a:ln>
                <a:solidFill>
                  <a:srgbClr val="FFFFFF"/>
                </a:solidFill>
                <a:effectLst/>
                <a:uLnTx/>
                <a:uFillTx/>
                <a:latin typeface="Segoe UI"/>
                <a:cs typeface="Segoe UI Semibold" panose="020B0702040204020203" pitchFamily="34" charset="0"/>
                <a:hlinkClick r:id="rId3"/>
              </a:rPr>
              <a:t>eng</a:t>
            </a:r>
            <a:r>
              <a:rPr kumimoji="0" lang="en-GB" sz="2000" b="0" i="0" u="none" strike="noStrike" kern="1200" cap="none" spc="0" normalizeH="0" baseline="0" noProof="0">
                <a:ln w="3175">
                  <a:noFill/>
                </a:ln>
                <a:solidFill>
                  <a:srgbClr val="FFFFFF"/>
                </a:solidFill>
                <a:effectLst/>
                <a:uLnTx/>
                <a:uFillTx/>
                <a:latin typeface="Segoe UI"/>
                <a:cs typeface="Segoe UI Semibold" panose="020B0702040204020203" pitchFamily="34" charset="0"/>
                <a:hlinkClick r:id="rId3"/>
              </a:rPr>
              <a:t>-</a:t>
            </a:r>
            <a:r>
              <a:rPr kumimoji="0" lang="en-GB" sz="2000" b="0" i="0" u="none" strike="noStrike" kern="1200" cap="none" spc="0" normalizeH="0" baseline="0" noProof="0" err="1">
                <a:ln w="3175">
                  <a:noFill/>
                </a:ln>
                <a:solidFill>
                  <a:srgbClr val="FFFFFF"/>
                </a:solidFill>
                <a:effectLst/>
                <a:uLnTx/>
                <a:uFillTx/>
                <a:latin typeface="Segoe UI"/>
                <a:cs typeface="Segoe UI Semibold" panose="020B0702040204020203" pitchFamily="34" charset="0"/>
                <a:hlinkClick r:id="rId3"/>
              </a:rPr>
              <a:t>lear</a:t>
            </a:r>
            <a:r>
              <a:rPr lang="en-GB" sz="2000">
                <a:ln w="3175">
                  <a:noFill/>
                </a:ln>
                <a:solidFill>
                  <a:srgbClr val="FFFFFF"/>
                </a:solidFill>
                <a:latin typeface="Segoe UI"/>
                <a:cs typeface="Segoe UI Semibold" panose="020B0702040204020203" pitchFamily="34" charset="0"/>
                <a:hlinkClick r:id="rId3"/>
              </a:rPr>
              <a:t>n/capability-model</a:t>
            </a:r>
            <a:r>
              <a:rPr lang="en-GB" sz="2000">
                <a:ln w="3175">
                  <a:noFill/>
                </a:ln>
                <a:solidFill>
                  <a:srgbClr val="FFFFFF"/>
                </a:solidFill>
                <a:latin typeface="Segoe UI"/>
                <a:cs typeface="Segoe UI Semibold" panose="020B0702040204020203" pitchFamily="34" charset="0"/>
              </a:rPr>
              <a:t> </a:t>
            </a:r>
            <a:endParaRPr kumimoji="0" lang="en-GB" sz="2000" b="0" i="0" u="none" strike="noStrike" kern="1200" cap="none" spc="0" normalizeH="0" baseline="0" noProof="0">
              <a:ln w="3175">
                <a:noFill/>
              </a:ln>
              <a:solidFill>
                <a:srgbClr val="FFFFFF"/>
              </a:solidFill>
              <a:effectLst/>
              <a:uLnTx/>
              <a:uFillTx/>
              <a:latin typeface="Segoe UI"/>
              <a:cs typeface="Segoe UI Semibold" panose="020B0702040204020203" pitchFamily="34" charset="0"/>
            </a:endParaRPr>
          </a:p>
        </p:txBody>
      </p:sp>
      <p:pic>
        <p:nvPicPr>
          <p:cNvPr id="5" name="Picture 4">
            <a:extLst>
              <a:ext uri="{FF2B5EF4-FFF2-40B4-BE49-F238E27FC236}">
                <a16:creationId xmlns:a16="http://schemas.microsoft.com/office/drawing/2014/main" id="{F2D6027A-F46D-9BA7-E9E4-2CC6B5BB59B3}"/>
              </a:ext>
            </a:extLst>
          </p:cNvPr>
          <p:cNvPicPr>
            <a:picLocks noChangeAspect="1"/>
          </p:cNvPicPr>
          <p:nvPr/>
        </p:nvPicPr>
        <p:blipFill>
          <a:blip r:embed="rId4"/>
          <a:srcRect l="6344" t="5746" r="4729" b="5746"/>
          <a:stretch/>
        </p:blipFill>
        <p:spPr>
          <a:xfrm>
            <a:off x="3733693" y="948018"/>
            <a:ext cx="5224183" cy="4543210"/>
          </a:xfrm>
          <a:prstGeom prst="rect">
            <a:avLst/>
          </a:prstGeom>
          <a:effectLst>
            <a:outerShdw blurRad="50800" dist="38100" dir="2700000" algn="tl" rotWithShape="0">
              <a:schemeClr val="tx1">
                <a:lumMod val="85000"/>
                <a:alpha val="40000"/>
              </a:schemeClr>
            </a:outerShdw>
          </a:effectLst>
        </p:spPr>
      </p:pic>
    </p:spTree>
    <p:extLst>
      <p:ext uri="{BB962C8B-B14F-4D97-AF65-F5344CB8AC3E}">
        <p14:creationId xmlns:p14="http://schemas.microsoft.com/office/powerpoint/2010/main" val="4710324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8.33333E-7 -1.48148E-6 L 8.33333E-7 0.03542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100"/>
                                  </p:stCondLst>
                                  <p:childTnLst>
                                    <p:animMotion origin="layout" path="M 0 1.48148E-6 L 0 0.03542 " pathEditMode="relative" rAng="0" ptsTypes="AA">
                                      <p:cBhvr>
                                        <p:cTn id="14"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2" grpId="0" animBg="1"/>
      <p:bldP spid="2"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F6D22-77CC-4289-73FA-1C78174F78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796ED8-7D63-F188-35CF-79C420F927A1}"/>
              </a:ext>
            </a:extLst>
          </p:cNvPr>
          <p:cNvSpPr>
            <a:spLocks noGrp="1"/>
          </p:cNvSpPr>
          <p:nvPr>
            <p:ph type="title"/>
          </p:nvPr>
        </p:nvSpPr>
        <p:spPr>
          <a:xfrm>
            <a:off x="558322" y="1940154"/>
            <a:ext cx="5764784" cy="886397"/>
          </a:xfrm>
        </p:spPr>
        <p:txBody>
          <a:bodyPr/>
          <a:lstStyle/>
          <a:p>
            <a:r>
              <a:rPr lang="en-US" sz="3200">
                <a:solidFill>
                  <a:schemeClr val="tx1"/>
                </a:solidFill>
              </a:rPr>
              <a:t>Three Motions of </a:t>
            </a:r>
            <a:br>
              <a:rPr lang="en-US" sz="3200">
                <a:solidFill>
                  <a:schemeClr val="tx1"/>
                </a:solidFill>
              </a:rPr>
            </a:br>
            <a:r>
              <a:rPr lang="en-US" sz="3200">
                <a:solidFill>
                  <a:schemeClr val="tx1"/>
                </a:solidFill>
              </a:rPr>
              <a:t>Platform Engineering</a:t>
            </a:r>
          </a:p>
        </p:txBody>
      </p:sp>
    </p:spTree>
    <p:extLst>
      <p:ext uri="{BB962C8B-B14F-4D97-AF65-F5344CB8AC3E}">
        <p14:creationId xmlns:p14="http://schemas.microsoft.com/office/powerpoint/2010/main" val="369004454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D3084917-D9D6-C108-8791-C1BD6097503F}"/>
              </a:ext>
            </a:extLst>
          </p:cNvPr>
          <p:cNvSpPr>
            <a:spLocks noGrp="1"/>
          </p:cNvSpPr>
          <p:nvPr>
            <p:ph type="title"/>
          </p:nvPr>
        </p:nvSpPr>
        <p:spPr>
          <a:xfrm>
            <a:off x="588264" y="2598003"/>
            <a:ext cx="4127692" cy="1661993"/>
          </a:xfrm>
        </p:spPr>
        <p:txBody>
          <a:bodyPr anchor="t"/>
          <a:lstStyle/>
          <a:p>
            <a:r>
              <a:rPr lang="en-US"/>
              <a:t>Platform </a:t>
            </a:r>
            <a:br>
              <a:rPr lang="en-US"/>
            </a:br>
            <a:r>
              <a:rPr lang="en-US"/>
              <a:t>engineering </a:t>
            </a:r>
            <a:br>
              <a:rPr lang="en-US"/>
            </a:br>
            <a:r>
              <a:rPr lang="en-US"/>
              <a:t>motions</a:t>
            </a:r>
          </a:p>
        </p:txBody>
      </p:sp>
      <p:grpSp>
        <p:nvGrpSpPr>
          <p:cNvPr id="59" name="Group 58" descr="Rocket icon">
            <a:extLst>
              <a:ext uri="{FF2B5EF4-FFF2-40B4-BE49-F238E27FC236}">
                <a16:creationId xmlns:a16="http://schemas.microsoft.com/office/drawing/2014/main" id="{4D4011B5-B34E-4E51-3EAF-7C35928E6ADF}"/>
              </a:ext>
            </a:extLst>
          </p:cNvPr>
          <p:cNvGrpSpPr/>
          <p:nvPr/>
        </p:nvGrpSpPr>
        <p:grpSpPr>
          <a:xfrm>
            <a:off x="5014765" y="1223740"/>
            <a:ext cx="759738" cy="759738"/>
            <a:chOff x="4965892" y="1240183"/>
            <a:chExt cx="835712" cy="835712"/>
          </a:xfrm>
        </p:grpSpPr>
        <p:sp>
          <p:nvSpPr>
            <p:cNvPr id="6" name="Oval 5">
              <a:extLst>
                <a:ext uri="{FF2B5EF4-FFF2-40B4-BE49-F238E27FC236}">
                  <a16:creationId xmlns:a16="http://schemas.microsoft.com/office/drawing/2014/main" id="{A1595FAC-A72C-2947-92BA-9DCF7A052144}"/>
                </a:ext>
                <a:ext uri="{C183D7F6-B498-43B3-948B-1728B52AA6E4}">
                  <adec:decorative xmlns:adec="http://schemas.microsoft.com/office/drawing/2017/decorative" val="1"/>
                </a:ext>
              </a:extLst>
            </p:cNvPr>
            <p:cNvSpPr/>
            <p:nvPr/>
          </p:nvSpPr>
          <p:spPr bwMode="auto">
            <a:xfrm>
              <a:off x="4965892" y="1240183"/>
              <a:ext cx="835712" cy="835712"/>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D335FA65-B6FD-E59E-C52D-C30820403CA6}"/>
                </a:ext>
              </a:extLst>
            </p:cNvPr>
            <p:cNvGrpSpPr/>
            <p:nvPr/>
          </p:nvGrpSpPr>
          <p:grpSpPr>
            <a:xfrm>
              <a:off x="5164062" y="1417560"/>
              <a:ext cx="439373" cy="438759"/>
              <a:chOff x="4682866" y="-1259336"/>
              <a:chExt cx="707613" cy="706626"/>
            </a:xfrm>
          </p:grpSpPr>
          <p:sp>
            <p:nvSpPr>
              <p:cNvPr id="27" name="Freeform 26">
                <a:extLst>
                  <a:ext uri="{FF2B5EF4-FFF2-40B4-BE49-F238E27FC236}">
                    <a16:creationId xmlns:a16="http://schemas.microsoft.com/office/drawing/2014/main" id="{508E73BC-7674-6191-EF71-C6DB3B72C267}"/>
                  </a:ext>
                  <a:ext uri="{C183D7F6-B498-43B3-948B-1728B52AA6E4}">
                    <adec:decorative xmlns:adec="http://schemas.microsoft.com/office/drawing/2017/decorative" val="1"/>
                  </a:ext>
                </a:extLst>
              </p:cNvPr>
              <p:cNvSpPr/>
              <p:nvPr/>
            </p:nvSpPr>
            <p:spPr>
              <a:xfrm>
                <a:off x="5040906" y="-1090043"/>
                <a:ext cx="180317" cy="180317"/>
              </a:xfrm>
              <a:custGeom>
                <a:avLst/>
                <a:gdLst>
                  <a:gd name="connsiteX0" fmla="*/ 26407 w 180317"/>
                  <a:gd name="connsiteY0" fmla="*/ 26407 h 180317"/>
                  <a:gd name="connsiteX1" fmla="*/ 153910 w 180317"/>
                  <a:gd name="connsiteY1" fmla="*/ 26407 h 180317"/>
                  <a:gd name="connsiteX2" fmla="*/ 153910 w 180317"/>
                  <a:gd name="connsiteY2" fmla="*/ 153910 h 180317"/>
                  <a:gd name="connsiteX3" fmla="*/ 26407 w 180317"/>
                  <a:gd name="connsiteY3" fmla="*/ 153910 h 180317"/>
                  <a:gd name="connsiteX4" fmla="*/ 26407 w 180317"/>
                  <a:gd name="connsiteY4" fmla="*/ 26407 h 180317"/>
                  <a:gd name="connsiteX5" fmla="*/ 115652 w 180317"/>
                  <a:gd name="connsiteY5" fmla="*/ 64629 h 180317"/>
                  <a:gd name="connsiteX6" fmla="*/ 64647 w 180317"/>
                  <a:gd name="connsiteY6" fmla="*/ 64647 h 180317"/>
                  <a:gd name="connsiteX7" fmla="*/ 64665 w 180317"/>
                  <a:gd name="connsiteY7" fmla="*/ 115652 h 180317"/>
                  <a:gd name="connsiteX8" fmla="*/ 115652 w 180317"/>
                  <a:gd name="connsiteY8" fmla="*/ 114766 h 180317"/>
                  <a:gd name="connsiteX9" fmla="*/ 115652 w 180317"/>
                  <a:gd name="connsiteY9" fmla="*/ 64665 h 180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317" h="180317">
                    <a:moveTo>
                      <a:pt x="26407" y="26407"/>
                    </a:moveTo>
                    <a:cubicBezTo>
                      <a:pt x="61616" y="-8802"/>
                      <a:pt x="118701" y="-8802"/>
                      <a:pt x="153910" y="26407"/>
                    </a:cubicBezTo>
                    <a:cubicBezTo>
                      <a:pt x="189120" y="61616"/>
                      <a:pt x="189120" y="118701"/>
                      <a:pt x="153910" y="153910"/>
                    </a:cubicBezTo>
                    <a:cubicBezTo>
                      <a:pt x="118701" y="189120"/>
                      <a:pt x="61616" y="189120"/>
                      <a:pt x="26407" y="153910"/>
                    </a:cubicBezTo>
                    <a:cubicBezTo>
                      <a:pt x="-8802" y="118701"/>
                      <a:pt x="-8802" y="61616"/>
                      <a:pt x="26407" y="26407"/>
                    </a:cubicBezTo>
                    <a:close/>
                    <a:moveTo>
                      <a:pt x="115652" y="64629"/>
                    </a:moveTo>
                    <a:cubicBezTo>
                      <a:pt x="101563" y="50549"/>
                      <a:pt x="78727" y="50557"/>
                      <a:pt x="64647" y="64647"/>
                    </a:cubicBezTo>
                    <a:cubicBezTo>
                      <a:pt x="50567" y="78737"/>
                      <a:pt x="50575" y="101572"/>
                      <a:pt x="64665" y="115652"/>
                    </a:cubicBezTo>
                    <a:cubicBezTo>
                      <a:pt x="78990" y="129487"/>
                      <a:pt x="101817" y="129090"/>
                      <a:pt x="115652" y="114766"/>
                    </a:cubicBezTo>
                    <a:cubicBezTo>
                      <a:pt x="129148" y="100792"/>
                      <a:pt x="129148" y="78639"/>
                      <a:pt x="115652" y="64665"/>
                    </a:cubicBezTo>
                    <a:close/>
                  </a:path>
                </a:pathLst>
              </a:custGeom>
              <a:solidFill>
                <a:schemeClr val="tx1"/>
              </a:solidFill>
              <a:ln w="357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27">
                <a:extLst>
                  <a:ext uri="{FF2B5EF4-FFF2-40B4-BE49-F238E27FC236}">
                    <a16:creationId xmlns:a16="http://schemas.microsoft.com/office/drawing/2014/main" id="{78BEE457-2750-A5C6-0863-D9025CC03174}"/>
                  </a:ext>
                  <a:ext uri="{C183D7F6-B498-43B3-948B-1728B52AA6E4}">
                    <adec:decorative xmlns:adec="http://schemas.microsoft.com/office/drawing/2017/decorative" val="1"/>
                  </a:ext>
                </a:extLst>
              </p:cNvPr>
              <p:cNvSpPr/>
              <p:nvPr/>
            </p:nvSpPr>
            <p:spPr>
              <a:xfrm>
                <a:off x="4682866" y="-1259336"/>
                <a:ext cx="707613" cy="706626"/>
              </a:xfrm>
              <a:custGeom>
                <a:avLst/>
                <a:gdLst>
                  <a:gd name="connsiteX0" fmla="*/ 623913 w 707613"/>
                  <a:gd name="connsiteY0" fmla="*/ 18327 h 706626"/>
                  <a:gd name="connsiteX1" fmla="*/ 689180 w 707613"/>
                  <a:gd name="connsiteY1" fmla="*/ 83594 h 706626"/>
                  <a:gd name="connsiteX2" fmla="*/ 696644 w 707613"/>
                  <a:gd name="connsiteY2" fmla="*/ 107573 h 706626"/>
                  <a:gd name="connsiteX3" fmla="*/ 636318 w 707613"/>
                  <a:gd name="connsiteY3" fmla="*/ 351907 h 706626"/>
                  <a:gd name="connsiteX4" fmla="*/ 600331 w 707613"/>
                  <a:gd name="connsiteY4" fmla="*/ 387893 h 706626"/>
                  <a:gd name="connsiteX5" fmla="*/ 588504 w 707613"/>
                  <a:gd name="connsiteY5" fmla="*/ 552609 h 706626"/>
                  <a:gd name="connsiteX6" fmla="*/ 543719 w 707613"/>
                  <a:gd name="connsiteY6" fmla="*/ 597394 h 706626"/>
                  <a:gd name="connsiteX7" fmla="*/ 505497 w 707613"/>
                  <a:gd name="connsiteY7" fmla="*/ 597394 h 706626"/>
                  <a:gd name="connsiteX8" fmla="*/ 448163 w 707613"/>
                  <a:gd name="connsiteY8" fmla="*/ 540061 h 706626"/>
                  <a:gd name="connsiteX9" fmla="*/ 441781 w 707613"/>
                  <a:gd name="connsiteY9" fmla="*/ 546443 h 706626"/>
                  <a:gd name="connsiteX10" fmla="*/ 352540 w 707613"/>
                  <a:gd name="connsiteY10" fmla="*/ 546448 h 706626"/>
                  <a:gd name="connsiteX11" fmla="*/ 352536 w 707613"/>
                  <a:gd name="connsiteY11" fmla="*/ 546443 h 706626"/>
                  <a:gd name="connsiteX12" fmla="*/ 334975 w 707613"/>
                  <a:gd name="connsiteY12" fmla="*/ 528883 h 706626"/>
                  <a:gd name="connsiteX13" fmla="*/ 305731 w 707613"/>
                  <a:gd name="connsiteY13" fmla="*/ 579004 h 706626"/>
                  <a:gd name="connsiteX14" fmla="*/ 268748 w 707613"/>
                  <a:gd name="connsiteY14" fmla="*/ 588752 h 706626"/>
                  <a:gd name="connsiteX15" fmla="*/ 263254 w 707613"/>
                  <a:gd name="connsiteY15" fmla="*/ 584521 h 706626"/>
                  <a:gd name="connsiteX16" fmla="*/ 122986 w 707613"/>
                  <a:gd name="connsiteY16" fmla="*/ 444289 h 706626"/>
                  <a:gd name="connsiteX17" fmla="*/ 123003 w 707613"/>
                  <a:gd name="connsiteY17" fmla="*/ 406043 h 706626"/>
                  <a:gd name="connsiteX18" fmla="*/ 128250 w 707613"/>
                  <a:gd name="connsiteY18" fmla="*/ 401956 h 706626"/>
                  <a:gd name="connsiteX19" fmla="*/ 178156 w 707613"/>
                  <a:gd name="connsiteY19" fmla="*/ 372063 h 706626"/>
                  <a:gd name="connsiteX20" fmla="*/ 161208 w 707613"/>
                  <a:gd name="connsiteY20" fmla="*/ 355116 h 706626"/>
                  <a:gd name="connsiteX21" fmla="*/ 161203 w 707613"/>
                  <a:gd name="connsiteY21" fmla="*/ 265875 h 706626"/>
                  <a:gd name="connsiteX22" fmla="*/ 161208 w 707613"/>
                  <a:gd name="connsiteY22" fmla="*/ 265870 h 706626"/>
                  <a:gd name="connsiteX23" fmla="*/ 167699 w 707613"/>
                  <a:gd name="connsiteY23" fmla="*/ 259380 h 706626"/>
                  <a:gd name="connsiteX24" fmla="*/ 110293 w 707613"/>
                  <a:gd name="connsiteY24" fmla="*/ 202047 h 706626"/>
                  <a:gd name="connsiteX25" fmla="*/ 110281 w 707613"/>
                  <a:gd name="connsiteY25" fmla="*/ 163801 h 706626"/>
                  <a:gd name="connsiteX26" fmla="*/ 110293 w 707613"/>
                  <a:gd name="connsiteY26" fmla="*/ 163788 h 706626"/>
                  <a:gd name="connsiteX27" fmla="*/ 155114 w 707613"/>
                  <a:gd name="connsiteY27" fmla="*/ 118967 h 706626"/>
                  <a:gd name="connsiteX28" fmla="*/ 319866 w 707613"/>
                  <a:gd name="connsiteY28" fmla="*/ 107176 h 706626"/>
                  <a:gd name="connsiteX29" fmla="*/ 355781 w 707613"/>
                  <a:gd name="connsiteY29" fmla="*/ 71298 h 706626"/>
                  <a:gd name="connsiteX30" fmla="*/ 600006 w 707613"/>
                  <a:gd name="connsiteY30" fmla="*/ 10935 h 706626"/>
                  <a:gd name="connsiteX31" fmla="*/ 623913 w 707613"/>
                  <a:gd name="connsiteY31" fmla="*/ 18327 h 706626"/>
                  <a:gd name="connsiteX32" fmla="*/ 637544 w 707613"/>
                  <a:gd name="connsiteY32" fmla="*/ 99676 h 706626"/>
                  <a:gd name="connsiteX33" fmla="*/ 607867 w 707613"/>
                  <a:gd name="connsiteY33" fmla="*/ 70000 h 706626"/>
                  <a:gd name="connsiteX34" fmla="*/ 583996 w 707613"/>
                  <a:gd name="connsiteY34" fmla="*/ 62608 h 706626"/>
                  <a:gd name="connsiteX35" fmla="*/ 394003 w 707613"/>
                  <a:gd name="connsiteY35" fmla="*/ 109520 h 706626"/>
                  <a:gd name="connsiteX36" fmla="*/ 199430 w 707613"/>
                  <a:gd name="connsiteY36" fmla="*/ 304129 h 706626"/>
                  <a:gd name="connsiteX37" fmla="*/ 199430 w 707613"/>
                  <a:gd name="connsiteY37" fmla="*/ 316857 h 706626"/>
                  <a:gd name="connsiteX38" fmla="*/ 390794 w 707613"/>
                  <a:gd name="connsiteY38" fmla="*/ 508221 h 706626"/>
                  <a:gd name="connsiteX39" fmla="*/ 403523 w 707613"/>
                  <a:gd name="connsiteY39" fmla="*/ 508221 h 706626"/>
                  <a:gd name="connsiteX40" fmla="*/ 598095 w 707613"/>
                  <a:gd name="connsiteY40" fmla="*/ 313684 h 706626"/>
                  <a:gd name="connsiteX41" fmla="*/ 644972 w 707613"/>
                  <a:gd name="connsiteY41" fmla="*/ 123655 h 706626"/>
                  <a:gd name="connsiteX42" fmla="*/ 637544 w 707613"/>
                  <a:gd name="connsiteY42" fmla="*/ 99676 h 706626"/>
                  <a:gd name="connsiteX43" fmla="*/ 154862 w 707613"/>
                  <a:gd name="connsiteY43" fmla="*/ 591048 h 706626"/>
                  <a:gd name="connsiteX44" fmla="*/ 154215 w 707613"/>
                  <a:gd name="connsiteY44" fmla="*/ 552807 h 706626"/>
                  <a:gd name="connsiteX45" fmla="*/ 116639 w 707613"/>
                  <a:gd name="connsiteY45" fmla="*/ 552790 h 706626"/>
                  <a:gd name="connsiteX46" fmla="*/ 27358 w 707613"/>
                  <a:gd name="connsiteY46" fmla="*/ 642035 h 706626"/>
                  <a:gd name="connsiteX47" fmla="*/ 28041 w 707613"/>
                  <a:gd name="connsiteY47" fmla="*/ 680275 h 706626"/>
                  <a:gd name="connsiteX48" fmla="*/ 65616 w 707613"/>
                  <a:gd name="connsiteY48" fmla="*/ 680257 h 706626"/>
                  <a:gd name="connsiteX49" fmla="*/ 154862 w 707613"/>
                  <a:gd name="connsiteY49" fmla="*/ 591048 h 706626"/>
                  <a:gd name="connsiteX50" fmla="*/ 84727 w 707613"/>
                  <a:gd name="connsiteY50" fmla="*/ 482691 h 706626"/>
                  <a:gd name="connsiteX51" fmla="*/ 84727 w 707613"/>
                  <a:gd name="connsiteY51" fmla="*/ 520914 h 706626"/>
                  <a:gd name="connsiteX52" fmla="*/ 46505 w 707613"/>
                  <a:gd name="connsiteY52" fmla="*/ 559136 h 706626"/>
                  <a:gd name="connsiteX53" fmla="*/ 8265 w 707613"/>
                  <a:gd name="connsiteY53" fmla="*/ 559818 h 706626"/>
                  <a:gd name="connsiteX54" fmla="*/ 7583 w 707613"/>
                  <a:gd name="connsiteY54" fmla="*/ 521578 h 706626"/>
                  <a:gd name="connsiteX55" fmla="*/ 8247 w 707613"/>
                  <a:gd name="connsiteY55" fmla="*/ 520914 h 706626"/>
                  <a:gd name="connsiteX56" fmla="*/ 46469 w 707613"/>
                  <a:gd name="connsiteY56" fmla="*/ 482691 h 706626"/>
                  <a:gd name="connsiteX57" fmla="*/ 84715 w 707613"/>
                  <a:gd name="connsiteY57" fmla="*/ 482679 h 706626"/>
                  <a:gd name="connsiteX58" fmla="*/ 84727 w 707613"/>
                  <a:gd name="connsiteY58" fmla="*/ 482691 h 706626"/>
                  <a:gd name="connsiteX59" fmla="*/ 224888 w 707613"/>
                  <a:gd name="connsiteY59" fmla="*/ 661218 h 706626"/>
                  <a:gd name="connsiteX60" fmla="*/ 226237 w 707613"/>
                  <a:gd name="connsiteY60" fmla="*/ 622996 h 706626"/>
                  <a:gd name="connsiteX61" fmla="*/ 188015 w 707613"/>
                  <a:gd name="connsiteY61" fmla="*/ 621647 h 706626"/>
                  <a:gd name="connsiteX62" fmla="*/ 186665 w 707613"/>
                  <a:gd name="connsiteY62" fmla="*/ 622996 h 706626"/>
                  <a:gd name="connsiteX63" fmla="*/ 148479 w 707613"/>
                  <a:gd name="connsiteY63" fmla="*/ 661146 h 706626"/>
                  <a:gd name="connsiteX64" fmla="*/ 149828 w 707613"/>
                  <a:gd name="connsiteY64" fmla="*/ 699368 h 706626"/>
                  <a:gd name="connsiteX65" fmla="*/ 186702 w 707613"/>
                  <a:gd name="connsiteY65" fmla="*/ 699368 h 706626"/>
                  <a:gd name="connsiteX66" fmla="*/ 224924 w 707613"/>
                  <a:gd name="connsiteY66" fmla="*/ 661218 h 70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07613" h="706626">
                    <a:moveTo>
                      <a:pt x="623913" y="18327"/>
                    </a:moveTo>
                    <a:cubicBezTo>
                      <a:pt x="655085" y="28015"/>
                      <a:pt x="679493" y="52422"/>
                      <a:pt x="689180" y="83594"/>
                    </a:cubicBezTo>
                    <a:lnTo>
                      <a:pt x="696644" y="107573"/>
                    </a:lnTo>
                    <a:cubicBezTo>
                      <a:pt x="723469" y="193901"/>
                      <a:pt x="700240" y="287984"/>
                      <a:pt x="636318" y="351907"/>
                    </a:cubicBezTo>
                    <a:lnTo>
                      <a:pt x="600331" y="387893"/>
                    </a:lnTo>
                    <a:cubicBezTo>
                      <a:pt x="637890" y="438102"/>
                      <a:pt x="632851" y="508281"/>
                      <a:pt x="588504" y="552609"/>
                    </a:cubicBezTo>
                    <a:lnTo>
                      <a:pt x="543719" y="597394"/>
                    </a:lnTo>
                    <a:cubicBezTo>
                      <a:pt x="533160" y="607940"/>
                      <a:pt x="516055" y="607940"/>
                      <a:pt x="505497" y="597394"/>
                    </a:cubicBezTo>
                    <a:lnTo>
                      <a:pt x="448163" y="540061"/>
                    </a:lnTo>
                    <a:lnTo>
                      <a:pt x="441781" y="546443"/>
                    </a:lnTo>
                    <a:cubicBezTo>
                      <a:pt x="417139" y="571088"/>
                      <a:pt x="377185" y="571090"/>
                      <a:pt x="352540" y="546448"/>
                    </a:cubicBezTo>
                    <a:cubicBezTo>
                      <a:pt x="352539" y="546446"/>
                      <a:pt x="352537" y="546445"/>
                      <a:pt x="352536" y="546443"/>
                    </a:cubicBezTo>
                    <a:lnTo>
                      <a:pt x="334975" y="528883"/>
                    </a:lnTo>
                    <a:lnTo>
                      <a:pt x="305731" y="579004"/>
                    </a:lnTo>
                    <a:cubicBezTo>
                      <a:pt x="298211" y="591909"/>
                      <a:pt x="281653" y="596273"/>
                      <a:pt x="268748" y="588752"/>
                    </a:cubicBezTo>
                    <a:cubicBezTo>
                      <a:pt x="266743" y="587584"/>
                      <a:pt x="264896" y="586162"/>
                      <a:pt x="263254" y="584521"/>
                    </a:cubicBezTo>
                    <a:lnTo>
                      <a:pt x="122986" y="444289"/>
                    </a:lnTo>
                    <a:cubicBezTo>
                      <a:pt x="112429" y="433723"/>
                      <a:pt x="112437" y="416600"/>
                      <a:pt x="123003" y="406043"/>
                    </a:cubicBezTo>
                    <a:cubicBezTo>
                      <a:pt x="124577" y="404470"/>
                      <a:pt x="126340" y="403097"/>
                      <a:pt x="128250" y="401956"/>
                    </a:cubicBezTo>
                    <a:lnTo>
                      <a:pt x="178156" y="372063"/>
                    </a:lnTo>
                    <a:lnTo>
                      <a:pt x="161208" y="355116"/>
                    </a:lnTo>
                    <a:cubicBezTo>
                      <a:pt x="136564" y="330474"/>
                      <a:pt x="136562" y="290519"/>
                      <a:pt x="161203" y="265875"/>
                    </a:cubicBezTo>
                    <a:cubicBezTo>
                      <a:pt x="161205" y="265874"/>
                      <a:pt x="161207" y="265872"/>
                      <a:pt x="161208" y="265870"/>
                    </a:cubicBezTo>
                    <a:lnTo>
                      <a:pt x="167699" y="259380"/>
                    </a:lnTo>
                    <a:lnTo>
                      <a:pt x="110293" y="202047"/>
                    </a:lnTo>
                    <a:cubicBezTo>
                      <a:pt x="99728" y="191489"/>
                      <a:pt x="99723" y="174365"/>
                      <a:pt x="110281" y="163801"/>
                    </a:cubicBezTo>
                    <a:cubicBezTo>
                      <a:pt x="110285" y="163796"/>
                      <a:pt x="110289" y="163792"/>
                      <a:pt x="110293" y="163788"/>
                    </a:cubicBezTo>
                    <a:lnTo>
                      <a:pt x="155114" y="118967"/>
                    </a:lnTo>
                    <a:cubicBezTo>
                      <a:pt x="199464" y="74626"/>
                      <a:pt x="269654" y="69602"/>
                      <a:pt x="319866" y="107176"/>
                    </a:cubicBezTo>
                    <a:lnTo>
                      <a:pt x="355781" y="71298"/>
                    </a:lnTo>
                    <a:cubicBezTo>
                      <a:pt x="419674" y="7403"/>
                      <a:pt x="513705" y="-15837"/>
                      <a:pt x="600006" y="10935"/>
                    </a:cubicBezTo>
                    <a:lnTo>
                      <a:pt x="623913" y="18327"/>
                    </a:lnTo>
                    <a:close/>
                    <a:moveTo>
                      <a:pt x="637544" y="99676"/>
                    </a:moveTo>
                    <a:cubicBezTo>
                      <a:pt x="633141" y="85501"/>
                      <a:pt x="622042" y="74402"/>
                      <a:pt x="607867" y="70000"/>
                    </a:cubicBezTo>
                    <a:lnTo>
                      <a:pt x="583996" y="62608"/>
                    </a:lnTo>
                    <a:cubicBezTo>
                      <a:pt x="516867" y="41759"/>
                      <a:pt x="443713" y="59822"/>
                      <a:pt x="394003" y="109520"/>
                    </a:cubicBezTo>
                    <a:lnTo>
                      <a:pt x="199430" y="304129"/>
                    </a:lnTo>
                    <a:cubicBezTo>
                      <a:pt x="195923" y="307647"/>
                      <a:pt x="195923" y="313339"/>
                      <a:pt x="199430" y="316857"/>
                    </a:cubicBezTo>
                    <a:lnTo>
                      <a:pt x="390794" y="508221"/>
                    </a:lnTo>
                    <a:cubicBezTo>
                      <a:pt x="394312" y="511728"/>
                      <a:pt x="400004" y="511728"/>
                      <a:pt x="403523" y="508221"/>
                    </a:cubicBezTo>
                    <a:lnTo>
                      <a:pt x="598095" y="313684"/>
                    </a:lnTo>
                    <a:cubicBezTo>
                      <a:pt x="647794" y="263959"/>
                      <a:pt x="665844" y="190788"/>
                      <a:pt x="644972" y="123655"/>
                    </a:cubicBezTo>
                    <a:lnTo>
                      <a:pt x="637544" y="99676"/>
                    </a:lnTo>
                    <a:close/>
                    <a:moveTo>
                      <a:pt x="154862" y="591048"/>
                    </a:moveTo>
                    <a:cubicBezTo>
                      <a:pt x="165243" y="580310"/>
                      <a:pt x="164954" y="563189"/>
                      <a:pt x="154215" y="552807"/>
                    </a:cubicBezTo>
                    <a:cubicBezTo>
                      <a:pt x="143740" y="542680"/>
                      <a:pt x="127124" y="542672"/>
                      <a:pt x="116639" y="552790"/>
                    </a:cubicBezTo>
                    <a:lnTo>
                      <a:pt x="27358" y="642035"/>
                    </a:lnTo>
                    <a:cubicBezTo>
                      <a:pt x="16987" y="652783"/>
                      <a:pt x="17292" y="669904"/>
                      <a:pt x="28041" y="680275"/>
                    </a:cubicBezTo>
                    <a:cubicBezTo>
                      <a:pt x="38525" y="690392"/>
                      <a:pt x="55141" y="690384"/>
                      <a:pt x="65616" y="680257"/>
                    </a:cubicBezTo>
                    <a:lnTo>
                      <a:pt x="154862" y="591048"/>
                    </a:lnTo>
                    <a:close/>
                    <a:moveTo>
                      <a:pt x="84727" y="482691"/>
                    </a:moveTo>
                    <a:cubicBezTo>
                      <a:pt x="95273" y="493250"/>
                      <a:pt x="95273" y="510355"/>
                      <a:pt x="84727" y="520914"/>
                    </a:cubicBezTo>
                    <a:lnTo>
                      <a:pt x="46505" y="559136"/>
                    </a:lnTo>
                    <a:cubicBezTo>
                      <a:pt x="36134" y="569884"/>
                      <a:pt x="19013" y="570190"/>
                      <a:pt x="8265" y="559818"/>
                    </a:cubicBezTo>
                    <a:cubicBezTo>
                      <a:pt x="-2483" y="549447"/>
                      <a:pt x="-2788" y="532327"/>
                      <a:pt x="7583" y="521578"/>
                    </a:cubicBezTo>
                    <a:cubicBezTo>
                      <a:pt x="7800" y="521353"/>
                      <a:pt x="8022" y="521131"/>
                      <a:pt x="8247" y="520914"/>
                    </a:cubicBezTo>
                    <a:lnTo>
                      <a:pt x="46469" y="482691"/>
                    </a:lnTo>
                    <a:cubicBezTo>
                      <a:pt x="57027" y="472127"/>
                      <a:pt x="74150" y="472121"/>
                      <a:pt x="84715" y="482679"/>
                    </a:cubicBezTo>
                    <a:cubicBezTo>
                      <a:pt x="84719" y="482683"/>
                      <a:pt x="84723" y="482687"/>
                      <a:pt x="84727" y="482691"/>
                    </a:cubicBezTo>
                    <a:close/>
                    <a:moveTo>
                      <a:pt x="224888" y="661218"/>
                    </a:moveTo>
                    <a:cubicBezTo>
                      <a:pt x="235815" y="651036"/>
                      <a:pt x="236419" y="633923"/>
                      <a:pt x="226237" y="622996"/>
                    </a:cubicBezTo>
                    <a:cubicBezTo>
                      <a:pt x="216055" y="612069"/>
                      <a:pt x="198942" y="611465"/>
                      <a:pt x="188015" y="621647"/>
                    </a:cubicBezTo>
                    <a:cubicBezTo>
                      <a:pt x="187549" y="622080"/>
                      <a:pt x="187099" y="622530"/>
                      <a:pt x="186665" y="622996"/>
                    </a:cubicBezTo>
                    <a:lnTo>
                      <a:pt x="148479" y="661146"/>
                    </a:lnTo>
                    <a:cubicBezTo>
                      <a:pt x="138297" y="672073"/>
                      <a:pt x="138901" y="689186"/>
                      <a:pt x="149828" y="699368"/>
                    </a:cubicBezTo>
                    <a:cubicBezTo>
                      <a:pt x="160214" y="709046"/>
                      <a:pt x="176316" y="709046"/>
                      <a:pt x="186702" y="699368"/>
                    </a:cubicBezTo>
                    <a:lnTo>
                      <a:pt x="224924" y="661218"/>
                    </a:lnTo>
                    <a:close/>
                  </a:path>
                </a:pathLst>
              </a:custGeom>
              <a:solidFill>
                <a:schemeClr val="tx1"/>
              </a:solidFill>
              <a:ln w="357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7" name="Rounded Rectangle 1">
            <a:extLst>
              <a:ext uri="{FF2B5EF4-FFF2-40B4-BE49-F238E27FC236}">
                <a16:creationId xmlns:a16="http://schemas.microsoft.com/office/drawing/2014/main" id="{A998D5AF-DC32-CA6D-CF28-FBC224265EEE}"/>
              </a:ext>
              <a:ext uri="{C183D7F6-B498-43B3-948B-1728B52AA6E4}">
                <adec:decorative xmlns:adec="http://schemas.microsoft.com/office/drawing/2017/decorative" val="1"/>
              </a:ext>
            </a:extLst>
          </p:cNvPr>
          <p:cNvSpPr/>
          <p:nvPr/>
        </p:nvSpPr>
        <p:spPr bwMode="auto">
          <a:xfrm>
            <a:off x="6142737" y="1212754"/>
            <a:ext cx="5537200" cy="781710"/>
          </a:xfrm>
          <a:prstGeom prst="roundRect">
            <a:avLst>
              <a:gd name="adj" fmla="val 3865"/>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700"/>
              </a:spcAft>
              <a:buClrTx/>
              <a:buSzTx/>
              <a:buFontTx/>
              <a:buNone/>
              <a:tabLst/>
              <a:defRPr/>
            </a:pPr>
            <a:r>
              <a:rPr kumimoji="0" lang="en-US" sz="2400" b="0" i="0" u="none" strike="noStrike" kern="1200" cap="none" spc="0" normalizeH="0" baseline="0" noProof="0">
                <a:ln w="3175">
                  <a:noFill/>
                </a:ln>
                <a:gradFill>
                  <a:gsLst>
                    <a:gs pos="0">
                      <a:srgbClr val="8DC8E8"/>
                    </a:gs>
                    <a:gs pos="80000">
                      <a:srgbClr val="49C5B1"/>
                    </a:gs>
                  </a:gsLst>
                  <a:path path="circle">
                    <a:fillToRect l="100000" t="100000"/>
                  </a:path>
                </a:gradFill>
                <a:effectLst/>
                <a:uLnTx/>
                <a:uFillTx/>
                <a:latin typeface="Segoe UI Semibold"/>
                <a:ea typeface="+mn-ea"/>
                <a:cs typeface="Segoe UI" panose="020B0502040204020203" pitchFamily="34" charset="0"/>
              </a:rPr>
              <a:t>Start right templates</a:t>
            </a:r>
          </a:p>
          <a:p>
            <a:pPr marL="0" marR="0" lvl="0" indent="0" algn="l" defTabSz="914400" rtl="0" eaLnBrk="1" fontAlgn="auto" latinLnBrk="0" hangingPunct="1">
              <a:lnSpc>
                <a:spcPct val="100000"/>
              </a:lnSpc>
              <a:spcBef>
                <a:spcPts val="0"/>
              </a:spcBef>
              <a:spcAft>
                <a:spcPts val="7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Calibri"/>
                <a:cs typeface="Segoe UI" panose="020B0502040204020203" pitchFamily="34" charset="0"/>
              </a:rPr>
              <a:t>Equipping developers with self-service tools</a:t>
            </a:r>
          </a:p>
        </p:txBody>
      </p:sp>
      <p:cxnSp>
        <p:nvCxnSpPr>
          <p:cNvPr id="46" name="Straight Arrow Connector 45" descr="Dark grey line">
            <a:extLst>
              <a:ext uri="{FF2B5EF4-FFF2-40B4-BE49-F238E27FC236}">
                <a16:creationId xmlns:a16="http://schemas.microsoft.com/office/drawing/2014/main" id="{3BD9005A-6C9B-51D2-2798-1BF78F8C2E70}"/>
              </a:ext>
              <a:ext uri="{C183D7F6-B498-43B3-948B-1728B52AA6E4}">
                <adec:decorative xmlns:adec="http://schemas.microsoft.com/office/drawing/2017/decorative" val="0"/>
              </a:ext>
            </a:extLst>
          </p:cNvPr>
          <p:cNvCxnSpPr>
            <a:cxnSpLocks/>
          </p:cNvCxnSpPr>
          <p:nvPr/>
        </p:nvCxnSpPr>
        <p:spPr>
          <a:xfrm>
            <a:off x="4976778" y="2488975"/>
            <a:ext cx="6637844"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grpSp>
        <p:nvGrpSpPr>
          <p:cNvPr id="60" name="Group 59" descr="Person and lock icon">
            <a:extLst>
              <a:ext uri="{FF2B5EF4-FFF2-40B4-BE49-F238E27FC236}">
                <a16:creationId xmlns:a16="http://schemas.microsoft.com/office/drawing/2014/main" id="{0359C083-5F09-CE01-8B55-53CEE0ED7C5F}"/>
              </a:ext>
            </a:extLst>
          </p:cNvPr>
          <p:cNvGrpSpPr/>
          <p:nvPr/>
        </p:nvGrpSpPr>
        <p:grpSpPr>
          <a:xfrm>
            <a:off x="5014765" y="2994472"/>
            <a:ext cx="759738" cy="759738"/>
            <a:chOff x="4965892" y="3010915"/>
            <a:chExt cx="835712" cy="835712"/>
          </a:xfrm>
        </p:grpSpPr>
        <p:sp>
          <p:nvSpPr>
            <p:cNvPr id="8" name="Oval 7">
              <a:extLst>
                <a:ext uri="{FF2B5EF4-FFF2-40B4-BE49-F238E27FC236}">
                  <a16:creationId xmlns:a16="http://schemas.microsoft.com/office/drawing/2014/main" id="{A52BB618-17B1-DDDF-FE34-18997DFA4A20}"/>
                </a:ext>
                <a:ext uri="{C183D7F6-B498-43B3-948B-1728B52AA6E4}">
                  <adec:decorative xmlns:adec="http://schemas.microsoft.com/office/drawing/2017/decorative" val="1"/>
                </a:ext>
              </a:extLst>
            </p:cNvPr>
            <p:cNvSpPr/>
            <p:nvPr/>
          </p:nvSpPr>
          <p:spPr bwMode="auto">
            <a:xfrm>
              <a:off x="4965892" y="3010915"/>
              <a:ext cx="835712" cy="835712"/>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Graphic 22">
              <a:extLst>
                <a:ext uri="{FF2B5EF4-FFF2-40B4-BE49-F238E27FC236}">
                  <a16:creationId xmlns:a16="http://schemas.microsoft.com/office/drawing/2014/main" id="{0B496A07-E3FC-66FF-393C-E6223306E3E5}"/>
                </a:ext>
                <a:ext uri="{C183D7F6-B498-43B3-948B-1728B52AA6E4}">
                  <adec:decorative xmlns:adec="http://schemas.microsoft.com/office/drawing/2017/decorative" val="1"/>
                </a:ext>
              </a:extLst>
            </p:cNvPr>
            <p:cNvSpPr/>
            <p:nvPr/>
          </p:nvSpPr>
          <p:spPr>
            <a:xfrm>
              <a:off x="5172154" y="3178352"/>
              <a:ext cx="447726" cy="470071"/>
            </a:xfrm>
            <a:custGeom>
              <a:avLst/>
              <a:gdLst>
                <a:gd name="connsiteX0" fmla="*/ 432596 w 721066"/>
                <a:gd name="connsiteY0" fmla="*/ 434327 h 757052"/>
                <a:gd name="connsiteX1" fmla="*/ 432596 w 721066"/>
                <a:gd name="connsiteY1" fmla="*/ 432524 h 757052"/>
                <a:gd name="connsiteX2" fmla="*/ 81132 w 721066"/>
                <a:gd name="connsiteY2" fmla="*/ 432524 h 757052"/>
                <a:gd name="connsiteX3" fmla="*/ 0 w 721066"/>
                <a:gd name="connsiteY3" fmla="*/ 513584 h 757052"/>
                <a:gd name="connsiteX4" fmla="*/ 0 w 721066"/>
                <a:gd name="connsiteY4" fmla="*/ 513656 h 757052"/>
                <a:gd name="connsiteX5" fmla="*/ 0 w 721066"/>
                <a:gd name="connsiteY5" fmla="*/ 546794 h 757052"/>
                <a:gd name="connsiteX6" fmla="*/ 18426 w 721066"/>
                <a:gd name="connsiteY6" fmla="*/ 604344 h 757052"/>
                <a:gd name="connsiteX7" fmla="*/ 288362 w 721066"/>
                <a:gd name="connsiteY7" fmla="*/ 720994 h 757052"/>
                <a:gd name="connsiteX8" fmla="*/ 361416 w 721066"/>
                <a:gd name="connsiteY8" fmla="*/ 715946 h 757052"/>
                <a:gd name="connsiteX9" fmla="*/ 360479 w 721066"/>
                <a:gd name="connsiteY9" fmla="*/ 702965 h 757052"/>
                <a:gd name="connsiteX10" fmla="*/ 360479 w 721066"/>
                <a:gd name="connsiteY10" fmla="*/ 522671 h 757052"/>
                <a:gd name="connsiteX11" fmla="*/ 432596 w 721066"/>
                <a:gd name="connsiteY11" fmla="*/ 434327 h 757052"/>
                <a:gd name="connsiteX12" fmla="*/ 288362 w 721066"/>
                <a:gd name="connsiteY12" fmla="*/ 0 h 757052"/>
                <a:gd name="connsiteX13" fmla="*/ 468655 w 721066"/>
                <a:gd name="connsiteY13" fmla="*/ 180294 h 757052"/>
                <a:gd name="connsiteX14" fmla="*/ 288362 w 721066"/>
                <a:gd name="connsiteY14" fmla="*/ 360587 h 757052"/>
                <a:gd name="connsiteX15" fmla="*/ 108068 w 721066"/>
                <a:gd name="connsiteY15" fmla="*/ 180294 h 757052"/>
                <a:gd name="connsiteX16" fmla="*/ 288362 w 721066"/>
                <a:gd name="connsiteY16" fmla="*/ 0 h 757052"/>
                <a:gd name="connsiteX17" fmla="*/ 468655 w 721066"/>
                <a:gd name="connsiteY17" fmla="*/ 468583 h 757052"/>
                <a:gd name="connsiteX18" fmla="*/ 468655 w 721066"/>
                <a:gd name="connsiteY18" fmla="*/ 432524 h 757052"/>
                <a:gd name="connsiteX19" fmla="*/ 558802 w 721066"/>
                <a:gd name="connsiteY19" fmla="*/ 342377 h 757052"/>
                <a:gd name="connsiteX20" fmla="*/ 648949 w 721066"/>
                <a:gd name="connsiteY20" fmla="*/ 432524 h 757052"/>
                <a:gd name="connsiteX21" fmla="*/ 648949 w 721066"/>
                <a:gd name="connsiteY21" fmla="*/ 468583 h 757052"/>
                <a:gd name="connsiteX22" fmla="*/ 666978 w 721066"/>
                <a:gd name="connsiteY22" fmla="*/ 468583 h 757052"/>
                <a:gd name="connsiteX23" fmla="*/ 721066 w 721066"/>
                <a:gd name="connsiteY23" fmla="*/ 522671 h 757052"/>
                <a:gd name="connsiteX24" fmla="*/ 721066 w 721066"/>
                <a:gd name="connsiteY24" fmla="*/ 702965 h 757052"/>
                <a:gd name="connsiteX25" fmla="*/ 666978 w 721066"/>
                <a:gd name="connsiteY25" fmla="*/ 757053 h 757052"/>
                <a:gd name="connsiteX26" fmla="*/ 450626 w 721066"/>
                <a:gd name="connsiteY26" fmla="*/ 757053 h 757052"/>
                <a:gd name="connsiteX27" fmla="*/ 396538 w 721066"/>
                <a:gd name="connsiteY27" fmla="*/ 702965 h 757052"/>
                <a:gd name="connsiteX28" fmla="*/ 396538 w 721066"/>
                <a:gd name="connsiteY28" fmla="*/ 522671 h 757052"/>
                <a:gd name="connsiteX29" fmla="*/ 450626 w 721066"/>
                <a:gd name="connsiteY29" fmla="*/ 468583 h 757052"/>
                <a:gd name="connsiteX30" fmla="*/ 468655 w 721066"/>
                <a:gd name="connsiteY30" fmla="*/ 468583 h 757052"/>
                <a:gd name="connsiteX31" fmla="*/ 522743 w 721066"/>
                <a:gd name="connsiteY31" fmla="*/ 432524 h 757052"/>
                <a:gd name="connsiteX32" fmla="*/ 522743 w 721066"/>
                <a:gd name="connsiteY32" fmla="*/ 468583 h 757052"/>
                <a:gd name="connsiteX33" fmla="*/ 594861 w 721066"/>
                <a:gd name="connsiteY33" fmla="*/ 468583 h 757052"/>
                <a:gd name="connsiteX34" fmla="*/ 594861 w 721066"/>
                <a:gd name="connsiteY34" fmla="*/ 432524 h 757052"/>
                <a:gd name="connsiteX35" fmla="*/ 558802 w 721066"/>
                <a:gd name="connsiteY35" fmla="*/ 396466 h 757052"/>
                <a:gd name="connsiteX36" fmla="*/ 522743 w 721066"/>
                <a:gd name="connsiteY36" fmla="*/ 432524 h 757052"/>
                <a:gd name="connsiteX37" fmla="*/ 594861 w 721066"/>
                <a:gd name="connsiteY37" fmla="*/ 612818 h 757052"/>
                <a:gd name="connsiteX38" fmla="*/ 558802 w 721066"/>
                <a:gd name="connsiteY38" fmla="*/ 576759 h 757052"/>
                <a:gd name="connsiteX39" fmla="*/ 522743 w 721066"/>
                <a:gd name="connsiteY39" fmla="*/ 612818 h 757052"/>
                <a:gd name="connsiteX40" fmla="*/ 558802 w 721066"/>
                <a:gd name="connsiteY40" fmla="*/ 648876 h 757052"/>
                <a:gd name="connsiteX41" fmla="*/ 594861 w 721066"/>
                <a:gd name="connsiteY41" fmla="*/ 612818 h 757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21066" h="757052">
                  <a:moveTo>
                    <a:pt x="432596" y="434327"/>
                  </a:moveTo>
                  <a:lnTo>
                    <a:pt x="432596" y="432524"/>
                  </a:lnTo>
                  <a:lnTo>
                    <a:pt x="81132" y="432524"/>
                  </a:lnTo>
                  <a:cubicBezTo>
                    <a:pt x="36344" y="432504"/>
                    <a:pt x="20" y="468796"/>
                    <a:pt x="0" y="513584"/>
                  </a:cubicBezTo>
                  <a:cubicBezTo>
                    <a:pt x="0" y="513608"/>
                    <a:pt x="0" y="513632"/>
                    <a:pt x="0" y="513656"/>
                  </a:cubicBezTo>
                  <a:lnTo>
                    <a:pt x="0" y="546794"/>
                  </a:lnTo>
                  <a:cubicBezTo>
                    <a:pt x="0" y="567420"/>
                    <a:pt x="6491" y="587541"/>
                    <a:pt x="18426" y="604344"/>
                  </a:cubicBezTo>
                  <a:cubicBezTo>
                    <a:pt x="74029" y="682375"/>
                    <a:pt x="165041" y="720994"/>
                    <a:pt x="288362" y="720994"/>
                  </a:cubicBezTo>
                  <a:cubicBezTo>
                    <a:pt x="314144" y="720994"/>
                    <a:pt x="338483" y="719335"/>
                    <a:pt x="361416" y="715946"/>
                  </a:cubicBezTo>
                  <a:cubicBezTo>
                    <a:pt x="360793" y="711647"/>
                    <a:pt x="360480" y="707308"/>
                    <a:pt x="360479" y="702965"/>
                  </a:cubicBezTo>
                  <a:lnTo>
                    <a:pt x="360479" y="522671"/>
                  </a:lnTo>
                  <a:cubicBezTo>
                    <a:pt x="360470" y="479827"/>
                    <a:pt x="390618" y="442896"/>
                    <a:pt x="432596" y="434327"/>
                  </a:cubicBezTo>
                  <a:close/>
                  <a:moveTo>
                    <a:pt x="288362" y="0"/>
                  </a:moveTo>
                  <a:cubicBezTo>
                    <a:pt x="387935" y="0"/>
                    <a:pt x="468655" y="80720"/>
                    <a:pt x="468655" y="180294"/>
                  </a:cubicBezTo>
                  <a:cubicBezTo>
                    <a:pt x="468655" y="279867"/>
                    <a:pt x="387935" y="360587"/>
                    <a:pt x="288362" y="360587"/>
                  </a:cubicBezTo>
                  <a:cubicBezTo>
                    <a:pt x="188788" y="360587"/>
                    <a:pt x="108068" y="279867"/>
                    <a:pt x="108068" y="180294"/>
                  </a:cubicBezTo>
                  <a:cubicBezTo>
                    <a:pt x="108068" y="80720"/>
                    <a:pt x="188788" y="0"/>
                    <a:pt x="288362" y="0"/>
                  </a:cubicBezTo>
                  <a:close/>
                  <a:moveTo>
                    <a:pt x="468655" y="468583"/>
                  </a:moveTo>
                  <a:lnTo>
                    <a:pt x="468655" y="432524"/>
                  </a:lnTo>
                  <a:cubicBezTo>
                    <a:pt x="468655" y="382738"/>
                    <a:pt x="509015" y="342377"/>
                    <a:pt x="558802" y="342377"/>
                  </a:cubicBezTo>
                  <a:cubicBezTo>
                    <a:pt x="608589" y="342377"/>
                    <a:pt x="648949" y="382738"/>
                    <a:pt x="648949" y="432524"/>
                  </a:cubicBezTo>
                  <a:lnTo>
                    <a:pt x="648949" y="468583"/>
                  </a:lnTo>
                  <a:lnTo>
                    <a:pt x="666978" y="468583"/>
                  </a:lnTo>
                  <a:cubicBezTo>
                    <a:pt x="696850" y="468583"/>
                    <a:pt x="721066" y="492799"/>
                    <a:pt x="721066" y="522671"/>
                  </a:cubicBezTo>
                  <a:lnTo>
                    <a:pt x="721066" y="702965"/>
                  </a:lnTo>
                  <a:cubicBezTo>
                    <a:pt x="721066" y="732837"/>
                    <a:pt x="696850" y="757053"/>
                    <a:pt x="666978" y="757053"/>
                  </a:cubicBezTo>
                  <a:lnTo>
                    <a:pt x="450626" y="757053"/>
                  </a:lnTo>
                  <a:cubicBezTo>
                    <a:pt x="420754" y="757053"/>
                    <a:pt x="396538" y="732837"/>
                    <a:pt x="396538" y="702965"/>
                  </a:cubicBezTo>
                  <a:lnTo>
                    <a:pt x="396538" y="522671"/>
                  </a:lnTo>
                  <a:cubicBezTo>
                    <a:pt x="396538" y="492799"/>
                    <a:pt x="420754" y="468583"/>
                    <a:pt x="450626" y="468583"/>
                  </a:cubicBezTo>
                  <a:lnTo>
                    <a:pt x="468655" y="468583"/>
                  </a:lnTo>
                  <a:close/>
                  <a:moveTo>
                    <a:pt x="522743" y="432524"/>
                  </a:moveTo>
                  <a:lnTo>
                    <a:pt x="522743" y="468583"/>
                  </a:lnTo>
                  <a:lnTo>
                    <a:pt x="594861" y="468583"/>
                  </a:lnTo>
                  <a:lnTo>
                    <a:pt x="594861" y="432524"/>
                  </a:lnTo>
                  <a:cubicBezTo>
                    <a:pt x="594861" y="412610"/>
                    <a:pt x="578717" y="396466"/>
                    <a:pt x="558802" y="396466"/>
                  </a:cubicBezTo>
                  <a:cubicBezTo>
                    <a:pt x="538887" y="396466"/>
                    <a:pt x="522743" y="412610"/>
                    <a:pt x="522743" y="432524"/>
                  </a:cubicBezTo>
                  <a:close/>
                  <a:moveTo>
                    <a:pt x="594861" y="612818"/>
                  </a:moveTo>
                  <a:cubicBezTo>
                    <a:pt x="594861" y="592903"/>
                    <a:pt x="578717" y="576759"/>
                    <a:pt x="558802" y="576759"/>
                  </a:cubicBezTo>
                  <a:cubicBezTo>
                    <a:pt x="538887" y="576759"/>
                    <a:pt x="522743" y="592903"/>
                    <a:pt x="522743" y="612818"/>
                  </a:cubicBezTo>
                  <a:cubicBezTo>
                    <a:pt x="522743" y="632732"/>
                    <a:pt x="538887" y="648876"/>
                    <a:pt x="558802" y="648876"/>
                  </a:cubicBezTo>
                  <a:cubicBezTo>
                    <a:pt x="578717" y="648876"/>
                    <a:pt x="594861" y="632732"/>
                    <a:pt x="594861" y="612818"/>
                  </a:cubicBezTo>
                  <a:close/>
                </a:path>
              </a:pathLst>
            </a:custGeom>
            <a:solidFill>
              <a:schemeClr val="tx1"/>
            </a:solidFill>
            <a:ln w="357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 name="Rounded Rectangle 1">
            <a:extLst>
              <a:ext uri="{FF2B5EF4-FFF2-40B4-BE49-F238E27FC236}">
                <a16:creationId xmlns:a16="http://schemas.microsoft.com/office/drawing/2014/main" id="{6849202D-90E7-7570-24CC-F08156D599ED}"/>
              </a:ext>
              <a:ext uri="{C183D7F6-B498-43B3-948B-1728B52AA6E4}">
                <adec:decorative xmlns:adec="http://schemas.microsoft.com/office/drawing/2017/decorative" val="1"/>
              </a:ext>
            </a:extLst>
          </p:cNvPr>
          <p:cNvSpPr/>
          <p:nvPr/>
        </p:nvSpPr>
        <p:spPr bwMode="auto">
          <a:xfrm>
            <a:off x="6142737" y="2983486"/>
            <a:ext cx="5537200" cy="781710"/>
          </a:xfrm>
          <a:prstGeom prst="roundRect">
            <a:avLst>
              <a:gd name="adj" fmla="val 4004"/>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700"/>
              </a:spcAft>
              <a:buClrTx/>
              <a:buSzTx/>
              <a:buFontTx/>
              <a:buNone/>
              <a:tabLst/>
              <a:defRPr/>
            </a:pPr>
            <a:r>
              <a:rPr kumimoji="0" lang="en-US" sz="2400" b="0"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a:ea typeface="+mn-ea"/>
                <a:cs typeface="Segoe UI" panose="020B0502040204020203" pitchFamily="34" charset="0"/>
              </a:rPr>
              <a:t>Stay right governance</a:t>
            </a:r>
          </a:p>
          <a:p>
            <a:pPr marL="0" marR="0" lvl="0" indent="0" algn="l" defTabSz="914400" rtl="0" eaLnBrk="1" fontAlgn="auto" latinLnBrk="0" hangingPunct="1">
              <a:lnSpc>
                <a:spcPct val="100000"/>
              </a:lnSpc>
              <a:spcBef>
                <a:spcPts val="0"/>
              </a:spcBef>
              <a:spcAft>
                <a:spcPts val="7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Maintaining compliance</a:t>
            </a:r>
          </a:p>
        </p:txBody>
      </p:sp>
      <p:cxnSp>
        <p:nvCxnSpPr>
          <p:cNvPr id="42" name="Straight Arrow Connector 41" descr="Dark grey line">
            <a:extLst>
              <a:ext uri="{FF2B5EF4-FFF2-40B4-BE49-F238E27FC236}">
                <a16:creationId xmlns:a16="http://schemas.microsoft.com/office/drawing/2014/main" id="{AD0F337F-6CD3-98CD-87D1-86D32A50AD86}"/>
              </a:ext>
              <a:ext uri="{C183D7F6-B498-43B3-948B-1728B52AA6E4}">
                <adec:decorative xmlns:adec="http://schemas.microsoft.com/office/drawing/2017/decorative" val="0"/>
              </a:ext>
            </a:extLst>
          </p:cNvPr>
          <p:cNvCxnSpPr>
            <a:cxnSpLocks/>
          </p:cNvCxnSpPr>
          <p:nvPr/>
        </p:nvCxnSpPr>
        <p:spPr>
          <a:xfrm>
            <a:off x="4976778" y="4259708"/>
            <a:ext cx="6637844"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grpSp>
        <p:nvGrpSpPr>
          <p:cNvPr id="61" name="Group 60" descr="Bullseye icon">
            <a:extLst>
              <a:ext uri="{FF2B5EF4-FFF2-40B4-BE49-F238E27FC236}">
                <a16:creationId xmlns:a16="http://schemas.microsoft.com/office/drawing/2014/main" id="{3C9A6479-3252-D4F0-5E38-347045DB1D8C}"/>
              </a:ext>
            </a:extLst>
          </p:cNvPr>
          <p:cNvGrpSpPr/>
          <p:nvPr/>
        </p:nvGrpSpPr>
        <p:grpSpPr>
          <a:xfrm>
            <a:off x="5014765" y="4765206"/>
            <a:ext cx="759738" cy="759738"/>
            <a:chOff x="4965892" y="4781649"/>
            <a:chExt cx="835712" cy="835712"/>
          </a:xfrm>
        </p:grpSpPr>
        <p:sp>
          <p:nvSpPr>
            <p:cNvPr id="9" name="Oval 8">
              <a:extLst>
                <a:ext uri="{FF2B5EF4-FFF2-40B4-BE49-F238E27FC236}">
                  <a16:creationId xmlns:a16="http://schemas.microsoft.com/office/drawing/2014/main" id="{8D4B1F84-688E-7C8A-94D9-D2D52231A147}"/>
                </a:ext>
                <a:ext uri="{C183D7F6-B498-43B3-948B-1728B52AA6E4}">
                  <adec:decorative xmlns:adec="http://schemas.microsoft.com/office/drawing/2017/decorative" val="1"/>
                </a:ext>
              </a:extLst>
            </p:cNvPr>
            <p:cNvSpPr/>
            <p:nvPr/>
          </p:nvSpPr>
          <p:spPr bwMode="auto">
            <a:xfrm>
              <a:off x="4965892" y="4781649"/>
              <a:ext cx="835712" cy="835712"/>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Graphic 17">
              <a:extLst>
                <a:ext uri="{FF2B5EF4-FFF2-40B4-BE49-F238E27FC236}">
                  <a16:creationId xmlns:a16="http://schemas.microsoft.com/office/drawing/2014/main" id="{72863F01-A57B-D452-D49B-AB10BEF5BEE8}"/>
                </a:ext>
                <a:ext uri="{C183D7F6-B498-43B3-948B-1728B52AA6E4}">
                  <adec:decorative xmlns:adec="http://schemas.microsoft.com/office/drawing/2017/decorative" val="1"/>
                </a:ext>
              </a:extLst>
            </p:cNvPr>
            <p:cNvSpPr/>
            <p:nvPr/>
          </p:nvSpPr>
          <p:spPr>
            <a:xfrm>
              <a:off x="5159852" y="4975609"/>
              <a:ext cx="447793" cy="447793"/>
            </a:xfrm>
            <a:custGeom>
              <a:avLst/>
              <a:gdLst>
                <a:gd name="connsiteX0" fmla="*/ 713241 w 721174"/>
                <a:gd name="connsiteY0" fmla="*/ 172361 h 721174"/>
                <a:gd name="connsiteX1" fmla="*/ 713218 w 721174"/>
                <a:gd name="connsiteY1" fmla="*/ 134115 h 721174"/>
                <a:gd name="connsiteX2" fmla="*/ 694130 w 721174"/>
                <a:gd name="connsiteY2" fmla="*/ 126206 h 721174"/>
                <a:gd name="connsiteX3" fmla="*/ 594969 w 721174"/>
                <a:gd name="connsiteY3" fmla="*/ 126206 h 721174"/>
                <a:gd name="connsiteX4" fmla="*/ 594969 w 721174"/>
                <a:gd name="connsiteY4" fmla="*/ 27044 h 721174"/>
                <a:gd name="connsiteX5" fmla="*/ 567901 w 721174"/>
                <a:gd name="connsiteY5" fmla="*/ 24 h 721174"/>
                <a:gd name="connsiteX6" fmla="*/ 548814 w 721174"/>
                <a:gd name="connsiteY6" fmla="*/ 7933 h 721174"/>
                <a:gd name="connsiteX7" fmla="*/ 458667 w 721174"/>
                <a:gd name="connsiteY7" fmla="*/ 98080 h 721174"/>
                <a:gd name="connsiteX8" fmla="*/ 450734 w 721174"/>
                <a:gd name="connsiteY8" fmla="*/ 117191 h 721174"/>
                <a:gd name="connsiteX9" fmla="*/ 450734 w 721174"/>
                <a:gd name="connsiteY9" fmla="*/ 219454 h 721174"/>
                <a:gd name="connsiteX10" fmla="*/ 379265 w 721174"/>
                <a:gd name="connsiteY10" fmla="*/ 290922 h 721174"/>
                <a:gd name="connsiteX11" fmla="*/ 290936 w 721174"/>
                <a:gd name="connsiteY11" fmla="*/ 341909 h 721174"/>
                <a:gd name="connsiteX12" fmla="*/ 341923 w 721174"/>
                <a:gd name="connsiteY12" fmla="*/ 430239 h 721174"/>
                <a:gd name="connsiteX13" fmla="*/ 430252 w 721174"/>
                <a:gd name="connsiteY13" fmla="*/ 379252 h 721174"/>
                <a:gd name="connsiteX14" fmla="*/ 430252 w 721174"/>
                <a:gd name="connsiteY14" fmla="*/ 341909 h 721174"/>
                <a:gd name="connsiteX15" fmla="*/ 501721 w 721174"/>
                <a:gd name="connsiteY15" fmla="*/ 270441 h 721174"/>
                <a:gd name="connsiteX16" fmla="*/ 603983 w 721174"/>
                <a:gd name="connsiteY16" fmla="*/ 270441 h 721174"/>
                <a:gd name="connsiteX17" fmla="*/ 623095 w 721174"/>
                <a:gd name="connsiteY17" fmla="*/ 262508 h 721174"/>
                <a:gd name="connsiteX18" fmla="*/ 713241 w 721174"/>
                <a:gd name="connsiteY18" fmla="*/ 172361 h 721174"/>
                <a:gd name="connsiteX19" fmla="*/ 360587 w 721174"/>
                <a:gd name="connsiteY19" fmla="*/ 0 h 721174"/>
                <a:gd name="connsiteX20" fmla="*/ 484052 w 721174"/>
                <a:gd name="connsiteY20" fmla="*/ 21672 h 721174"/>
                <a:gd name="connsiteX21" fmla="*/ 433137 w 721174"/>
                <a:gd name="connsiteY21" fmla="*/ 72586 h 721174"/>
                <a:gd name="connsiteX22" fmla="*/ 426971 w 721174"/>
                <a:gd name="connsiteY22" fmla="*/ 79798 h 721174"/>
                <a:gd name="connsiteX23" fmla="*/ 79920 w 721174"/>
                <a:gd name="connsiteY23" fmla="*/ 294239 h 721174"/>
                <a:gd name="connsiteX24" fmla="*/ 294361 w 721174"/>
                <a:gd name="connsiteY24" fmla="*/ 641291 h 721174"/>
                <a:gd name="connsiteX25" fmla="*/ 641412 w 721174"/>
                <a:gd name="connsiteY25" fmla="*/ 426849 h 721174"/>
                <a:gd name="connsiteX26" fmla="*/ 641412 w 721174"/>
                <a:gd name="connsiteY26" fmla="*/ 294239 h 721174"/>
                <a:gd name="connsiteX27" fmla="*/ 648624 w 721174"/>
                <a:gd name="connsiteY27" fmla="*/ 288001 h 721174"/>
                <a:gd name="connsiteX28" fmla="*/ 699467 w 721174"/>
                <a:gd name="connsiteY28" fmla="*/ 237158 h 721174"/>
                <a:gd name="connsiteX29" fmla="*/ 721174 w 721174"/>
                <a:gd name="connsiteY29" fmla="*/ 360587 h 721174"/>
                <a:gd name="connsiteX30" fmla="*/ 360587 w 721174"/>
                <a:gd name="connsiteY30" fmla="*/ 721175 h 721174"/>
                <a:gd name="connsiteX31" fmla="*/ 0 w 721174"/>
                <a:gd name="connsiteY31" fmla="*/ 360587 h 721174"/>
                <a:gd name="connsiteX32" fmla="*/ 360587 w 721174"/>
                <a:gd name="connsiteY32" fmla="*/ 0 h 721174"/>
                <a:gd name="connsiteX33" fmla="*/ 360587 w 721174"/>
                <a:gd name="connsiteY33" fmla="*/ 144235 h 721174"/>
                <a:gd name="connsiteX34" fmla="*/ 414675 w 721174"/>
                <a:gd name="connsiteY34" fmla="*/ 151050 h 721174"/>
                <a:gd name="connsiteX35" fmla="*/ 414675 w 721174"/>
                <a:gd name="connsiteY35" fmla="*/ 204489 h 721174"/>
                <a:gd name="connsiteX36" fmla="*/ 399747 w 721174"/>
                <a:gd name="connsiteY36" fmla="*/ 219454 h 721174"/>
                <a:gd name="connsiteX37" fmla="*/ 397980 w 721174"/>
                <a:gd name="connsiteY37" fmla="*/ 221257 h 721174"/>
                <a:gd name="connsiteX38" fmla="*/ 221229 w 721174"/>
                <a:gd name="connsiteY38" fmla="*/ 323582 h 721174"/>
                <a:gd name="connsiteX39" fmla="*/ 216352 w 721174"/>
                <a:gd name="connsiteY39" fmla="*/ 360587 h 721174"/>
                <a:gd name="connsiteX40" fmla="*/ 360689 w 721174"/>
                <a:gd name="connsiteY40" fmla="*/ 504720 h 721174"/>
                <a:gd name="connsiteX41" fmla="*/ 504822 w 721174"/>
                <a:gd name="connsiteY41" fmla="*/ 360383 h 721174"/>
                <a:gd name="connsiteX42" fmla="*/ 499918 w 721174"/>
                <a:gd name="connsiteY42" fmla="*/ 323195 h 721174"/>
                <a:gd name="connsiteX43" fmla="*/ 501721 w 721174"/>
                <a:gd name="connsiteY43" fmla="*/ 321428 h 721174"/>
                <a:gd name="connsiteX44" fmla="*/ 516649 w 721174"/>
                <a:gd name="connsiteY44" fmla="*/ 306499 h 721174"/>
                <a:gd name="connsiteX45" fmla="*/ 570124 w 721174"/>
                <a:gd name="connsiteY45" fmla="*/ 306499 h 721174"/>
                <a:gd name="connsiteX46" fmla="*/ 414730 w 721174"/>
                <a:gd name="connsiteY46" fmla="*/ 570070 h 721174"/>
                <a:gd name="connsiteX47" fmla="*/ 151160 w 721174"/>
                <a:gd name="connsiteY47" fmla="*/ 414675 h 721174"/>
                <a:gd name="connsiteX48" fmla="*/ 306554 w 721174"/>
                <a:gd name="connsiteY48" fmla="*/ 151105 h 721174"/>
                <a:gd name="connsiteX49" fmla="*/ 360587 w 721174"/>
                <a:gd name="connsiteY49" fmla="*/ 144235 h 721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721174" h="721174">
                  <a:moveTo>
                    <a:pt x="713241" y="172361"/>
                  </a:moveTo>
                  <a:cubicBezTo>
                    <a:pt x="723796" y="161793"/>
                    <a:pt x="723785" y="144670"/>
                    <a:pt x="713218" y="134115"/>
                  </a:cubicBezTo>
                  <a:cubicBezTo>
                    <a:pt x="708153" y="129056"/>
                    <a:pt x="701289" y="126212"/>
                    <a:pt x="694130" y="126206"/>
                  </a:cubicBezTo>
                  <a:lnTo>
                    <a:pt x="594969" y="126206"/>
                  </a:lnTo>
                  <a:lnTo>
                    <a:pt x="594969" y="27044"/>
                  </a:lnTo>
                  <a:cubicBezTo>
                    <a:pt x="594956" y="12108"/>
                    <a:pt x="582837" y="11"/>
                    <a:pt x="567901" y="24"/>
                  </a:cubicBezTo>
                  <a:cubicBezTo>
                    <a:pt x="560742" y="30"/>
                    <a:pt x="553878" y="2875"/>
                    <a:pt x="548814" y="7933"/>
                  </a:cubicBezTo>
                  <a:lnTo>
                    <a:pt x="458667" y="98080"/>
                  </a:lnTo>
                  <a:cubicBezTo>
                    <a:pt x="453594" y="103147"/>
                    <a:pt x="450740" y="110021"/>
                    <a:pt x="450734" y="117191"/>
                  </a:cubicBezTo>
                  <a:lnTo>
                    <a:pt x="450734" y="219454"/>
                  </a:lnTo>
                  <a:lnTo>
                    <a:pt x="379265" y="290922"/>
                  </a:lnTo>
                  <a:cubicBezTo>
                    <a:pt x="340794" y="280610"/>
                    <a:pt x="301248" y="303438"/>
                    <a:pt x="290936" y="341909"/>
                  </a:cubicBezTo>
                  <a:cubicBezTo>
                    <a:pt x="280624" y="380380"/>
                    <a:pt x="303451" y="419927"/>
                    <a:pt x="341923" y="430239"/>
                  </a:cubicBezTo>
                  <a:cubicBezTo>
                    <a:pt x="380394" y="440551"/>
                    <a:pt x="419941" y="417723"/>
                    <a:pt x="430252" y="379252"/>
                  </a:cubicBezTo>
                  <a:cubicBezTo>
                    <a:pt x="433531" y="367020"/>
                    <a:pt x="433531" y="354141"/>
                    <a:pt x="430252" y="341909"/>
                  </a:cubicBezTo>
                  <a:lnTo>
                    <a:pt x="501721" y="270441"/>
                  </a:lnTo>
                  <a:lnTo>
                    <a:pt x="603983" y="270441"/>
                  </a:lnTo>
                  <a:cubicBezTo>
                    <a:pt x="611153" y="270434"/>
                    <a:pt x="618028" y="267581"/>
                    <a:pt x="623095" y="262508"/>
                  </a:cubicBezTo>
                  <a:lnTo>
                    <a:pt x="713241" y="172361"/>
                  </a:lnTo>
                  <a:close/>
                  <a:moveTo>
                    <a:pt x="360587" y="0"/>
                  </a:moveTo>
                  <a:cubicBezTo>
                    <a:pt x="402693" y="-55"/>
                    <a:pt x="444482" y="7280"/>
                    <a:pt x="484052" y="21672"/>
                  </a:cubicBezTo>
                  <a:lnTo>
                    <a:pt x="433137" y="72586"/>
                  </a:lnTo>
                  <a:cubicBezTo>
                    <a:pt x="430902" y="74822"/>
                    <a:pt x="428810" y="77274"/>
                    <a:pt x="426971" y="79798"/>
                  </a:cubicBezTo>
                  <a:cubicBezTo>
                    <a:pt x="271919" y="43179"/>
                    <a:pt x="116539" y="139188"/>
                    <a:pt x="79920" y="294239"/>
                  </a:cubicBezTo>
                  <a:cubicBezTo>
                    <a:pt x="43301" y="449291"/>
                    <a:pt x="139309" y="604671"/>
                    <a:pt x="294361" y="641291"/>
                  </a:cubicBezTo>
                  <a:cubicBezTo>
                    <a:pt x="449413" y="677910"/>
                    <a:pt x="604793" y="581901"/>
                    <a:pt x="641412" y="426849"/>
                  </a:cubicBezTo>
                  <a:cubicBezTo>
                    <a:pt x="651710" y="383246"/>
                    <a:pt x="651710" y="337843"/>
                    <a:pt x="641412" y="294239"/>
                  </a:cubicBezTo>
                  <a:cubicBezTo>
                    <a:pt x="643936" y="292364"/>
                    <a:pt x="646352" y="290273"/>
                    <a:pt x="648624" y="288001"/>
                  </a:cubicBezTo>
                  <a:lnTo>
                    <a:pt x="699467" y="237158"/>
                  </a:lnTo>
                  <a:cubicBezTo>
                    <a:pt x="713865" y="276715"/>
                    <a:pt x="721212" y="318492"/>
                    <a:pt x="721174" y="360587"/>
                  </a:cubicBezTo>
                  <a:cubicBezTo>
                    <a:pt x="721174" y="559740"/>
                    <a:pt x="559739" y="721175"/>
                    <a:pt x="360587" y="721175"/>
                  </a:cubicBezTo>
                  <a:cubicBezTo>
                    <a:pt x="161435" y="721175"/>
                    <a:pt x="0" y="559740"/>
                    <a:pt x="0" y="360587"/>
                  </a:cubicBezTo>
                  <a:cubicBezTo>
                    <a:pt x="0" y="161435"/>
                    <a:pt x="161435" y="0"/>
                    <a:pt x="360587" y="0"/>
                  </a:cubicBezTo>
                  <a:close/>
                  <a:moveTo>
                    <a:pt x="360587" y="144235"/>
                  </a:moveTo>
                  <a:cubicBezTo>
                    <a:pt x="379265" y="144235"/>
                    <a:pt x="397367" y="146615"/>
                    <a:pt x="414675" y="151050"/>
                  </a:cubicBezTo>
                  <a:lnTo>
                    <a:pt x="414675" y="204489"/>
                  </a:lnTo>
                  <a:lnTo>
                    <a:pt x="399747" y="219454"/>
                  </a:lnTo>
                  <a:cubicBezTo>
                    <a:pt x="399148" y="220044"/>
                    <a:pt x="398559" y="220645"/>
                    <a:pt x="397980" y="221257"/>
                  </a:cubicBezTo>
                  <a:cubicBezTo>
                    <a:pt x="320915" y="200705"/>
                    <a:pt x="241781" y="246517"/>
                    <a:pt x="221229" y="323582"/>
                  </a:cubicBezTo>
                  <a:cubicBezTo>
                    <a:pt x="218009" y="335654"/>
                    <a:pt x="216370" y="348093"/>
                    <a:pt x="216352" y="360587"/>
                  </a:cubicBezTo>
                  <a:cubicBezTo>
                    <a:pt x="216409" y="440246"/>
                    <a:pt x="281031" y="504776"/>
                    <a:pt x="360689" y="504720"/>
                  </a:cubicBezTo>
                  <a:cubicBezTo>
                    <a:pt x="440348" y="504664"/>
                    <a:pt x="504878" y="440042"/>
                    <a:pt x="504822" y="360383"/>
                  </a:cubicBezTo>
                  <a:cubicBezTo>
                    <a:pt x="504813" y="347826"/>
                    <a:pt x="503164" y="335324"/>
                    <a:pt x="499918" y="323195"/>
                  </a:cubicBezTo>
                  <a:lnTo>
                    <a:pt x="501721" y="321428"/>
                  </a:lnTo>
                  <a:lnTo>
                    <a:pt x="516649" y="306499"/>
                  </a:lnTo>
                  <a:lnTo>
                    <a:pt x="570124" y="306499"/>
                  </a:lnTo>
                  <a:cubicBezTo>
                    <a:pt x="599996" y="422193"/>
                    <a:pt x="530424" y="540198"/>
                    <a:pt x="414730" y="570070"/>
                  </a:cubicBezTo>
                  <a:cubicBezTo>
                    <a:pt x="299036" y="599942"/>
                    <a:pt x="181032" y="530369"/>
                    <a:pt x="151160" y="414675"/>
                  </a:cubicBezTo>
                  <a:cubicBezTo>
                    <a:pt x="121288" y="298982"/>
                    <a:pt x="190860" y="180977"/>
                    <a:pt x="306554" y="151105"/>
                  </a:cubicBezTo>
                  <a:cubicBezTo>
                    <a:pt x="324204" y="146548"/>
                    <a:pt x="342359" y="144240"/>
                    <a:pt x="360587" y="144235"/>
                  </a:cubicBezTo>
                  <a:close/>
                </a:path>
              </a:pathLst>
            </a:custGeom>
            <a:solidFill>
              <a:schemeClr val="tx1"/>
            </a:solidFill>
            <a:ln w="357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5" name="Rounded Rectangle 1">
            <a:extLst>
              <a:ext uri="{FF2B5EF4-FFF2-40B4-BE49-F238E27FC236}">
                <a16:creationId xmlns:a16="http://schemas.microsoft.com/office/drawing/2014/main" id="{753EA694-1EFD-76C9-AAC0-094EEE4D74F7}"/>
              </a:ext>
              <a:ext uri="{C183D7F6-B498-43B3-948B-1728B52AA6E4}">
                <adec:decorative xmlns:adec="http://schemas.microsoft.com/office/drawing/2017/decorative" val="1"/>
              </a:ext>
            </a:extLst>
          </p:cNvPr>
          <p:cNvSpPr/>
          <p:nvPr/>
        </p:nvSpPr>
        <p:spPr bwMode="auto">
          <a:xfrm>
            <a:off x="6142737" y="4754220"/>
            <a:ext cx="5537200" cy="781710"/>
          </a:xfrm>
          <a:prstGeom prst="roundRect">
            <a:avLst>
              <a:gd name="adj" fmla="val 4074"/>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700"/>
              </a:spcAft>
              <a:buClrTx/>
              <a:buSzTx/>
              <a:buFontTx/>
              <a:buNone/>
              <a:tabLst/>
              <a:defRPr/>
            </a:pPr>
            <a:r>
              <a:rPr kumimoji="0" lang="en-US" sz="2400" b="0" i="0" u="none" strike="noStrike" kern="1200" cap="none" spc="0" normalizeH="0" baseline="0" noProof="0">
                <a:ln w="3175">
                  <a:noFill/>
                </a:ln>
                <a:gradFill>
                  <a:gsLst>
                    <a:gs pos="0">
                      <a:srgbClr val="FFA38B"/>
                    </a:gs>
                    <a:gs pos="80000">
                      <a:srgbClr val="D59ED7"/>
                    </a:gs>
                  </a:gsLst>
                  <a:path path="circle">
                    <a:fillToRect l="100000" t="100000"/>
                  </a:path>
                </a:gradFill>
                <a:effectLst/>
                <a:uLnTx/>
                <a:uFillTx/>
                <a:latin typeface="Segoe UI Semibold"/>
                <a:ea typeface="+mn-ea"/>
                <a:cs typeface="Segoe UI" panose="020B0502040204020203" pitchFamily="34" charset="0"/>
              </a:rPr>
              <a:t>Get right alignment</a:t>
            </a:r>
          </a:p>
          <a:p>
            <a:pPr marL="0" marR="0" lvl="0" indent="0" algn="l" defTabSz="914400" rtl="0" eaLnBrk="1" fontAlgn="auto" latinLnBrk="0" hangingPunct="1">
              <a:lnSpc>
                <a:spcPct val="100000"/>
              </a:lnSpc>
              <a:spcBef>
                <a:spcPts val="0"/>
              </a:spcBef>
              <a:spcAft>
                <a:spcPts val="7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Getting compliant</a:t>
            </a:r>
          </a:p>
        </p:txBody>
      </p:sp>
    </p:spTree>
    <p:extLst>
      <p:ext uri="{BB962C8B-B14F-4D97-AF65-F5344CB8AC3E}">
        <p14:creationId xmlns:p14="http://schemas.microsoft.com/office/powerpoint/2010/main" val="24618970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1.875E-6 2.22222E-6 L 1.875E-6 0.03541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par>
                                <p:cTn id="13" presetID="42" presetClass="path" presetSubtype="0" decel="100000" fill="hold" nodeType="withEffect">
                                  <p:stCondLst>
                                    <p:cond delay="100"/>
                                  </p:stCondLst>
                                  <p:childTnLst>
                                    <p:animMotion origin="layout" path="M 1.875E-6 2.22222E-6 L 1.875E-6 0.03541 " pathEditMode="relative" rAng="0" ptsTypes="AA">
                                      <p:cBhvr>
                                        <p:cTn id="14" dur="700" spd="-100000" fill="hold"/>
                                        <p:tgtEl>
                                          <p:spTgt spid="59"/>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100"/>
                                  </p:stCondLst>
                                  <p:childTnLst>
                                    <p:animMotion origin="layout" path="M 1.875E-6 2.22222E-6 L 1.875E-6 0.03541 " pathEditMode="relative" rAng="0" ptsTypes="AA">
                                      <p:cBhvr>
                                        <p:cTn id="19" dur="700" spd="-100000" fill="hold"/>
                                        <p:tgtEl>
                                          <p:spTgt spid="7"/>
                                        </p:tgtEl>
                                        <p:attrNameLst>
                                          <p:attrName>ppt_x</p:attrName>
                                          <p:attrName>ppt_y</p:attrName>
                                        </p:attrNameLst>
                                      </p:cBhvr>
                                      <p:rCtr x="0" y="1759"/>
                                    </p:animMotion>
                                  </p:childTnLst>
                                </p:cTn>
                              </p:par>
                              <p:par>
                                <p:cTn id="20" presetID="10" presetClass="entr" presetSubtype="0" fill="hold" nodeType="withEffect">
                                  <p:stCondLst>
                                    <p:cond delay="20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42" presetClass="path" presetSubtype="0" decel="100000" fill="hold" nodeType="withEffect">
                                  <p:stCondLst>
                                    <p:cond delay="200"/>
                                  </p:stCondLst>
                                  <p:childTnLst>
                                    <p:animMotion origin="layout" path="M 1.875E-6 2.22222E-6 L 1.875E-6 0.03541 " pathEditMode="relative" rAng="0" ptsTypes="AA">
                                      <p:cBhvr>
                                        <p:cTn id="24" dur="700" spd="-100000" fill="hold"/>
                                        <p:tgtEl>
                                          <p:spTgt spid="46"/>
                                        </p:tgtEl>
                                        <p:attrNameLst>
                                          <p:attrName>ppt_x</p:attrName>
                                          <p:attrName>ppt_y</p:attrName>
                                        </p:attrNameLst>
                                      </p:cBhvr>
                                      <p:rCtr x="0" y="1759"/>
                                    </p:animMotion>
                                  </p:childTnLst>
                                </p:cTn>
                              </p:par>
                              <p:par>
                                <p:cTn id="25" presetID="10" presetClass="entr" presetSubtype="0" fill="hold" nodeType="withEffect">
                                  <p:stCondLst>
                                    <p:cond delay="20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childTnLst>
                                </p:cTn>
                              </p:par>
                              <p:par>
                                <p:cTn id="28" presetID="42" presetClass="path" presetSubtype="0" decel="100000" fill="hold" nodeType="withEffect">
                                  <p:stCondLst>
                                    <p:cond delay="200"/>
                                  </p:stCondLst>
                                  <p:childTnLst>
                                    <p:animMotion origin="layout" path="M 1.875E-6 2.22222E-6 L 1.875E-6 0.03541 " pathEditMode="relative" rAng="0" ptsTypes="AA">
                                      <p:cBhvr>
                                        <p:cTn id="29" dur="700" spd="-100000" fill="hold"/>
                                        <p:tgtEl>
                                          <p:spTgt spid="60"/>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42" presetClass="path" presetSubtype="0" decel="100000" fill="hold" grpId="1" nodeType="withEffect">
                                  <p:stCondLst>
                                    <p:cond delay="200"/>
                                  </p:stCondLst>
                                  <p:childTnLst>
                                    <p:animMotion origin="layout" path="M 1.875E-6 2.22222E-6 L 1.875E-6 0.03541 " pathEditMode="relative" rAng="0" ptsTypes="AA">
                                      <p:cBhvr>
                                        <p:cTn id="34" dur="700" spd="-100000" fill="hold"/>
                                        <p:tgtEl>
                                          <p:spTgt spid="14"/>
                                        </p:tgtEl>
                                        <p:attrNameLst>
                                          <p:attrName>ppt_x</p:attrName>
                                          <p:attrName>ppt_y</p:attrName>
                                        </p:attrNameLst>
                                      </p:cBhvr>
                                      <p:rCtr x="0" y="1759"/>
                                    </p:animMotion>
                                  </p:childTnLst>
                                </p:cTn>
                              </p:par>
                              <p:par>
                                <p:cTn id="35" presetID="10" presetClass="entr" presetSubtype="0" fill="hold" nodeType="withEffect">
                                  <p:stCondLst>
                                    <p:cond delay="30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par>
                                <p:cTn id="38" presetID="42" presetClass="path" presetSubtype="0" decel="100000" fill="hold" nodeType="withEffect">
                                  <p:stCondLst>
                                    <p:cond delay="300"/>
                                  </p:stCondLst>
                                  <p:childTnLst>
                                    <p:animMotion origin="layout" path="M 1.875E-6 2.22222E-6 L 1.875E-6 0.03541 " pathEditMode="relative" rAng="0" ptsTypes="AA">
                                      <p:cBhvr>
                                        <p:cTn id="39" dur="700" spd="-100000" fill="hold"/>
                                        <p:tgtEl>
                                          <p:spTgt spid="61"/>
                                        </p:tgtEl>
                                        <p:attrNameLst>
                                          <p:attrName>ppt_x</p:attrName>
                                          <p:attrName>ppt_y</p:attrName>
                                        </p:attrNameLst>
                                      </p:cBhvr>
                                      <p:rCtr x="0" y="1759"/>
                                    </p:animMotion>
                                  </p:childTnLst>
                                </p:cTn>
                              </p:par>
                              <p:par>
                                <p:cTn id="40" presetID="10" presetClass="entr" presetSubtype="0" fill="hold" nodeType="withEffect">
                                  <p:stCondLst>
                                    <p:cond delay="30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par>
                                <p:cTn id="43" presetID="42" presetClass="path" presetSubtype="0" decel="100000" fill="hold" nodeType="withEffect">
                                  <p:stCondLst>
                                    <p:cond delay="300"/>
                                  </p:stCondLst>
                                  <p:childTnLst>
                                    <p:animMotion origin="layout" path="M 1.875E-6 2.22222E-6 L 1.875E-6 0.03541 " pathEditMode="relative" rAng="0" ptsTypes="AA">
                                      <p:cBhvr>
                                        <p:cTn id="44" dur="700" spd="-100000" fill="hold"/>
                                        <p:tgtEl>
                                          <p:spTgt spid="42"/>
                                        </p:tgtEl>
                                        <p:attrNameLst>
                                          <p:attrName>ppt_x</p:attrName>
                                          <p:attrName>ppt_y</p:attrName>
                                        </p:attrNameLst>
                                      </p:cBhvr>
                                      <p:rCtr x="0" y="1759"/>
                                    </p:animMotion>
                                  </p:childTnLst>
                                </p:cTn>
                              </p:par>
                              <p:par>
                                <p:cTn id="45" presetID="10" presetClass="entr" presetSubtype="0" fill="hold" grpId="0" nodeType="withEffect">
                                  <p:stCondLst>
                                    <p:cond delay="30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par>
                                <p:cTn id="48" presetID="42" presetClass="path" presetSubtype="0" decel="100000" fill="hold" grpId="1" nodeType="withEffect">
                                  <p:stCondLst>
                                    <p:cond delay="300"/>
                                  </p:stCondLst>
                                  <p:childTnLst>
                                    <p:animMotion origin="layout" path="M 1.875E-6 2.22222E-6 L 1.875E-6 0.03541 " pathEditMode="relative" rAng="0" ptsTypes="AA">
                                      <p:cBhvr>
                                        <p:cTn id="49" dur="700" spd="-100000" fill="hold"/>
                                        <p:tgtEl>
                                          <p:spTgt spid="1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7" grpId="0"/>
      <p:bldP spid="7" grpId="1"/>
      <p:bldP spid="14" grpId="0"/>
      <p:bldP spid="14" grpId="1"/>
      <p:bldP spid="15" grpId="0"/>
      <p:bldP spid="15"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31F9A-71C6-4A6B-8CD4-E52927684F1F}"/>
              </a:ext>
            </a:extLst>
          </p:cNvPr>
          <p:cNvSpPr>
            <a:spLocks noGrp="1"/>
          </p:cNvSpPr>
          <p:nvPr>
            <p:ph type="title"/>
          </p:nvPr>
        </p:nvSpPr>
        <p:spPr>
          <a:xfrm>
            <a:off x="588263" y="457200"/>
            <a:ext cx="11018520" cy="861774"/>
          </a:xfrm>
        </p:spPr>
        <p:txBody>
          <a:bodyPr/>
          <a:lstStyle/>
          <a:p>
            <a:pPr marL="0" marR="0" lvl="0" indent="0" fontAlgn="auto">
              <a:spcAft>
                <a:spcPts val="0"/>
              </a:spcAft>
              <a:buClrTx/>
              <a:buSzTx/>
              <a:tabLst/>
              <a:defRPr/>
            </a:pPr>
            <a:r>
              <a:rPr lang="en-US" sz="2800">
                <a:latin typeface="Segoe UI Semibold"/>
              </a:rPr>
              <a:t>A few topics…</a:t>
            </a:r>
            <a:br>
              <a:rPr lang="en-US" sz="2800">
                <a:latin typeface="Segoe UI Semibold"/>
              </a:rPr>
            </a:br>
            <a:endParaRPr lang="en-US" sz="2800">
              <a:latin typeface="Segoe UI Semibold"/>
            </a:endParaRPr>
          </a:p>
        </p:txBody>
      </p:sp>
      <p:sp>
        <p:nvSpPr>
          <p:cNvPr id="4" name="TextBox 3">
            <a:extLst>
              <a:ext uri="{FF2B5EF4-FFF2-40B4-BE49-F238E27FC236}">
                <a16:creationId xmlns:a16="http://schemas.microsoft.com/office/drawing/2014/main" id="{699ADC28-A5DC-CEDD-92CC-77486629756F}"/>
              </a:ext>
            </a:extLst>
          </p:cNvPr>
          <p:cNvSpPr txBox="1"/>
          <p:nvPr/>
        </p:nvSpPr>
        <p:spPr>
          <a:xfrm>
            <a:off x="731520" y="1645777"/>
            <a:ext cx="10527030" cy="1791196"/>
          </a:xfrm>
          <a:prstGeom prst="rect">
            <a:avLst/>
          </a:prstGeom>
          <a:noFill/>
        </p:spPr>
        <p:txBody>
          <a:bodyPr wrap="square">
            <a:spAutoFit/>
          </a:bodyPr>
          <a:lstStyle/>
          <a:p>
            <a:pPr marL="285750" marR="0" lvl="0" indent="-285750" defTabSz="914400" fontAlgn="auto">
              <a:lnSpc>
                <a:spcPct val="91911"/>
              </a:lnSpc>
              <a:spcAft>
                <a:spcPts val="0"/>
              </a:spcAft>
              <a:buClrTx/>
              <a:buSzTx/>
              <a:buFont typeface="Arial" panose="020B0604020202020204" pitchFamily="34" charset="0"/>
              <a:buChar char="•"/>
              <a:tabLst/>
              <a:defRPr/>
            </a:pPr>
            <a:r>
              <a:rPr lang="en-US" sz="2400">
                <a:gradFill flip="none" rotWithShape="1">
                  <a:gsLst>
                    <a:gs pos="0">
                      <a:srgbClr val="D59ED7"/>
                    </a:gs>
                    <a:gs pos="68000">
                      <a:srgbClr val="8DC8E8"/>
                    </a:gs>
                  </a:gsLst>
                  <a:lin ang="10800000" scaled="1"/>
                  <a:tileRect/>
                </a:gradFill>
                <a:latin typeface="Segoe UI Semibold"/>
              </a:rPr>
              <a:t>Understand pain points, goals and objectives</a:t>
            </a:r>
          </a:p>
          <a:p>
            <a:pPr marL="285750" marR="0" lvl="0" indent="-285750" defTabSz="914400" fontAlgn="auto">
              <a:lnSpc>
                <a:spcPct val="91911"/>
              </a:lnSpc>
              <a:spcAft>
                <a:spcPts val="0"/>
              </a:spcAft>
              <a:buClrTx/>
              <a:buSzTx/>
              <a:buFont typeface="Arial" panose="020B0604020202020204" pitchFamily="34" charset="0"/>
              <a:buChar char="•"/>
              <a:tabLst/>
              <a:defRPr/>
            </a:pPr>
            <a:endParaRPr lang="en-US" sz="2400">
              <a:gradFill flip="none" rotWithShape="1">
                <a:gsLst>
                  <a:gs pos="0">
                    <a:srgbClr val="D59ED7"/>
                  </a:gs>
                  <a:gs pos="68000">
                    <a:srgbClr val="8DC8E8"/>
                  </a:gs>
                </a:gsLst>
                <a:lin ang="10800000" scaled="1"/>
                <a:tileRect/>
              </a:gradFill>
              <a:latin typeface="Segoe UI Semibold"/>
            </a:endParaRPr>
          </a:p>
          <a:p>
            <a:pPr marL="285750" marR="0" lvl="0" indent="-285750" defTabSz="914400" fontAlgn="auto">
              <a:lnSpc>
                <a:spcPct val="91911"/>
              </a:lnSpc>
              <a:spcAft>
                <a:spcPts val="0"/>
              </a:spcAft>
              <a:buClrTx/>
              <a:buSzTx/>
              <a:buFont typeface="Arial" panose="020B0604020202020204" pitchFamily="34" charset="0"/>
              <a:buChar char="•"/>
              <a:tabLst/>
              <a:defRPr/>
            </a:pPr>
            <a:r>
              <a:rPr lang="en-US" sz="2400">
                <a:gradFill flip="none" rotWithShape="1">
                  <a:gsLst>
                    <a:gs pos="0">
                      <a:srgbClr val="D59ED7"/>
                    </a:gs>
                    <a:gs pos="68000">
                      <a:srgbClr val="8DC8E8"/>
                    </a:gs>
                  </a:gsLst>
                  <a:lin ang="10800000" scaled="1"/>
                  <a:tileRect/>
                </a:gradFill>
                <a:latin typeface="Segoe UI Semibold"/>
              </a:rPr>
              <a:t>Share learnings &amp; some of Microsoft’s journey</a:t>
            </a:r>
            <a:br>
              <a:rPr lang="en-US" sz="2400">
                <a:gradFill flip="none" rotWithShape="1">
                  <a:gsLst>
                    <a:gs pos="0">
                      <a:srgbClr val="D59ED7"/>
                    </a:gs>
                    <a:gs pos="68000">
                      <a:srgbClr val="8DC8E8"/>
                    </a:gs>
                  </a:gsLst>
                  <a:lin ang="10800000" scaled="1"/>
                  <a:tileRect/>
                </a:gradFill>
                <a:latin typeface="Segoe UI Semibold"/>
              </a:rPr>
            </a:br>
            <a:endParaRPr lang="en-US" sz="2400">
              <a:gradFill flip="none" rotWithShape="1">
                <a:gsLst>
                  <a:gs pos="0">
                    <a:srgbClr val="D59ED7"/>
                  </a:gs>
                  <a:gs pos="68000">
                    <a:srgbClr val="8DC8E8"/>
                  </a:gs>
                </a:gsLst>
                <a:lin ang="10800000" scaled="1"/>
                <a:tileRect/>
              </a:gradFill>
              <a:latin typeface="Segoe UI Semibold"/>
            </a:endParaRPr>
          </a:p>
          <a:p>
            <a:pPr marL="285750" marR="0" lvl="0" indent="-285750" defTabSz="914400" fontAlgn="auto">
              <a:lnSpc>
                <a:spcPct val="91911"/>
              </a:lnSpc>
              <a:spcAft>
                <a:spcPts val="0"/>
              </a:spcAft>
              <a:buClrTx/>
              <a:buSzTx/>
              <a:buFont typeface="Arial" panose="020B0604020202020204" pitchFamily="34" charset="0"/>
              <a:buChar char="•"/>
              <a:tabLst/>
              <a:defRPr/>
            </a:pPr>
            <a:r>
              <a:rPr lang="en-US" sz="2400">
                <a:gradFill flip="none" rotWithShape="1">
                  <a:gsLst>
                    <a:gs pos="0">
                      <a:srgbClr val="D59ED7"/>
                    </a:gs>
                    <a:gs pos="68000">
                      <a:srgbClr val="8DC8E8"/>
                    </a:gs>
                  </a:gsLst>
                  <a:lin ang="10800000" scaled="1"/>
                  <a:tileRect/>
                </a:gradFill>
                <a:latin typeface="Segoe UI Semibold"/>
              </a:rPr>
              <a:t>Three motions of Platform Engineering</a:t>
            </a:r>
          </a:p>
        </p:txBody>
      </p:sp>
      <p:pic>
        <p:nvPicPr>
          <p:cNvPr id="1026" name="Picture 2" descr="A logo on a black background&#10;&#10;Description automatically generated">
            <a:extLst>
              <a:ext uri="{FF2B5EF4-FFF2-40B4-BE49-F238E27FC236}">
                <a16:creationId xmlns:a16="http://schemas.microsoft.com/office/drawing/2014/main" id="{65BA0DDA-3ED9-64C5-D474-2B2A988256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29077"/>
            <a:ext cx="1659193" cy="743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94365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8915A-1DF8-7DB3-EDEF-CA6B33D8A0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0A4FB1-7EB9-4A43-5A56-9AFF2DAF2507}"/>
              </a:ext>
            </a:extLst>
          </p:cNvPr>
          <p:cNvSpPr>
            <a:spLocks noGrp="1"/>
          </p:cNvSpPr>
          <p:nvPr>
            <p:ph type="title"/>
          </p:nvPr>
        </p:nvSpPr>
        <p:spPr>
          <a:xfrm>
            <a:off x="586740" y="2119251"/>
            <a:ext cx="11018520" cy="553998"/>
          </a:xfrm>
        </p:spPr>
        <p:txBody>
          <a:bodyPr/>
          <a:lstStyle/>
          <a:p>
            <a:pPr algn="ctr"/>
            <a:r>
              <a:rPr lang="en-US"/>
              <a:t>Key infrastructure components</a:t>
            </a:r>
          </a:p>
        </p:txBody>
      </p:sp>
      <p:grpSp>
        <p:nvGrpSpPr>
          <p:cNvPr id="3" name="Group 2" descr="Workstation, Deployment Environment">
            <a:extLst>
              <a:ext uri="{FF2B5EF4-FFF2-40B4-BE49-F238E27FC236}">
                <a16:creationId xmlns:a16="http://schemas.microsoft.com/office/drawing/2014/main" id="{A63F9DC0-9ABE-3D71-7C91-ECCDE8BCB723}"/>
              </a:ext>
            </a:extLst>
          </p:cNvPr>
          <p:cNvGrpSpPr/>
          <p:nvPr/>
        </p:nvGrpSpPr>
        <p:grpSpPr>
          <a:xfrm>
            <a:off x="968864" y="3003206"/>
            <a:ext cx="4929867" cy="2866345"/>
            <a:chOff x="968864" y="2424655"/>
            <a:chExt cx="4929867" cy="2866345"/>
          </a:xfrm>
        </p:grpSpPr>
        <p:sp>
          <p:nvSpPr>
            <p:cNvPr id="8" name="Rectangle: Rounded Corners 8">
              <a:extLst>
                <a:ext uri="{FF2B5EF4-FFF2-40B4-BE49-F238E27FC236}">
                  <a16:creationId xmlns:a16="http://schemas.microsoft.com/office/drawing/2014/main" id="{E98C26AA-C2DE-8468-3F9A-B1660D7B34BA}"/>
                </a:ext>
                <a:ext uri="{C183D7F6-B498-43B3-948B-1728B52AA6E4}">
                  <adec:decorative xmlns:adec="http://schemas.microsoft.com/office/drawing/2017/decorative" val="1"/>
                </a:ext>
              </a:extLst>
            </p:cNvPr>
            <p:cNvSpPr>
              <a:spLocks/>
            </p:cNvSpPr>
            <p:nvPr/>
          </p:nvSpPr>
          <p:spPr bwMode="auto">
            <a:xfrm>
              <a:off x="968864" y="2424655"/>
              <a:ext cx="4929867" cy="2866345"/>
            </a:xfrm>
            <a:prstGeom prst="roundRect">
              <a:avLst>
                <a:gd name="adj" fmla="val 4994"/>
              </a:avLst>
            </a:prstGeom>
            <a:ln w="12700" cap="rnd">
              <a:gradFill flip="none" rotWithShape="1">
                <a:gsLst>
                  <a:gs pos="0">
                    <a:srgbClr val="359796"/>
                  </a:gs>
                  <a:gs pos="52000">
                    <a:srgbClr val="0A7EC7"/>
                  </a:gs>
                  <a:gs pos="100000">
                    <a:srgbClr val="5B5BCC"/>
                  </a:gs>
                </a:gsLst>
                <a:lin ang="0" scaled="0"/>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20" name="TextBox 19">
              <a:extLst>
                <a:ext uri="{FF2B5EF4-FFF2-40B4-BE49-F238E27FC236}">
                  <a16:creationId xmlns:a16="http://schemas.microsoft.com/office/drawing/2014/main" id="{83DB0B13-5BC7-234D-CF91-8C645B247329}"/>
                </a:ext>
                <a:ext uri="{C183D7F6-B498-43B3-948B-1728B52AA6E4}">
                  <adec:decorative xmlns:adec="http://schemas.microsoft.com/office/drawing/2017/decorative" val="1"/>
                </a:ext>
              </a:extLst>
            </p:cNvPr>
            <p:cNvSpPr txBox="1"/>
            <p:nvPr/>
          </p:nvSpPr>
          <p:spPr>
            <a:xfrm>
              <a:off x="1179097" y="2641887"/>
              <a:ext cx="4509400" cy="575445"/>
            </a:xfrm>
            <a:prstGeom prst="roundRect">
              <a:avLst>
                <a:gd name="adj" fmla="val 26565"/>
              </a:avLst>
            </a:prstGeom>
            <a:gradFill flip="none" rotWithShape="1">
              <a:gsLst>
                <a:gs pos="0">
                  <a:srgbClr val="6658CB"/>
                </a:gs>
                <a:gs pos="100000">
                  <a:srgbClr val="399A91"/>
                </a:gs>
                <a:gs pos="50000">
                  <a:srgbClr val="0C7FC7"/>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Workstation</a:t>
              </a:r>
            </a:p>
          </p:txBody>
        </p:sp>
        <p:sp>
          <p:nvSpPr>
            <p:cNvPr id="7" name="TextBox 6">
              <a:extLst>
                <a:ext uri="{FF2B5EF4-FFF2-40B4-BE49-F238E27FC236}">
                  <a16:creationId xmlns:a16="http://schemas.microsoft.com/office/drawing/2014/main" id="{0C3875E3-316E-0693-49FE-1784C2A46FEE}"/>
                </a:ext>
                <a:ext uri="{C183D7F6-B498-43B3-948B-1728B52AA6E4}">
                  <adec:decorative xmlns:adec="http://schemas.microsoft.com/office/drawing/2017/decorative" val="1"/>
                </a:ext>
              </a:extLst>
            </p:cNvPr>
            <p:cNvSpPr txBox="1"/>
            <p:nvPr/>
          </p:nvSpPr>
          <p:spPr>
            <a:xfrm>
              <a:off x="1650403" y="3619208"/>
              <a:ext cx="3566788" cy="984885"/>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Development Environment</a:t>
              </a:r>
            </a:p>
          </p:txBody>
        </p:sp>
      </p:grpSp>
      <p:grpSp>
        <p:nvGrpSpPr>
          <p:cNvPr id="4" name="Group 3" descr="App Infra, Deployment Environment">
            <a:extLst>
              <a:ext uri="{FF2B5EF4-FFF2-40B4-BE49-F238E27FC236}">
                <a16:creationId xmlns:a16="http://schemas.microsoft.com/office/drawing/2014/main" id="{0CA36B9E-5C25-0E51-EEB1-0C346D058074}"/>
              </a:ext>
            </a:extLst>
          </p:cNvPr>
          <p:cNvGrpSpPr/>
          <p:nvPr/>
        </p:nvGrpSpPr>
        <p:grpSpPr>
          <a:xfrm>
            <a:off x="6315040" y="3003206"/>
            <a:ext cx="4929867" cy="2866345"/>
            <a:chOff x="6315040" y="2424655"/>
            <a:chExt cx="4929867" cy="2866345"/>
          </a:xfrm>
        </p:grpSpPr>
        <p:sp>
          <p:nvSpPr>
            <p:cNvPr id="9" name="Rectangle: Rounded Corners 8">
              <a:extLst>
                <a:ext uri="{FF2B5EF4-FFF2-40B4-BE49-F238E27FC236}">
                  <a16:creationId xmlns:a16="http://schemas.microsoft.com/office/drawing/2014/main" id="{35B05A31-0F02-6FEA-3C39-DAE965301339}"/>
                </a:ext>
                <a:ext uri="{C183D7F6-B498-43B3-948B-1728B52AA6E4}">
                  <adec:decorative xmlns:adec="http://schemas.microsoft.com/office/drawing/2017/decorative" val="1"/>
                </a:ext>
              </a:extLst>
            </p:cNvPr>
            <p:cNvSpPr>
              <a:spLocks/>
            </p:cNvSpPr>
            <p:nvPr/>
          </p:nvSpPr>
          <p:spPr bwMode="auto">
            <a:xfrm>
              <a:off x="6315040" y="2424655"/>
              <a:ext cx="4929867" cy="2866345"/>
            </a:xfrm>
            <a:prstGeom prst="roundRect">
              <a:avLst>
                <a:gd name="adj" fmla="val 4994"/>
              </a:avLst>
            </a:prstGeom>
            <a:ln w="12700" cap="rnd">
              <a:gradFill flip="none" rotWithShape="1">
                <a:gsLst>
                  <a:gs pos="0">
                    <a:srgbClr val="5B5BCC"/>
                  </a:gs>
                  <a:gs pos="51000">
                    <a:srgbClr val="CE41A5"/>
                  </a:gs>
                  <a:gs pos="100000">
                    <a:srgbClr val="FF5C39"/>
                  </a:gs>
                </a:gsLst>
                <a:lin ang="0" scaled="0"/>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21" name="TextBox 20">
              <a:extLst>
                <a:ext uri="{FF2B5EF4-FFF2-40B4-BE49-F238E27FC236}">
                  <a16:creationId xmlns:a16="http://schemas.microsoft.com/office/drawing/2014/main" id="{9F312AF6-23A8-0FBF-D0D2-106922D62E98}"/>
                </a:ext>
                <a:ext uri="{C183D7F6-B498-43B3-948B-1728B52AA6E4}">
                  <adec:decorative xmlns:adec="http://schemas.microsoft.com/office/drawing/2017/decorative" val="1"/>
                </a:ext>
              </a:extLst>
            </p:cNvPr>
            <p:cNvSpPr txBox="1"/>
            <p:nvPr/>
          </p:nvSpPr>
          <p:spPr>
            <a:xfrm>
              <a:off x="6525273" y="2641887"/>
              <a:ext cx="4509400" cy="575445"/>
            </a:xfrm>
            <a:prstGeom prst="roundRect">
              <a:avLst>
                <a:gd name="adj" fmla="val 25745"/>
              </a:avLst>
            </a:prstGeom>
            <a:gradFill flip="none" rotWithShape="1">
              <a:gsLst>
                <a:gs pos="0">
                  <a:srgbClr val="FF5C39"/>
                </a:gs>
                <a:gs pos="100000">
                  <a:srgbClr val="6658CB"/>
                </a:gs>
                <a:gs pos="49000">
                  <a:srgbClr val="CD40A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defPPr>
                <a:defRPr lang="en-US"/>
              </a:defPPr>
              <a:lvl1pPr marR="0" lvl="0" indent="0" algn="ctr" defTabSz="914400" fontAlgn="base">
                <a:lnSpc>
                  <a:spcPct val="100000"/>
                </a:lnSpc>
                <a:spcBef>
                  <a:spcPct val="0"/>
                </a:spcBef>
                <a:spcAft>
                  <a:spcPct val="0"/>
                </a:spcAft>
                <a:buClrTx/>
                <a:buSzTx/>
                <a:buFontTx/>
                <a:buNone/>
                <a:tabLst/>
                <a:defRPr kumimoji="0" sz="16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Segoe UI Semibold"/>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App Infra</a:t>
              </a:r>
            </a:p>
          </p:txBody>
        </p:sp>
        <p:sp>
          <p:nvSpPr>
            <p:cNvPr id="15" name="TextBox 14">
              <a:extLst>
                <a:ext uri="{FF2B5EF4-FFF2-40B4-BE49-F238E27FC236}">
                  <a16:creationId xmlns:a16="http://schemas.microsoft.com/office/drawing/2014/main" id="{F955077C-AE27-5ABA-F0AD-818B1667DFAA}"/>
                </a:ext>
                <a:ext uri="{C183D7F6-B498-43B3-948B-1728B52AA6E4}">
                  <adec:decorative xmlns:adec="http://schemas.microsoft.com/office/drawing/2017/decorative" val="1"/>
                </a:ext>
              </a:extLst>
            </p:cNvPr>
            <p:cNvSpPr txBox="1"/>
            <p:nvPr/>
          </p:nvSpPr>
          <p:spPr>
            <a:xfrm>
              <a:off x="6996579" y="3619208"/>
              <a:ext cx="3566788" cy="984885"/>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Deployment Environment</a:t>
              </a:r>
            </a:p>
          </p:txBody>
        </p:sp>
      </p:grpSp>
      <p:sp>
        <p:nvSpPr>
          <p:cNvPr id="5" name="Graphic 3" descr="Plus sign icon">
            <a:extLst>
              <a:ext uri="{FF2B5EF4-FFF2-40B4-BE49-F238E27FC236}">
                <a16:creationId xmlns:a16="http://schemas.microsoft.com/office/drawing/2014/main" id="{83CB943A-280D-6846-F95D-7D06E40D91D0}"/>
              </a:ext>
              <a:ext uri="{C183D7F6-B498-43B3-948B-1728B52AA6E4}">
                <adec:decorative xmlns:adec="http://schemas.microsoft.com/office/drawing/2017/decorative" val="0"/>
              </a:ext>
            </a:extLst>
          </p:cNvPr>
          <p:cNvSpPr/>
          <p:nvPr/>
        </p:nvSpPr>
        <p:spPr>
          <a:xfrm>
            <a:off x="5797883" y="4197759"/>
            <a:ext cx="596235" cy="596235"/>
          </a:xfrm>
          <a:custGeom>
            <a:avLst/>
            <a:gdLst>
              <a:gd name="connsiteX0" fmla="*/ 436474 w 872947"/>
              <a:gd name="connsiteY0" fmla="*/ 0 h 872947"/>
              <a:gd name="connsiteX1" fmla="*/ 872948 w 872947"/>
              <a:gd name="connsiteY1" fmla="*/ 436474 h 872947"/>
              <a:gd name="connsiteX2" fmla="*/ 436474 w 872947"/>
              <a:gd name="connsiteY2" fmla="*/ 872948 h 872947"/>
              <a:gd name="connsiteX3" fmla="*/ 0 w 872947"/>
              <a:gd name="connsiteY3" fmla="*/ 436474 h 872947"/>
              <a:gd name="connsiteX4" fmla="*/ 436474 w 872947"/>
              <a:gd name="connsiteY4" fmla="*/ 0 h 872947"/>
              <a:gd name="connsiteX5" fmla="*/ 436474 w 872947"/>
              <a:gd name="connsiteY5" fmla="*/ 218237 h 872947"/>
              <a:gd name="connsiteX6" fmla="*/ 404044 w 872947"/>
              <a:gd name="connsiteY6" fmla="*/ 246520 h 872947"/>
              <a:gd name="connsiteX7" fmla="*/ 403738 w 872947"/>
              <a:gd name="connsiteY7" fmla="*/ 250972 h 872947"/>
              <a:gd name="connsiteX8" fmla="*/ 403738 w 872947"/>
              <a:gd name="connsiteY8" fmla="*/ 403738 h 872947"/>
              <a:gd name="connsiteX9" fmla="*/ 250972 w 872947"/>
              <a:gd name="connsiteY9" fmla="*/ 403738 h 872947"/>
              <a:gd name="connsiteX10" fmla="*/ 218247 w 872947"/>
              <a:gd name="connsiteY10" fmla="*/ 436483 h 872947"/>
              <a:gd name="connsiteX11" fmla="*/ 246520 w 872947"/>
              <a:gd name="connsiteY11" fmla="*/ 468904 h 872947"/>
              <a:gd name="connsiteX12" fmla="*/ 250972 w 872947"/>
              <a:gd name="connsiteY12" fmla="*/ 469209 h 872947"/>
              <a:gd name="connsiteX13" fmla="*/ 403738 w 872947"/>
              <a:gd name="connsiteY13" fmla="*/ 469209 h 872947"/>
              <a:gd name="connsiteX14" fmla="*/ 403738 w 872947"/>
              <a:gd name="connsiteY14" fmla="*/ 621975 h 872947"/>
              <a:gd name="connsiteX15" fmla="*/ 436483 w 872947"/>
              <a:gd name="connsiteY15" fmla="*/ 654702 h 872947"/>
              <a:gd name="connsiteX16" fmla="*/ 468904 w 872947"/>
              <a:gd name="connsiteY16" fmla="*/ 626427 h 872947"/>
              <a:gd name="connsiteX17" fmla="*/ 469209 w 872947"/>
              <a:gd name="connsiteY17" fmla="*/ 621975 h 872947"/>
              <a:gd name="connsiteX18" fmla="*/ 469209 w 872947"/>
              <a:gd name="connsiteY18" fmla="*/ 469209 h 872947"/>
              <a:gd name="connsiteX19" fmla="*/ 621975 w 872947"/>
              <a:gd name="connsiteY19" fmla="*/ 469209 h 872947"/>
              <a:gd name="connsiteX20" fmla="*/ 654702 w 872947"/>
              <a:gd name="connsiteY20" fmla="*/ 436465 h 872947"/>
              <a:gd name="connsiteX21" fmla="*/ 626427 w 872947"/>
              <a:gd name="connsiteY21" fmla="*/ 404044 h 872947"/>
              <a:gd name="connsiteX22" fmla="*/ 621975 w 872947"/>
              <a:gd name="connsiteY22" fmla="*/ 403738 h 872947"/>
              <a:gd name="connsiteX23" fmla="*/ 469209 w 872947"/>
              <a:gd name="connsiteY23" fmla="*/ 403738 h 872947"/>
              <a:gd name="connsiteX24" fmla="*/ 469209 w 872947"/>
              <a:gd name="connsiteY24" fmla="*/ 250972 h 872947"/>
              <a:gd name="connsiteX25" fmla="*/ 436474 w 872947"/>
              <a:gd name="connsiteY25" fmla="*/ 218237 h 87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72947" h="872947">
                <a:moveTo>
                  <a:pt x="436474" y="0"/>
                </a:moveTo>
                <a:cubicBezTo>
                  <a:pt x="677538" y="0"/>
                  <a:pt x="872948" y="195409"/>
                  <a:pt x="872948" y="436474"/>
                </a:cubicBezTo>
                <a:cubicBezTo>
                  <a:pt x="872948" y="677538"/>
                  <a:pt x="677538" y="872948"/>
                  <a:pt x="436474" y="872948"/>
                </a:cubicBezTo>
                <a:cubicBezTo>
                  <a:pt x="195409" y="872948"/>
                  <a:pt x="0" y="677538"/>
                  <a:pt x="0" y="436474"/>
                </a:cubicBezTo>
                <a:cubicBezTo>
                  <a:pt x="0" y="195409"/>
                  <a:pt x="195409" y="0"/>
                  <a:pt x="436474" y="0"/>
                </a:cubicBezTo>
                <a:close/>
                <a:moveTo>
                  <a:pt x="436474" y="218237"/>
                </a:moveTo>
                <a:cubicBezTo>
                  <a:pt x="420115" y="218238"/>
                  <a:pt x="406270" y="230314"/>
                  <a:pt x="404044" y="246520"/>
                </a:cubicBezTo>
                <a:lnTo>
                  <a:pt x="403738" y="250972"/>
                </a:lnTo>
                <a:lnTo>
                  <a:pt x="403738" y="403738"/>
                </a:lnTo>
                <a:lnTo>
                  <a:pt x="250972" y="403738"/>
                </a:lnTo>
                <a:cubicBezTo>
                  <a:pt x="232893" y="403743"/>
                  <a:pt x="218241" y="418404"/>
                  <a:pt x="218247" y="436483"/>
                </a:cubicBezTo>
                <a:cubicBezTo>
                  <a:pt x="218252" y="452837"/>
                  <a:pt x="230322" y="466673"/>
                  <a:pt x="246520" y="468904"/>
                </a:cubicBezTo>
                <a:lnTo>
                  <a:pt x="250972" y="469209"/>
                </a:lnTo>
                <a:lnTo>
                  <a:pt x="403738" y="469209"/>
                </a:lnTo>
                <a:lnTo>
                  <a:pt x="403738" y="621975"/>
                </a:lnTo>
                <a:cubicBezTo>
                  <a:pt x="403743" y="640054"/>
                  <a:pt x="418404" y="654706"/>
                  <a:pt x="436483" y="654702"/>
                </a:cubicBezTo>
                <a:cubicBezTo>
                  <a:pt x="452837" y="654698"/>
                  <a:pt x="466673" y="642625"/>
                  <a:pt x="468904" y="626427"/>
                </a:cubicBezTo>
                <a:lnTo>
                  <a:pt x="469209" y="621975"/>
                </a:lnTo>
                <a:lnTo>
                  <a:pt x="469209" y="469209"/>
                </a:lnTo>
                <a:lnTo>
                  <a:pt x="621975" y="469209"/>
                </a:lnTo>
                <a:cubicBezTo>
                  <a:pt x="640054" y="469205"/>
                  <a:pt x="654706" y="454544"/>
                  <a:pt x="654702" y="436465"/>
                </a:cubicBezTo>
                <a:cubicBezTo>
                  <a:pt x="654698" y="420110"/>
                  <a:pt x="642625" y="406274"/>
                  <a:pt x="626427" y="404044"/>
                </a:cubicBezTo>
                <a:lnTo>
                  <a:pt x="621975" y="403738"/>
                </a:lnTo>
                <a:lnTo>
                  <a:pt x="469209" y="403738"/>
                </a:lnTo>
                <a:lnTo>
                  <a:pt x="469209" y="250972"/>
                </a:lnTo>
                <a:cubicBezTo>
                  <a:pt x="469209" y="232893"/>
                  <a:pt x="454553" y="218237"/>
                  <a:pt x="436474" y="21823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nvGrpSpPr>
          <p:cNvPr id="6" name="Group 5" descr="Rocket icon">
            <a:extLst>
              <a:ext uri="{FF2B5EF4-FFF2-40B4-BE49-F238E27FC236}">
                <a16:creationId xmlns:a16="http://schemas.microsoft.com/office/drawing/2014/main" id="{5CC99C36-C016-805B-1414-6324E5D956C3}"/>
              </a:ext>
            </a:extLst>
          </p:cNvPr>
          <p:cNvGrpSpPr/>
          <p:nvPr/>
        </p:nvGrpSpPr>
        <p:grpSpPr>
          <a:xfrm>
            <a:off x="968864" y="731636"/>
            <a:ext cx="759738" cy="759738"/>
            <a:chOff x="4965892" y="1240183"/>
            <a:chExt cx="835712" cy="835712"/>
          </a:xfrm>
        </p:grpSpPr>
        <p:sp>
          <p:nvSpPr>
            <p:cNvPr id="10" name="Oval 9">
              <a:extLst>
                <a:ext uri="{FF2B5EF4-FFF2-40B4-BE49-F238E27FC236}">
                  <a16:creationId xmlns:a16="http://schemas.microsoft.com/office/drawing/2014/main" id="{AF5FC585-1ECB-B47B-5AD2-7669AA944E8E}"/>
                </a:ext>
                <a:ext uri="{C183D7F6-B498-43B3-948B-1728B52AA6E4}">
                  <adec:decorative xmlns:adec="http://schemas.microsoft.com/office/drawing/2017/decorative" val="1"/>
                </a:ext>
              </a:extLst>
            </p:cNvPr>
            <p:cNvSpPr/>
            <p:nvPr/>
          </p:nvSpPr>
          <p:spPr bwMode="auto">
            <a:xfrm>
              <a:off x="4965892" y="1240183"/>
              <a:ext cx="835712" cy="835712"/>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1" name="Group 10">
              <a:extLst>
                <a:ext uri="{FF2B5EF4-FFF2-40B4-BE49-F238E27FC236}">
                  <a16:creationId xmlns:a16="http://schemas.microsoft.com/office/drawing/2014/main" id="{85781A14-51C4-494C-F1D8-7C23334CDC79}"/>
                </a:ext>
              </a:extLst>
            </p:cNvPr>
            <p:cNvGrpSpPr/>
            <p:nvPr/>
          </p:nvGrpSpPr>
          <p:grpSpPr>
            <a:xfrm>
              <a:off x="5164062" y="1417560"/>
              <a:ext cx="439373" cy="438759"/>
              <a:chOff x="4682866" y="-1259336"/>
              <a:chExt cx="707613" cy="706626"/>
            </a:xfrm>
          </p:grpSpPr>
          <p:sp>
            <p:nvSpPr>
              <p:cNvPr id="12" name="Freeform 26">
                <a:extLst>
                  <a:ext uri="{FF2B5EF4-FFF2-40B4-BE49-F238E27FC236}">
                    <a16:creationId xmlns:a16="http://schemas.microsoft.com/office/drawing/2014/main" id="{80ED97DC-3E2D-92FA-71FD-27994A2F7CB4}"/>
                  </a:ext>
                  <a:ext uri="{C183D7F6-B498-43B3-948B-1728B52AA6E4}">
                    <adec:decorative xmlns:adec="http://schemas.microsoft.com/office/drawing/2017/decorative" val="1"/>
                  </a:ext>
                </a:extLst>
              </p:cNvPr>
              <p:cNvSpPr/>
              <p:nvPr/>
            </p:nvSpPr>
            <p:spPr>
              <a:xfrm>
                <a:off x="5040906" y="-1090043"/>
                <a:ext cx="180317" cy="180317"/>
              </a:xfrm>
              <a:custGeom>
                <a:avLst/>
                <a:gdLst>
                  <a:gd name="connsiteX0" fmla="*/ 26407 w 180317"/>
                  <a:gd name="connsiteY0" fmla="*/ 26407 h 180317"/>
                  <a:gd name="connsiteX1" fmla="*/ 153910 w 180317"/>
                  <a:gd name="connsiteY1" fmla="*/ 26407 h 180317"/>
                  <a:gd name="connsiteX2" fmla="*/ 153910 w 180317"/>
                  <a:gd name="connsiteY2" fmla="*/ 153910 h 180317"/>
                  <a:gd name="connsiteX3" fmla="*/ 26407 w 180317"/>
                  <a:gd name="connsiteY3" fmla="*/ 153910 h 180317"/>
                  <a:gd name="connsiteX4" fmla="*/ 26407 w 180317"/>
                  <a:gd name="connsiteY4" fmla="*/ 26407 h 180317"/>
                  <a:gd name="connsiteX5" fmla="*/ 115652 w 180317"/>
                  <a:gd name="connsiteY5" fmla="*/ 64629 h 180317"/>
                  <a:gd name="connsiteX6" fmla="*/ 64647 w 180317"/>
                  <a:gd name="connsiteY6" fmla="*/ 64647 h 180317"/>
                  <a:gd name="connsiteX7" fmla="*/ 64665 w 180317"/>
                  <a:gd name="connsiteY7" fmla="*/ 115652 h 180317"/>
                  <a:gd name="connsiteX8" fmla="*/ 115652 w 180317"/>
                  <a:gd name="connsiteY8" fmla="*/ 114766 h 180317"/>
                  <a:gd name="connsiteX9" fmla="*/ 115652 w 180317"/>
                  <a:gd name="connsiteY9" fmla="*/ 64665 h 180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317" h="180317">
                    <a:moveTo>
                      <a:pt x="26407" y="26407"/>
                    </a:moveTo>
                    <a:cubicBezTo>
                      <a:pt x="61616" y="-8802"/>
                      <a:pt x="118701" y="-8802"/>
                      <a:pt x="153910" y="26407"/>
                    </a:cubicBezTo>
                    <a:cubicBezTo>
                      <a:pt x="189120" y="61616"/>
                      <a:pt x="189120" y="118701"/>
                      <a:pt x="153910" y="153910"/>
                    </a:cubicBezTo>
                    <a:cubicBezTo>
                      <a:pt x="118701" y="189120"/>
                      <a:pt x="61616" y="189120"/>
                      <a:pt x="26407" y="153910"/>
                    </a:cubicBezTo>
                    <a:cubicBezTo>
                      <a:pt x="-8802" y="118701"/>
                      <a:pt x="-8802" y="61616"/>
                      <a:pt x="26407" y="26407"/>
                    </a:cubicBezTo>
                    <a:close/>
                    <a:moveTo>
                      <a:pt x="115652" y="64629"/>
                    </a:moveTo>
                    <a:cubicBezTo>
                      <a:pt x="101563" y="50549"/>
                      <a:pt x="78727" y="50557"/>
                      <a:pt x="64647" y="64647"/>
                    </a:cubicBezTo>
                    <a:cubicBezTo>
                      <a:pt x="50567" y="78737"/>
                      <a:pt x="50575" y="101572"/>
                      <a:pt x="64665" y="115652"/>
                    </a:cubicBezTo>
                    <a:cubicBezTo>
                      <a:pt x="78990" y="129487"/>
                      <a:pt x="101817" y="129090"/>
                      <a:pt x="115652" y="114766"/>
                    </a:cubicBezTo>
                    <a:cubicBezTo>
                      <a:pt x="129148" y="100792"/>
                      <a:pt x="129148" y="78639"/>
                      <a:pt x="115652" y="64665"/>
                    </a:cubicBezTo>
                    <a:close/>
                  </a:path>
                </a:pathLst>
              </a:custGeom>
              <a:solidFill>
                <a:schemeClr val="tx1"/>
              </a:solidFill>
              <a:ln w="357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27">
                <a:extLst>
                  <a:ext uri="{FF2B5EF4-FFF2-40B4-BE49-F238E27FC236}">
                    <a16:creationId xmlns:a16="http://schemas.microsoft.com/office/drawing/2014/main" id="{65282E10-0C02-2FE7-AE69-28B9084E6E01}"/>
                  </a:ext>
                  <a:ext uri="{C183D7F6-B498-43B3-948B-1728B52AA6E4}">
                    <adec:decorative xmlns:adec="http://schemas.microsoft.com/office/drawing/2017/decorative" val="1"/>
                  </a:ext>
                </a:extLst>
              </p:cNvPr>
              <p:cNvSpPr/>
              <p:nvPr/>
            </p:nvSpPr>
            <p:spPr>
              <a:xfrm>
                <a:off x="4682866" y="-1259336"/>
                <a:ext cx="707613" cy="706626"/>
              </a:xfrm>
              <a:custGeom>
                <a:avLst/>
                <a:gdLst>
                  <a:gd name="connsiteX0" fmla="*/ 623913 w 707613"/>
                  <a:gd name="connsiteY0" fmla="*/ 18327 h 706626"/>
                  <a:gd name="connsiteX1" fmla="*/ 689180 w 707613"/>
                  <a:gd name="connsiteY1" fmla="*/ 83594 h 706626"/>
                  <a:gd name="connsiteX2" fmla="*/ 696644 w 707613"/>
                  <a:gd name="connsiteY2" fmla="*/ 107573 h 706626"/>
                  <a:gd name="connsiteX3" fmla="*/ 636318 w 707613"/>
                  <a:gd name="connsiteY3" fmla="*/ 351907 h 706626"/>
                  <a:gd name="connsiteX4" fmla="*/ 600331 w 707613"/>
                  <a:gd name="connsiteY4" fmla="*/ 387893 h 706626"/>
                  <a:gd name="connsiteX5" fmla="*/ 588504 w 707613"/>
                  <a:gd name="connsiteY5" fmla="*/ 552609 h 706626"/>
                  <a:gd name="connsiteX6" fmla="*/ 543719 w 707613"/>
                  <a:gd name="connsiteY6" fmla="*/ 597394 h 706626"/>
                  <a:gd name="connsiteX7" fmla="*/ 505497 w 707613"/>
                  <a:gd name="connsiteY7" fmla="*/ 597394 h 706626"/>
                  <a:gd name="connsiteX8" fmla="*/ 448163 w 707613"/>
                  <a:gd name="connsiteY8" fmla="*/ 540061 h 706626"/>
                  <a:gd name="connsiteX9" fmla="*/ 441781 w 707613"/>
                  <a:gd name="connsiteY9" fmla="*/ 546443 h 706626"/>
                  <a:gd name="connsiteX10" fmla="*/ 352540 w 707613"/>
                  <a:gd name="connsiteY10" fmla="*/ 546448 h 706626"/>
                  <a:gd name="connsiteX11" fmla="*/ 352536 w 707613"/>
                  <a:gd name="connsiteY11" fmla="*/ 546443 h 706626"/>
                  <a:gd name="connsiteX12" fmla="*/ 334975 w 707613"/>
                  <a:gd name="connsiteY12" fmla="*/ 528883 h 706626"/>
                  <a:gd name="connsiteX13" fmla="*/ 305731 w 707613"/>
                  <a:gd name="connsiteY13" fmla="*/ 579004 h 706626"/>
                  <a:gd name="connsiteX14" fmla="*/ 268748 w 707613"/>
                  <a:gd name="connsiteY14" fmla="*/ 588752 h 706626"/>
                  <a:gd name="connsiteX15" fmla="*/ 263254 w 707613"/>
                  <a:gd name="connsiteY15" fmla="*/ 584521 h 706626"/>
                  <a:gd name="connsiteX16" fmla="*/ 122986 w 707613"/>
                  <a:gd name="connsiteY16" fmla="*/ 444289 h 706626"/>
                  <a:gd name="connsiteX17" fmla="*/ 123003 w 707613"/>
                  <a:gd name="connsiteY17" fmla="*/ 406043 h 706626"/>
                  <a:gd name="connsiteX18" fmla="*/ 128250 w 707613"/>
                  <a:gd name="connsiteY18" fmla="*/ 401956 h 706626"/>
                  <a:gd name="connsiteX19" fmla="*/ 178156 w 707613"/>
                  <a:gd name="connsiteY19" fmla="*/ 372063 h 706626"/>
                  <a:gd name="connsiteX20" fmla="*/ 161208 w 707613"/>
                  <a:gd name="connsiteY20" fmla="*/ 355116 h 706626"/>
                  <a:gd name="connsiteX21" fmla="*/ 161203 w 707613"/>
                  <a:gd name="connsiteY21" fmla="*/ 265875 h 706626"/>
                  <a:gd name="connsiteX22" fmla="*/ 161208 w 707613"/>
                  <a:gd name="connsiteY22" fmla="*/ 265870 h 706626"/>
                  <a:gd name="connsiteX23" fmla="*/ 167699 w 707613"/>
                  <a:gd name="connsiteY23" fmla="*/ 259380 h 706626"/>
                  <a:gd name="connsiteX24" fmla="*/ 110293 w 707613"/>
                  <a:gd name="connsiteY24" fmla="*/ 202047 h 706626"/>
                  <a:gd name="connsiteX25" fmla="*/ 110281 w 707613"/>
                  <a:gd name="connsiteY25" fmla="*/ 163801 h 706626"/>
                  <a:gd name="connsiteX26" fmla="*/ 110293 w 707613"/>
                  <a:gd name="connsiteY26" fmla="*/ 163788 h 706626"/>
                  <a:gd name="connsiteX27" fmla="*/ 155114 w 707613"/>
                  <a:gd name="connsiteY27" fmla="*/ 118967 h 706626"/>
                  <a:gd name="connsiteX28" fmla="*/ 319866 w 707613"/>
                  <a:gd name="connsiteY28" fmla="*/ 107176 h 706626"/>
                  <a:gd name="connsiteX29" fmla="*/ 355781 w 707613"/>
                  <a:gd name="connsiteY29" fmla="*/ 71298 h 706626"/>
                  <a:gd name="connsiteX30" fmla="*/ 600006 w 707613"/>
                  <a:gd name="connsiteY30" fmla="*/ 10935 h 706626"/>
                  <a:gd name="connsiteX31" fmla="*/ 623913 w 707613"/>
                  <a:gd name="connsiteY31" fmla="*/ 18327 h 706626"/>
                  <a:gd name="connsiteX32" fmla="*/ 637544 w 707613"/>
                  <a:gd name="connsiteY32" fmla="*/ 99676 h 706626"/>
                  <a:gd name="connsiteX33" fmla="*/ 607867 w 707613"/>
                  <a:gd name="connsiteY33" fmla="*/ 70000 h 706626"/>
                  <a:gd name="connsiteX34" fmla="*/ 583996 w 707613"/>
                  <a:gd name="connsiteY34" fmla="*/ 62608 h 706626"/>
                  <a:gd name="connsiteX35" fmla="*/ 394003 w 707613"/>
                  <a:gd name="connsiteY35" fmla="*/ 109520 h 706626"/>
                  <a:gd name="connsiteX36" fmla="*/ 199430 w 707613"/>
                  <a:gd name="connsiteY36" fmla="*/ 304129 h 706626"/>
                  <a:gd name="connsiteX37" fmla="*/ 199430 w 707613"/>
                  <a:gd name="connsiteY37" fmla="*/ 316857 h 706626"/>
                  <a:gd name="connsiteX38" fmla="*/ 390794 w 707613"/>
                  <a:gd name="connsiteY38" fmla="*/ 508221 h 706626"/>
                  <a:gd name="connsiteX39" fmla="*/ 403523 w 707613"/>
                  <a:gd name="connsiteY39" fmla="*/ 508221 h 706626"/>
                  <a:gd name="connsiteX40" fmla="*/ 598095 w 707613"/>
                  <a:gd name="connsiteY40" fmla="*/ 313684 h 706626"/>
                  <a:gd name="connsiteX41" fmla="*/ 644972 w 707613"/>
                  <a:gd name="connsiteY41" fmla="*/ 123655 h 706626"/>
                  <a:gd name="connsiteX42" fmla="*/ 637544 w 707613"/>
                  <a:gd name="connsiteY42" fmla="*/ 99676 h 706626"/>
                  <a:gd name="connsiteX43" fmla="*/ 154862 w 707613"/>
                  <a:gd name="connsiteY43" fmla="*/ 591048 h 706626"/>
                  <a:gd name="connsiteX44" fmla="*/ 154215 w 707613"/>
                  <a:gd name="connsiteY44" fmla="*/ 552807 h 706626"/>
                  <a:gd name="connsiteX45" fmla="*/ 116639 w 707613"/>
                  <a:gd name="connsiteY45" fmla="*/ 552790 h 706626"/>
                  <a:gd name="connsiteX46" fmla="*/ 27358 w 707613"/>
                  <a:gd name="connsiteY46" fmla="*/ 642035 h 706626"/>
                  <a:gd name="connsiteX47" fmla="*/ 28041 w 707613"/>
                  <a:gd name="connsiteY47" fmla="*/ 680275 h 706626"/>
                  <a:gd name="connsiteX48" fmla="*/ 65616 w 707613"/>
                  <a:gd name="connsiteY48" fmla="*/ 680257 h 706626"/>
                  <a:gd name="connsiteX49" fmla="*/ 154862 w 707613"/>
                  <a:gd name="connsiteY49" fmla="*/ 591048 h 706626"/>
                  <a:gd name="connsiteX50" fmla="*/ 84727 w 707613"/>
                  <a:gd name="connsiteY50" fmla="*/ 482691 h 706626"/>
                  <a:gd name="connsiteX51" fmla="*/ 84727 w 707613"/>
                  <a:gd name="connsiteY51" fmla="*/ 520914 h 706626"/>
                  <a:gd name="connsiteX52" fmla="*/ 46505 w 707613"/>
                  <a:gd name="connsiteY52" fmla="*/ 559136 h 706626"/>
                  <a:gd name="connsiteX53" fmla="*/ 8265 w 707613"/>
                  <a:gd name="connsiteY53" fmla="*/ 559818 h 706626"/>
                  <a:gd name="connsiteX54" fmla="*/ 7583 w 707613"/>
                  <a:gd name="connsiteY54" fmla="*/ 521578 h 706626"/>
                  <a:gd name="connsiteX55" fmla="*/ 8247 w 707613"/>
                  <a:gd name="connsiteY55" fmla="*/ 520914 h 706626"/>
                  <a:gd name="connsiteX56" fmla="*/ 46469 w 707613"/>
                  <a:gd name="connsiteY56" fmla="*/ 482691 h 706626"/>
                  <a:gd name="connsiteX57" fmla="*/ 84715 w 707613"/>
                  <a:gd name="connsiteY57" fmla="*/ 482679 h 706626"/>
                  <a:gd name="connsiteX58" fmla="*/ 84727 w 707613"/>
                  <a:gd name="connsiteY58" fmla="*/ 482691 h 706626"/>
                  <a:gd name="connsiteX59" fmla="*/ 224888 w 707613"/>
                  <a:gd name="connsiteY59" fmla="*/ 661218 h 706626"/>
                  <a:gd name="connsiteX60" fmla="*/ 226237 w 707613"/>
                  <a:gd name="connsiteY60" fmla="*/ 622996 h 706626"/>
                  <a:gd name="connsiteX61" fmla="*/ 188015 w 707613"/>
                  <a:gd name="connsiteY61" fmla="*/ 621647 h 706626"/>
                  <a:gd name="connsiteX62" fmla="*/ 186665 w 707613"/>
                  <a:gd name="connsiteY62" fmla="*/ 622996 h 706626"/>
                  <a:gd name="connsiteX63" fmla="*/ 148479 w 707613"/>
                  <a:gd name="connsiteY63" fmla="*/ 661146 h 706626"/>
                  <a:gd name="connsiteX64" fmla="*/ 149828 w 707613"/>
                  <a:gd name="connsiteY64" fmla="*/ 699368 h 706626"/>
                  <a:gd name="connsiteX65" fmla="*/ 186702 w 707613"/>
                  <a:gd name="connsiteY65" fmla="*/ 699368 h 706626"/>
                  <a:gd name="connsiteX66" fmla="*/ 224924 w 707613"/>
                  <a:gd name="connsiteY66" fmla="*/ 661218 h 70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07613" h="706626">
                    <a:moveTo>
                      <a:pt x="623913" y="18327"/>
                    </a:moveTo>
                    <a:cubicBezTo>
                      <a:pt x="655085" y="28015"/>
                      <a:pt x="679493" y="52422"/>
                      <a:pt x="689180" y="83594"/>
                    </a:cubicBezTo>
                    <a:lnTo>
                      <a:pt x="696644" y="107573"/>
                    </a:lnTo>
                    <a:cubicBezTo>
                      <a:pt x="723469" y="193901"/>
                      <a:pt x="700240" y="287984"/>
                      <a:pt x="636318" y="351907"/>
                    </a:cubicBezTo>
                    <a:lnTo>
                      <a:pt x="600331" y="387893"/>
                    </a:lnTo>
                    <a:cubicBezTo>
                      <a:pt x="637890" y="438102"/>
                      <a:pt x="632851" y="508281"/>
                      <a:pt x="588504" y="552609"/>
                    </a:cubicBezTo>
                    <a:lnTo>
                      <a:pt x="543719" y="597394"/>
                    </a:lnTo>
                    <a:cubicBezTo>
                      <a:pt x="533160" y="607940"/>
                      <a:pt x="516055" y="607940"/>
                      <a:pt x="505497" y="597394"/>
                    </a:cubicBezTo>
                    <a:lnTo>
                      <a:pt x="448163" y="540061"/>
                    </a:lnTo>
                    <a:lnTo>
                      <a:pt x="441781" y="546443"/>
                    </a:lnTo>
                    <a:cubicBezTo>
                      <a:pt x="417139" y="571088"/>
                      <a:pt x="377185" y="571090"/>
                      <a:pt x="352540" y="546448"/>
                    </a:cubicBezTo>
                    <a:cubicBezTo>
                      <a:pt x="352539" y="546446"/>
                      <a:pt x="352537" y="546445"/>
                      <a:pt x="352536" y="546443"/>
                    </a:cubicBezTo>
                    <a:lnTo>
                      <a:pt x="334975" y="528883"/>
                    </a:lnTo>
                    <a:lnTo>
                      <a:pt x="305731" y="579004"/>
                    </a:lnTo>
                    <a:cubicBezTo>
                      <a:pt x="298211" y="591909"/>
                      <a:pt x="281653" y="596273"/>
                      <a:pt x="268748" y="588752"/>
                    </a:cubicBezTo>
                    <a:cubicBezTo>
                      <a:pt x="266743" y="587584"/>
                      <a:pt x="264896" y="586162"/>
                      <a:pt x="263254" y="584521"/>
                    </a:cubicBezTo>
                    <a:lnTo>
                      <a:pt x="122986" y="444289"/>
                    </a:lnTo>
                    <a:cubicBezTo>
                      <a:pt x="112429" y="433723"/>
                      <a:pt x="112437" y="416600"/>
                      <a:pt x="123003" y="406043"/>
                    </a:cubicBezTo>
                    <a:cubicBezTo>
                      <a:pt x="124577" y="404470"/>
                      <a:pt x="126340" y="403097"/>
                      <a:pt x="128250" y="401956"/>
                    </a:cubicBezTo>
                    <a:lnTo>
                      <a:pt x="178156" y="372063"/>
                    </a:lnTo>
                    <a:lnTo>
                      <a:pt x="161208" y="355116"/>
                    </a:lnTo>
                    <a:cubicBezTo>
                      <a:pt x="136564" y="330474"/>
                      <a:pt x="136562" y="290519"/>
                      <a:pt x="161203" y="265875"/>
                    </a:cubicBezTo>
                    <a:cubicBezTo>
                      <a:pt x="161205" y="265874"/>
                      <a:pt x="161207" y="265872"/>
                      <a:pt x="161208" y="265870"/>
                    </a:cubicBezTo>
                    <a:lnTo>
                      <a:pt x="167699" y="259380"/>
                    </a:lnTo>
                    <a:lnTo>
                      <a:pt x="110293" y="202047"/>
                    </a:lnTo>
                    <a:cubicBezTo>
                      <a:pt x="99728" y="191489"/>
                      <a:pt x="99723" y="174365"/>
                      <a:pt x="110281" y="163801"/>
                    </a:cubicBezTo>
                    <a:cubicBezTo>
                      <a:pt x="110285" y="163796"/>
                      <a:pt x="110289" y="163792"/>
                      <a:pt x="110293" y="163788"/>
                    </a:cubicBezTo>
                    <a:lnTo>
                      <a:pt x="155114" y="118967"/>
                    </a:lnTo>
                    <a:cubicBezTo>
                      <a:pt x="199464" y="74626"/>
                      <a:pt x="269654" y="69602"/>
                      <a:pt x="319866" y="107176"/>
                    </a:cubicBezTo>
                    <a:lnTo>
                      <a:pt x="355781" y="71298"/>
                    </a:lnTo>
                    <a:cubicBezTo>
                      <a:pt x="419674" y="7403"/>
                      <a:pt x="513705" y="-15837"/>
                      <a:pt x="600006" y="10935"/>
                    </a:cubicBezTo>
                    <a:lnTo>
                      <a:pt x="623913" y="18327"/>
                    </a:lnTo>
                    <a:close/>
                    <a:moveTo>
                      <a:pt x="637544" y="99676"/>
                    </a:moveTo>
                    <a:cubicBezTo>
                      <a:pt x="633141" y="85501"/>
                      <a:pt x="622042" y="74402"/>
                      <a:pt x="607867" y="70000"/>
                    </a:cubicBezTo>
                    <a:lnTo>
                      <a:pt x="583996" y="62608"/>
                    </a:lnTo>
                    <a:cubicBezTo>
                      <a:pt x="516867" y="41759"/>
                      <a:pt x="443713" y="59822"/>
                      <a:pt x="394003" y="109520"/>
                    </a:cubicBezTo>
                    <a:lnTo>
                      <a:pt x="199430" y="304129"/>
                    </a:lnTo>
                    <a:cubicBezTo>
                      <a:pt x="195923" y="307647"/>
                      <a:pt x="195923" y="313339"/>
                      <a:pt x="199430" y="316857"/>
                    </a:cubicBezTo>
                    <a:lnTo>
                      <a:pt x="390794" y="508221"/>
                    </a:lnTo>
                    <a:cubicBezTo>
                      <a:pt x="394312" y="511728"/>
                      <a:pt x="400004" y="511728"/>
                      <a:pt x="403523" y="508221"/>
                    </a:cubicBezTo>
                    <a:lnTo>
                      <a:pt x="598095" y="313684"/>
                    </a:lnTo>
                    <a:cubicBezTo>
                      <a:pt x="647794" y="263959"/>
                      <a:pt x="665844" y="190788"/>
                      <a:pt x="644972" y="123655"/>
                    </a:cubicBezTo>
                    <a:lnTo>
                      <a:pt x="637544" y="99676"/>
                    </a:lnTo>
                    <a:close/>
                    <a:moveTo>
                      <a:pt x="154862" y="591048"/>
                    </a:moveTo>
                    <a:cubicBezTo>
                      <a:pt x="165243" y="580310"/>
                      <a:pt x="164954" y="563189"/>
                      <a:pt x="154215" y="552807"/>
                    </a:cubicBezTo>
                    <a:cubicBezTo>
                      <a:pt x="143740" y="542680"/>
                      <a:pt x="127124" y="542672"/>
                      <a:pt x="116639" y="552790"/>
                    </a:cubicBezTo>
                    <a:lnTo>
                      <a:pt x="27358" y="642035"/>
                    </a:lnTo>
                    <a:cubicBezTo>
                      <a:pt x="16987" y="652783"/>
                      <a:pt x="17292" y="669904"/>
                      <a:pt x="28041" y="680275"/>
                    </a:cubicBezTo>
                    <a:cubicBezTo>
                      <a:pt x="38525" y="690392"/>
                      <a:pt x="55141" y="690384"/>
                      <a:pt x="65616" y="680257"/>
                    </a:cubicBezTo>
                    <a:lnTo>
                      <a:pt x="154862" y="591048"/>
                    </a:lnTo>
                    <a:close/>
                    <a:moveTo>
                      <a:pt x="84727" y="482691"/>
                    </a:moveTo>
                    <a:cubicBezTo>
                      <a:pt x="95273" y="493250"/>
                      <a:pt x="95273" y="510355"/>
                      <a:pt x="84727" y="520914"/>
                    </a:cubicBezTo>
                    <a:lnTo>
                      <a:pt x="46505" y="559136"/>
                    </a:lnTo>
                    <a:cubicBezTo>
                      <a:pt x="36134" y="569884"/>
                      <a:pt x="19013" y="570190"/>
                      <a:pt x="8265" y="559818"/>
                    </a:cubicBezTo>
                    <a:cubicBezTo>
                      <a:pt x="-2483" y="549447"/>
                      <a:pt x="-2788" y="532327"/>
                      <a:pt x="7583" y="521578"/>
                    </a:cubicBezTo>
                    <a:cubicBezTo>
                      <a:pt x="7800" y="521353"/>
                      <a:pt x="8022" y="521131"/>
                      <a:pt x="8247" y="520914"/>
                    </a:cubicBezTo>
                    <a:lnTo>
                      <a:pt x="46469" y="482691"/>
                    </a:lnTo>
                    <a:cubicBezTo>
                      <a:pt x="57027" y="472127"/>
                      <a:pt x="74150" y="472121"/>
                      <a:pt x="84715" y="482679"/>
                    </a:cubicBezTo>
                    <a:cubicBezTo>
                      <a:pt x="84719" y="482683"/>
                      <a:pt x="84723" y="482687"/>
                      <a:pt x="84727" y="482691"/>
                    </a:cubicBezTo>
                    <a:close/>
                    <a:moveTo>
                      <a:pt x="224888" y="661218"/>
                    </a:moveTo>
                    <a:cubicBezTo>
                      <a:pt x="235815" y="651036"/>
                      <a:pt x="236419" y="633923"/>
                      <a:pt x="226237" y="622996"/>
                    </a:cubicBezTo>
                    <a:cubicBezTo>
                      <a:pt x="216055" y="612069"/>
                      <a:pt x="198942" y="611465"/>
                      <a:pt x="188015" y="621647"/>
                    </a:cubicBezTo>
                    <a:cubicBezTo>
                      <a:pt x="187549" y="622080"/>
                      <a:pt x="187099" y="622530"/>
                      <a:pt x="186665" y="622996"/>
                    </a:cubicBezTo>
                    <a:lnTo>
                      <a:pt x="148479" y="661146"/>
                    </a:lnTo>
                    <a:cubicBezTo>
                      <a:pt x="138297" y="672073"/>
                      <a:pt x="138901" y="689186"/>
                      <a:pt x="149828" y="699368"/>
                    </a:cubicBezTo>
                    <a:cubicBezTo>
                      <a:pt x="160214" y="709046"/>
                      <a:pt x="176316" y="709046"/>
                      <a:pt x="186702" y="699368"/>
                    </a:cubicBezTo>
                    <a:lnTo>
                      <a:pt x="224924" y="661218"/>
                    </a:lnTo>
                    <a:close/>
                  </a:path>
                </a:pathLst>
              </a:custGeom>
              <a:solidFill>
                <a:schemeClr val="tx1"/>
              </a:solidFill>
              <a:ln w="357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14" name="Rounded Rectangle 1">
            <a:extLst>
              <a:ext uri="{FF2B5EF4-FFF2-40B4-BE49-F238E27FC236}">
                <a16:creationId xmlns:a16="http://schemas.microsoft.com/office/drawing/2014/main" id="{5E716E4A-D724-6169-ACC2-C3477BB72AAB}"/>
              </a:ext>
              <a:ext uri="{C183D7F6-B498-43B3-948B-1728B52AA6E4}">
                <adec:decorative xmlns:adec="http://schemas.microsoft.com/office/drawing/2017/decorative" val="1"/>
              </a:ext>
            </a:extLst>
          </p:cNvPr>
          <p:cNvSpPr/>
          <p:nvPr/>
        </p:nvSpPr>
        <p:spPr bwMode="auto">
          <a:xfrm>
            <a:off x="2096836" y="720650"/>
            <a:ext cx="5537200" cy="781710"/>
          </a:xfrm>
          <a:prstGeom prst="roundRect">
            <a:avLst>
              <a:gd name="adj" fmla="val 3865"/>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700"/>
              </a:spcAft>
              <a:buClrTx/>
              <a:buSzTx/>
              <a:buFontTx/>
              <a:buNone/>
              <a:tabLst/>
              <a:defRPr/>
            </a:pPr>
            <a:r>
              <a:rPr kumimoji="0" lang="en-US" sz="2400" b="0" i="0" u="none" strike="noStrike" kern="1200" cap="none" spc="0" normalizeH="0" baseline="0" noProof="0">
                <a:ln w="3175">
                  <a:noFill/>
                </a:ln>
                <a:gradFill>
                  <a:gsLst>
                    <a:gs pos="0">
                      <a:srgbClr val="8DC8E8"/>
                    </a:gs>
                    <a:gs pos="80000">
                      <a:srgbClr val="49C5B1"/>
                    </a:gs>
                  </a:gsLst>
                  <a:path path="circle">
                    <a:fillToRect l="100000" t="100000"/>
                  </a:path>
                </a:gradFill>
                <a:effectLst/>
                <a:uLnTx/>
                <a:uFillTx/>
                <a:latin typeface="Segoe UI Semibold"/>
                <a:ea typeface="+mn-ea"/>
                <a:cs typeface="Segoe UI" panose="020B0502040204020203" pitchFamily="34" charset="0"/>
              </a:rPr>
              <a:t>Start right templates</a:t>
            </a:r>
          </a:p>
          <a:p>
            <a:pPr marL="0" marR="0" lvl="0" indent="0" algn="l" defTabSz="914400" rtl="0" eaLnBrk="1" fontAlgn="auto" latinLnBrk="0" hangingPunct="1">
              <a:lnSpc>
                <a:spcPct val="100000"/>
              </a:lnSpc>
              <a:spcBef>
                <a:spcPts val="0"/>
              </a:spcBef>
              <a:spcAft>
                <a:spcPts val="7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Calibri"/>
                <a:cs typeface="Segoe UI" panose="020B0502040204020203" pitchFamily="34" charset="0"/>
              </a:rPr>
              <a:t>Equipping developers with self-service tools</a:t>
            </a:r>
          </a:p>
        </p:txBody>
      </p:sp>
    </p:spTree>
    <p:extLst>
      <p:ext uri="{BB962C8B-B14F-4D97-AF65-F5344CB8AC3E}">
        <p14:creationId xmlns:p14="http://schemas.microsoft.com/office/powerpoint/2010/main" val="30168257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1.48148E-6 L 0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200"/>
                                  </p:stCondLst>
                                  <p:childTnLst>
                                    <p:animMotion origin="layout" path="M -3.75E-6 2.96296E-6 L -3.75E-6 0.03541 " pathEditMode="relative" rAng="0" ptsTypes="AA">
                                      <p:cBhvr>
                                        <p:cTn id="14" dur="700" spd="-100000" fill="hold"/>
                                        <p:tgtEl>
                                          <p:spTgt spid="5"/>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nodeType="withEffect">
                                  <p:stCondLst>
                                    <p:cond delay="100"/>
                                  </p:stCondLst>
                                  <p:childTnLst>
                                    <p:animMotion origin="layout" path="M -6.25E-7 0 L -6.25E-7 0.03542 " pathEditMode="relative" rAng="0" ptsTypes="AA">
                                      <p:cBhvr>
                                        <p:cTn id="19" dur="700" spd="-100000" fill="hold"/>
                                        <p:tgtEl>
                                          <p:spTgt spid="3"/>
                                        </p:tgtEl>
                                        <p:attrNameLst>
                                          <p:attrName>ppt_x</p:attrName>
                                          <p:attrName>ppt_y</p:attrName>
                                        </p:attrNameLst>
                                      </p:cBhvr>
                                      <p:rCtr x="0" y="1759"/>
                                    </p:animMotion>
                                  </p:childTnLst>
                                </p:cTn>
                              </p:par>
                              <p:par>
                                <p:cTn id="20" presetID="10" presetClass="entr" presetSubtype="0" fill="hold" nodeType="withEffect">
                                  <p:stCondLst>
                                    <p:cond delay="3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42" presetClass="path" presetSubtype="0" decel="100000" fill="hold" nodeType="withEffect">
                                  <p:stCondLst>
                                    <p:cond delay="300"/>
                                  </p:stCondLst>
                                  <p:childTnLst>
                                    <p:animMotion origin="layout" path="M -2.08333E-6 0 L -2.08333E-6 0.03542 " pathEditMode="relative" rAng="0" ptsTypes="AA">
                                      <p:cBhvr>
                                        <p:cTn id="24" dur="700" spd="-100000" fill="hold"/>
                                        <p:tgtEl>
                                          <p:spTgt spid="4"/>
                                        </p:tgtEl>
                                        <p:attrNameLst>
                                          <p:attrName>ppt_x</p:attrName>
                                          <p:attrName>ppt_y</p:attrName>
                                        </p:attrNameLst>
                                      </p:cBhvr>
                                      <p:rCtr x="0" y="1759"/>
                                    </p:animMotion>
                                  </p:childTnLst>
                                </p:cTn>
                              </p:par>
                              <p:par>
                                <p:cTn id="25" presetID="10" presetClass="entr" presetSubtype="0" fill="hold" nodeType="withEffect">
                                  <p:stCondLst>
                                    <p:cond delay="1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100"/>
                                  </p:stCondLst>
                                  <p:childTnLst>
                                    <p:animMotion origin="layout" path="M 1.875E-6 2.22222E-6 L 1.875E-6 0.03541 " pathEditMode="relative" rAng="0" ptsTypes="AA">
                                      <p:cBhvr>
                                        <p:cTn id="29" dur="700" spd="-100000" fill="hold"/>
                                        <p:tgtEl>
                                          <p:spTgt spid="6"/>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42" presetClass="path" presetSubtype="0" decel="100000" fill="hold" grpId="1" nodeType="withEffect">
                                  <p:stCondLst>
                                    <p:cond delay="100"/>
                                  </p:stCondLst>
                                  <p:childTnLst>
                                    <p:animMotion origin="layout" path="M 1.875E-6 2.22222E-6 L 1.875E-6 0.03541 " pathEditMode="relative" rAng="0" ptsTypes="AA">
                                      <p:cBhvr>
                                        <p:cTn id="34" dur="700" spd="-100000" fill="hold"/>
                                        <p:tgtEl>
                                          <p:spTgt spid="1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5" grpId="1" animBg="1"/>
      <p:bldP spid="14" grpId="0"/>
      <p:bldP spid="14" grpId="1"/>
    </p:bldLst>
  </p:timing>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39FEB-A6D2-06C5-9316-33F6C72A3BF4}"/>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25A847AD-DA8B-7710-04D5-9FA3A3B43015}"/>
              </a:ext>
            </a:extLst>
          </p:cNvPr>
          <p:cNvSpPr txBox="1"/>
          <p:nvPr/>
        </p:nvSpPr>
        <p:spPr>
          <a:xfrm>
            <a:off x="592139" y="1853156"/>
            <a:ext cx="11017249" cy="307777"/>
          </a:xfrm>
          <a:prstGeom prst="rect">
            <a:avLst/>
          </a:prstGeom>
          <a:noFill/>
        </p:spPr>
        <p:txBody>
          <a:bodyPr wrap="square" lIns="0" tIns="0" rIns="0" bIns="0">
            <a:spAutoFit/>
          </a:bodyPr>
          <a:lstStyle/>
          <a:p>
            <a:pPr marL="0" marR="0" lvl="0" indent="0" algn="l" defTabSz="914400" rtl="0" eaLnBrk="1" fontAlgn="base" latinLnBrk="0" hangingPunct="1">
              <a:lnSpc>
                <a:spcPct val="100000"/>
              </a:lnSpc>
              <a:spcBef>
                <a:spcPct val="0"/>
              </a:spcBef>
              <a:spcAft>
                <a:spcPts val="1200"/>
              </a:spcAft>
              <a:buClrTx/>
              <a:buSzTx/>
              <a:buFontTx/>
              <a:buNone/>
              <a:tabLst/>
              <a:defRPr/>
            </a:pPr>
            <a:r>
              <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Active control and governance at scale for your Azure resources</a:t>
            </a:r>
          </a:p>
        </p:txBody>
      </p:sp>
      <p:sp>
        <p:nvSpPr>
          <p:cNvPr id="13" name="Rounded Rectangle 12">
            <a:extLst>
              <a:ext uri="{FF2B5EF4-FFF2-40B4-BE49-F238E27FC236}">
                <a16:creationId xmlns:a16="http://schemas.microsoft.com/office/drawing/2014/main" id="{C09DFBDE-AA34-1944-374B-D612AF6817AD}"/>
              </a:ext>
              <a:ext uri="{C183D7F6-B498-43B3-948B-1728B52AA6E4}">
                <adec:decorative xmlns:adec="http://schemas.microsoft.com/office/drawing/2017/decorative" val="1"/>
              </a:ext>
            </a:extLst>
          </p:cNvPr>
          <p:cNvSpPr/>
          <p:nvPr/>
        </p:nvSpPr>
        <p:spPr bwMode="auto">
          <a:xfrm>
            <a:off x="584200" y="2705847"/>
            <a:ext cx="3490738" cy="3825597"/>
          </a:xfrm>
          <a:prstGeom prst="roundRect">
            <a:avLst>
              <a:gd name="adj" fmla="val 4220"/>
            </a:avLst>
          </a:prstGeom>
          <a:ln w="12700" cap="rnd">
            <a:gradFill flip="none" rotWithShape="1">
              <a:gsLst>
                <a:gs pos="0">
                  <a:srgbClr val="0B75D3"/>
                </a:gs>
                <a:gs pos="100000">
                  <a:srgbClr val="399A91"/>
                </a:gs>
              </a:gsLst>
              <a:lin ang="81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endParaRPr>
          </a:p>
        </p:txBody>
      </p:sp>
      <p:grpSp>
        <p:nvGrpSpPr>
          <p:cNvPr id="71" name="Group 70" descr="Legal scale icon">
            <a:extLst>
              <a:ext uri="{FF2B5EF4-FFF2-40B4-BE49-F238E27FC236}">
                <a16:creationId xmlns:a16="http://schemas.microsoft.com/office/drawing/2014/main" id="{DA943F67-6DA2-F27B-6180-70F4C1FB945E}"/>
              </a:ext>
            </a:extLst>
          </p:cNvPr>
          <p:cNvGrpSpPr/>
          <p:nvPr/>
        </p:nvGrpSpPr>
        <p:grpSpPr>
          <a:xfrm>
            <a:off x="883040" y="2359376"/>
            <a:ext cx="680896" cy="680896"/>
            <a:chOff x="2190699" y="2096970"/>
            <a:chExt cx="680896" cy="680896"/>
          </a:xfrm>
        </p:grpSpPr>
        <p:sp>
          <p:nvSpPr>
            <p:cNvPr id="25" name="Oval 24">
              <a:extLst>
                <a:ext uri="{FF2B5EF4-FFF2-40B4-BE49-F238E27FC236}">
                  <a16:creationId xmlns:a16="http://schemas.microsoft.com/office/drawing/2014/main" id="{393873FC-F3DF-D01B-CD56-34C4EA3E24DF}"/>
                </a:ext>
                <a:ext uri="{C183D7F6-B498-43B3-948B-1728B52AA6E4}">
                  <adec:decorative xmlns:adec="http://schemas.microsoft.com/office/drawing/2017/decorative" val="1"/>
                </a:ext>
              </a:extLst>
            </p:cNvPr>
            <p:cNvSpPr>
              <a:spLocks noChangeAspect="1"/>
            </p:cNvSpPr>
            <p:nvPr/>
          </p:nvSpPr>
          <p:spPr bwMode="auto">
            <a:xfrm>
              <a:off x="2190699" y="2096970"/>
              <a:ext cx="680896" cy="680896"/>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70" name="Graphic 62">
              <a:extLst>
                <a:ext uri="{FF2B5EF4-FFF2-40B4-BE49-F238E27FC236}">
                  <a16:creationId xmlns:a16="http://schemas.microsoft.com/office/drawing/2014/main" id="{1F3F6BD3-16D9-4AAA-91F0-5BA13E211C9A}"/>
                </a:ext>
                <a:ext uri="{C183D7F6-B498-43B3-948B-1728B52AA6E4}">
                  <adec:decorative xmlns:adec="http://schemas.microsoft.com/office/drawing/2017/decorative" val="1"/>
                </a:ext>
              </a:extLst>
            </p:cNvPr>
            <p:cNvSpPr>
              <a:spLocks noChangeAspect="1"/>
            </p:cNvSpPr>
            <p:nvPr/>
          </p:nvSpPr>
          <p:spPr>
            <a:xfrm>
              <a:off x="2355732" y="2279545"/>
              <a:ext cx="350831" cy="315747"/>
            </a:xfrm>
            <a:custGeom>
              <a:avLst/>
              <a:gdLst>
                <a:gd name="connsiteX0" fmla="*/ 87584 w 1000960"/>
                <a:gd name="connsiteY0" fmla="*/ 0 h 900864"/>
                <a:gd name="connsiteX1" fmla="*/ 50048 w 1000960"/>
                <a:gd name="connsiteY1" fmla="*/ 37536 h 900864"/>
                <a:gd name="connsiteX2" fmla="*/ 87584 w 1000960"/>
                <a:gd name="connsiteY2" fmla="*/ 75072 h 900864"/>
                <a:gd name="connsiteX3" fmla="*/ 139734 w 1000960"/>
                <a:gd name="connsiteY3" fmla="*/ 75072 h 900864"/>
                <a:gd name="connsiteX4" fmla="*/ 2753 w 1000960"/>
                <a:gd name="connsiteY4" fmla="*/ 411245 h 900864"/>
                <a:gd name="connsiteX5" fmla="*/ 0 w 1000960"/>
                <a:gd name="connsiteY5" fmla="*/ 425408 h 900864"/>
                <a:gd name="connsiteX6" fmla="*/ 175168 w 1000960"/>
                <a:gd name="connsiteY6" fmla="*/ 600577 h 900864"/>
                <a:gd name="connsiteX7" fmla="*/ 350336 w 1000960"/>
                <a:gd name="connsiteY7" fmla="*/ 425408 h 900864"/>
                <a:gd name="connsiteX8" fmla="*/ 347584 w 1000960"/>
                <a:gd name="connsiteY8" fmla="*/ 411245 h 900864"/>
                <a:gd name="connsiteX9" fmla="*/ 210602 w 1000960"/>
                <a:gd name="connsiteY9" fmla="*/ 75072 h 900864"/>
                <a:gd name="connsiteX10" fmla="*/ 462944 w 1000960"/>
                <a:gd name="connsiteY10" fmla="*/ 75072 h 900864"/>
                <a:gd name="connsiteX11" fmla="*/ 462944 w 1000960"/>
                <a:gd name="connsiteY11" fmla="*/ 675649 h 900864"/>
                <a:gd name="connsiteX12" fmla="*/ 262902 w 1000960"/>
                <a:gd name="connsiteY12" fmla="*/ 675649 h 900864"/>
                <a:gd name="connsiteX13" fmla="*/ 150294 w 1000960"/>
                <a:gd name="connsiteY13" fmla="*/ 788257 h 900864"/>
                <a:gd name="connsiteX14" fmla="*/ 262902 w 1000960"/>
                <a:gd name="connsiteY14" fmla="*/ 900865 h 900864"/>
                <a:gd name="connsiteX15" fmla="*/ 738209 w 1000960"/>
                <a:gd name="connsiteY15" fmla="*/ 900865 h 900864"/>
                <a:gd name="connsiteX16" fmla="*/ 850817 w 1000960"/>
                <a:gd name="connsiteY16" fmla="*/ 788257 h 900864"/>
                <a:gd name="connsiteX17" fmla="*/ 738209 w 1000960"/>
                <a:gd name="connsiteY17" fmla="*/ 675649 h 900864"/>
                <a:gd name="connsiteX18" fmla="*/ 538017 w 1000960"/>
                <a:gd name="connsiteY18" fmla="*/ 675649 h 900864"/>
                <a:gd name="connsiteX19" fmla="*/ 538017 w 1000960"/>
                <a:gd name="connsiteY19" fmla="*/ 75072 h 900864"/>
                <a:gd name="connsiteX20" fmla="*/ 790359 w 1000960"/>
                <a:gd name="connsiteY20" fmla="*/ 75072 h 900864"/>
                <a:gd name="connsiteX21" fmla="*/ 653377 w 1000960"/>
                <a:gd name="connsiteY21" fmla="*/ 411245 h 900864"/>
                <a:gd name="connsiteX22" fmla="*/ 650625 w 1000960"/>
                <a:gd name="connsiteY22" fmla="*/ 425408 h 900864"/>
                <a:gd name="connsiteX23" fmla="*/ 825793 w 1000960"/>
                <a:gd name="connsiteY23" fmla="*/ 600577 h 900864"/>
                <a:gd name="connsiteX24" fmla="*/ 1000961 w 1000960"/>
                <a:gd name="connsiteY24" fmla="*/ 425408 h 900864"/>
                <a:gd name="connsiteX25" fmla="*/ 998208 w 1000960"/>
                <a:gd name="connsiteY25" fmla="*/ 411245 h 900864"/>
                <a:gd name="connsiteX26" fmla="*/ 861227 w 1000960"/>
                <a:gd name="connsiteY26" fmla="*/ 75072 h 900864"/>
                <a:gd name="connsiteX27" fmla="*/ 913377 w 1000960"/>
                <a:gd name="connsiteY27" fmla="*/ 75072 h 900864"/>
                <a:gd name="connsiteX28" fmla="*/ 950913 w 1000960"/>
                <a:gd name="connsiteY28" fmla="*/ 37536 h 900864"/>
                <a:gd name="connsiteX29" fmla="*/ 913377 w 1000960"/>
                <a:gd name="connsiteY29" fmla="*/ 0 h 900864"/>
                <a:gd name="connsiteX30" fmla="*/ 87584 w 1000960"/>
                <a:gd name="connsiteY30" fmla="*/ 0 h 900864"/>
                <a:gd name="connsiteX31" fmla="*/ 175168 w 1000960"/>
                <a:gd name="connsiteY31" fmla="*/ 187080 h 900864"/>
                <a:gd name="connsiteX32" fmla="*/ 256997 w 1000960"/>
                <a:gd name="connsiteY32" fmla="*/ 387872 h 900864"/>
                <a:gd name="connsiteX33" fmla="*/ 93340 w 1000960"/>
                <a:gd name="connsiteY33" fmla="*/ 387872 h 900864"/>
                <a:gd name="connsiteX34" fmla="*/ 175168 w 1000960"/>
                <a:gd name="connsiteY34" fmla="*/ 187080 h 900864"/>
                <a:gd name="connsiteX35" fmla="*/ 743964 w 1000960"/>
                <a:gd name="connsiteY35" fmla="*/ 387872 h 900864"/>
                <a:gd name="connsiteX36" fmla="*/ 825793 w 1000960"/>
                <a:gd name="connsiteY36" fmla="*/ 187080 h 900864"/>
                <a:gd name="connsiteX37" fmla="*/ 907621 w 1000960"/>
                <a:gd name="connsiteY37" fmla="*/ 387872 h 900864"/>
                <a:gd name="connsiteX38" fmla="*/ 743964 w 1000960"/>
                <a:gd name="connsiteY38" fmla="*/ 387872 h 900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00960" h="900864">
                  <a:moveTo>
                    <a:pt x="87584" y="0"/>
                  </a:moveTo>
                  <a:cubicBezTo>
                    <a:pt x="66854" y="0"/>
                    <a:pt x="50048" y="16805"/>
                    <a:pt x="50048" y="37536"/>
                  </a:cubicBezTo>
                  <a:cubicBezTo>
                    <a:pt x="50048" y="58267"/>
                    <a:pt x="66854" y="75072"/>
                    <a:pt x="87584" y="75072"/>
                  </a:cubicBezTo>
                  <a:lnTo>
                    <a:pt x="139734" y="75072"/>
                  </a:lnTo>
                  <a:lnTo>
                    <a:pt x="2753" y="411245"/>
                  </a:lnTo>
                  <a:cubicBezTo>
                    <a:pt x="928" y="415744"/>
                    <a:pt x="-7" y="420554"/>
                    <a:pt x="0" y="425408"/>
                  </a:cubicBezTo>
                  <a:cubicBezTo>
                    <a:pt x="0" y="522151"/>
                    <a:pt x="78425" y="600577"/>
                    <a:pt x="175168" y="600577"/>
                  </a:cubicBezTo>
                  <a:cubicBezTo>
                    <a:pt x="271911" y="600577"/>
                    <a:pt x="350336" y="522151"/>
                    <a:pt x="350336" y="425408"/>
                  </a:cubicBezTo>
                  <a:cubicBezTo>
                    <a:pt x="350343" y="420554"/>
                    <a:pt x="349409" y="415744"/>
                    <a:pt x="347584" y="411245"/>
                  </a:cubicBezTo>
                  <a:lnTo>
                    <a:pt x="210602" y="75072"/>
                  </a:lnTo>
                  <a:lnTo>
                    <a:pt x="462944" y="75072"/>
                  </a:lnTo>
                  <a:lnTo>
                    <a:pt x="462944" y="675649"/>
                  </a:lnTo>
                  <a:lnTo>
                    <a:pt x="262902" y="675649"/>
                  </a:lnTo>
                  <a:cubicBezTo>
                    <a:pt x="200711" y="675649"/>
                    <a:pt x="150294" y="726065"/>
                    <a:pt x="150294" y="788257"/>
                  </a:cubicBezTo>
                  <a:cubicBezTo>
                    <a:pt x="150294" y="850448"/>
                    <a:pt x="200711" y="900865"/>
                    <a:pt x="262902" y="900865"/>
                  </a:cubicBezTo>
                  <a:lnTo>
                    <a:pt x="738209" y="900865"/>
                  </a:lnTo>
                  <a:cubicBezTo>
                    <a:pt x="800400" y="900865"/>
                    <a:pt x="850817" y="850448"/>
                    <a:pt x="850817" y="788257"/>
                  </a:cubicBezTo>
                  <a:cubicBezTo>
                    <a:pt x="850817" y="726065"/>
                    <a:pt x="800400" y="675649"/>
                    <a:pt x="738209" y="675649"/>
                  </a:cubicBezTo>
                  <a:lnTo>
                    <a:pt x="538017" y="675649"/>
                  </a:lnTo>
                  <a:lnTo>
                    <a:pt x="538017" y="75072"/>
                  </a:lnTo>
                  <a:lnTo>
                    <a:pt x="790359" y="75072"/>
                  </a:lnTo>
                  <a:lnTo>
                    <a:pt x="653377" y="411245"/>
                  </a:lnTo>
                  <a:cubicBezTo>
                    <a:pt x="651552" y="415744"/>
                    <a:pt x="650618" y="420554"/>
                    <a:pt x="650625" y="425408"/>
                  </a:cubicBezTo>
                  <a:cubicBezTo>
                    <a:pt x="650625" y="522151"/>
                    <a:pt x="729050" y="600577"/>
                    <a:pt x="825793" y="600577"/>
                  </a:cubicBezTo>
                  <a:cubicBezTo>
                    <a:pt x="922535" y="600577"/>
                    <a:pt x="1000961" y="522151"/>
                    <a:pt x="1000961" y="425408"/>
                  </a:cubicBezTo>
                  <a:cubicBezTo>
                    <a:pt x="1000968" y="420554"/>
                    <a:pt x="1000033" y="415744"/>
                    <a:pt x="998208" y="411245"/>
                  </a:cubicBezTo>
                  <a:lnTo>
                    <a:pt x="861227" y="75072"/>
                  </a:lnTo>
                  <a:lnTo>
                    <a:pt x="913377" y="75072"/>
                  </a:lnTo>
                  <a:cubicBezTo>
                    <a:pt x="934107" y="75072"/>
                    <a:pt x="950913" y="58267"/>
                    <a:pt x="950913" y="37536"/>
                  </a:cubicBezTo>
                  <a:cubicBezTo>
                    <a:pt x="950913" y="16805"/>
                    <a:pt x="934107" y="0"/>
                    <a:pt x="913377" y="0"/>
                  </a:cubicBezTo>
                  <a:lnTo>
                    <a:pt x="87584" y="0"/>
                  </a:lnTo>
                  <a:close/>
                  <a:moveTo>
                    <a:pt x="175168" y="187080"/>
                  </a:moveTo>
                  <a:lnTo>
                    <a:pt x="256997" y="387872"/>
                  </a:lnTo>
                  <a:lnTo>
                    <a:pt x="93340" y="387872"/>
                  </a:lnTo>
                  <a:lnTo>
                    <a:pt x="175168" y="187080"/>
                  </a:lnTo>
                  <a:close/>
                  <a:moveTo>
                    <a:pt x="743964" y="387872"/>
                  </a:moveTo>
                  <a:lnTo>
                    <a:pt x="825793" y="187080"/>
                  </a:lnTo>
                  <a:lnTo>
                    <a:pt x="907621" y="387872"/>
                  </a:lnTo>
                  <a:lnTo>
                    <a:pt x="743964" y="387872"/>
                  </a:lnTo>
                  <a:close/>
                </a:path>
              </a:pathLst>
            </a:custGeom>
            <a:solidFill>
              <a:schemeClr val="tx1"/>
            </a:solidFill>
            <a:ln w="500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9" name="Rounded Rectangle 1">
            <a:extLst>
              <a:ext uri="{FF2B5EF4-FFF2-40B4-BE49-F238E27FC236}">
                <a16:creationId xmlns:a16="http://schemas.microsoft.com/office/drawing/2014/main" id="{2DED917A-B768-D1EA-3717-CB8F1E7FDA8E}"/>
              </a:ext>
              <a:ext uri="{C183D7F6-B498-43B3-948B-1728B52AA6E4}">
                <adec:decorative xmlns:adec="http://schemas.microsoft.com/office/drawing/2017/decorative" val="0"/>
              </a:ext>
            </a:extLst>
          </p:cNvPr>
          <p:cNvSpPr/>
          <p:nvPr/>
        </p:nvSpPr>
        <p:spPr bwMode="auto">
          <a:xfrm>
            <a:off x="883040" y="3223836"/>
            <a:ext cx="2924872" cy="677108"/>
          </a:xfrm>
          <a:prstGeom prst="rect">
            <a:avLst/>
          </a:prstGeom>
          <a:no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ts val="2200"/>
              </a:spcBef>
              <a:spcAft>
                <a:spcPts val="0"/>
              </a:spcAft>
              <a:buClrTx/>
              <a:buSzTx/>
              <a:buFontTx/>
              <a:buNone/>
              <a:tabLst/>
              <a:defRPr/>
            </a:pPr>
            <a:r>
              <a:rPr kumimoji="0" lang="fr-FR" sz="2200" b="0" i="0" u="none" strike="noStrike" kern="1200" cap="none" spc="0" normalizeH="0" baseline="0" noProof="0">
                <a:ln w="3175">
                  <a:noFill/>
                </a:ln>
                <a:gradFill>
                  <a:gsLst>
                    <a:gs pos="0">
                      <a:srgbClr val="8DC8E8"/>
                    </a:gs>
                    <a:gs pos="80000">
                      <a:srgbClr val="49C5B1"/>
                    </a:gs>
                  </a:gsLst>
                  <a:path path="circle">
                    <a:fillToRect l="100000" t="100000"/>
                  </a:path>
                </a:gradFill>
                <a:effectLst/>
                <a:uLnTx/>
                <a:uFillTx/>
                <a:latin typeface="Segoe UI Semibold"/>
                <a:ea typeface="+mn-ea"/>
                <a:cs typeface="Segoe UI" panose="020B0502040204020203" pitchFamily="34" charset="0"/>
              </a:rPr>
              <a:t>Apply </a:t>
            </a:r>
            <a:r>
              <a:rPr kumimoji="0" lang="fr-FR" sz="2200" b="0" i="0" u="none" strike="noStrike" kern="1200" cap="none" spc="0" normalizeH="0" baseline="0" noProof="0" err="1">
                <a:ln w="3175">
                  <a:noFill/>
                </a:ln>
                <a:gradFill>
                  <a:gsLst>
                    <a:gs pos="0">
                      <a:srgbClr val="8DC8E8"/>
                    </a:gs>
                    <a:gs pos="80000">
                      <a:srgbClr val="49C5B1"/>
                    </a:gs>
                  </a:gsLst>
                  <a:path path="circle">
                    <a:fillToRect l="100000" t="100000"/>
                  </a:path>
                </a:gradFill>
                <a:effectLst/>
                <a:uLnTx/>
                <a:uFillTx/>
                <a:latin typeface="Segoe UI Semibold"/>
                <a:ea typeface="+mn-ea"/>
                <a:cs typeface="Segoe UI" panose="020B0502040204020203" pitchFamily="34" charset="0"/>
              </a:rPr>
              <a:t>policies</a:t>
            </a:r>
            <a:r>
              <a:rPr kumimoji="0" lang="fr-FR" sz="2200" b="0" i="0" u="none" strike="noStrike" kern="1200" cap="none" spc="0" normalizeH="0" baseline="0" noProof="0">
                <a:ln w="3175">
                  <a:noFill/>
                </a:ln>
                <a:gradFill>
                  <a:gsLst>
                    <a:gs pos="0">
                      <a:srgbClr val="8DC8E8"/>
                    </a:gs>
                    <a:gs pos="80000">
                      <a:srgbClr val="49C5B1"/>
                    </a:gs>
                  </a:gsLst>
                  <a:path path="circle">
                    <a:fillToRect l="100000" t="100000"/>
                  </a:path>
                </a:gradFill>
                <a:effectLst/>
                <a:uLnTx/>
                <a:uFillTx/>
                <a:latin typeface="Segoe UI Semibold"/>
                <a:ea typeface="+mn-ea"/>
                <a:cs typeface="Segoe UI" panose="020B0502040204020203" pitchFamily="34" charset="0"/>
              </a:rPr>
              <a:t> </a:t>
            </a:r>
            <a:br>
              <a:rPr kumimoji="0" lang="fr-FR" sz="2200" b="0" i="0" u="none" strike="noStrike" kern="1200" cap="none" spc="0" normalizeH="0" baseline="0" noProof="0">
                <a:ln w="3175">
                  <a:noFill/>
                </a:ln>
                <a:gradFill>
                  <a:gsLst>
                    <a:gs pos="0">
                      <a:srgbClr val="8DC8E8"/>
                    </a:gs>
                    <a:gs pos="80000">
                      <a:srgbClr val="49C5B1"/>
                    </a:gs>
                  </a:gsLst>
                  <a:path path="circle">
                    <a:fillToRect l="100000" t="100000"/>
                  </a:path>
                </a:gradFill>
                <a:effectLst/>
                <a:uLnTx/>
                <a:uFillTx/>
                <a:latin typeface="Segoe UI Semibold"/>
                <a:ea typeface="+mn-ea"/>
                <a:cs typeface="Segoe UI" panose="020B0502040204020203" pitchFamily="34" charset="0"/>
              </a:rPr>
            </a:br>
            <a:r>
              <a:rPr kumimoji="0" lang="fr-FR" sz="2200" b="0" i="0" u="none" strike="noStrike" kern="1200" cap="none" spc="0" normalizeH="0" baseline="0" noProof="0">
                <a:ln w="3175">
                  <a:noFill/>
                </a:ln>
                <a:gradFill>
                  <a:gsLst>
                    <a:gs pos="0">
                      <a:srgbClr val="8DC8E8"/>
                    </a:gs>
                    <a:gs pos="80000">
                      <a:srgbClr val="49C5B1"/>
                    </a:gs>
                  </a:gsLst>
                  <a:path path="circle">
                    <a:fillToRect l="100000" t="100000"/>
                  </a:path>
                </a:gradFill>
                <a:effectLst/>
                <a:uLnTx/>
                <a:uFillTx/>
                <a:latin typeface="Segoe UI Semibold"/>
                <a:ea typeface="+mn-ea"/>
                <a:cs typeface="Segoe UI" panose="020B0502040204020203" pitchFamily="34" charset="0"/>
              </a:rPr>
              <a:t>at </a:t>
            </a:r>
            <a:r>
              <a:rPr kumimoji="0" lang="fr-FR" sz="2200" b="0" i="0" u="none" strike="noStrike" kern="1200" cap="none" spc="0" normalizeH="0" baseline="0" noProof="0" err="1">
                <a:ln w="3175">
                  <a:noFill/>
                </a:ln>
                <a:gradFill>
                  <a:gsLst>
                    <a:gs pos="0">
                      <a:srgbClr val="8DC8E8"/>
                    </a:gs>
                    <a:gs pos="80000">
                      <a:srgbClr val="49C5B1"/>
                    </a:gs>
                  </a:gsLst>
                  <a:path path="circle">
                    <a:fillToRect l="100000" t="100000"/>
                  </a:path>
                </a:gradFill>
                <a:effectLst/>
                <a:uLnTx/>
                <a:uFillTx/>
                <a:latin typeface="Segoe UI Semibold"/>
                <a:ea typeface="+mn-ea"/>
                <a:cs typeface="Segoe UI" panose="020B0502040204020203" pitchFamily="34" charset="0"/>
              </a:rPr>
              <a:t>scale</a:t>
            </a:r>
            <a:endParaRPr kumimoji="0" lang="fr-FR" sz="2200" b="0" i="0" u="none" strike="noStrike" kern="1200" cap="none" spc="0" normalizeH="0" baseline="0" noProof="0">
              <a:ln w="3175">
                <a:noFill/>
              </a:ln>
              <a:gradFill>
                <a:gsLst>
                  <a:gs pos="0">
                    <a:srgbClr val="8DC8E8"/>
                  </a:gs>
                  <a:gs pos="80000">
                    <a:srgbClr val="49C5B1"/>
                  </a:gs>
                </a:gsLst>
                <a:path path="circle">
                  <a:fillToRect l="100000" t="100000"/>
                </a:path>
              </a:gradFill>
              <a:effectLst/>
              <a:uLnTx/>
              <a:uFillTx/>
              <a:latin typeface="Segoe UI Semibold"/>
              <a:ea typeface="+mn-ea"/>
              <a:cs typeface="Segoe UI" panose="020B0502040204020203" pitchFamily="34" charset="0"/>
            </a:endParaRPr>
          </a:p>
        </p:txBody>
      </p:sp>
      <p:cxnSp>
        <p:nvCxnSpPr>
          <p:cNvPr id="60" name="Straight Arrow Connector 59" descr="Dark grey line">
            <a:extLst>
              <a:ext uri="{FF2B5EF4-FFF2-40B4-BE49-F238E27FC236}">
                <a16:creationId xmlns:a16="http://schemas.microsoft.com/office/drawing/2014/main" id="{ED4DFACB-1A5C-8E7A-B029-CB142348F081}"/>
              </a:ext>
              <a:ext uri="{C183D7F6-B498-43B3-948B-1728B52AA6E4}">
                <adec:decorative xmlns:adec="http://schemas.microsoft.com/office/drawing/2017/decorative" val="0"/>
              </a:ext>
            </a:extLst>
          </p:cNvPr>
          <p:cNvCxnSpPr>
            <a:cxnSpLocks/>
          </p:cNvCxnSpPr>
          <p:nvPr/>
        </p:nvCxnSpPr>
        <p:spPr>
          <a:xfrm>
            <a:off x="883040" y="4115187"/>
            <a:ext cx="1837562"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35" name="Rounded Rectangle 1">
            <a:extLst>
              <a:ext uri="{FF2B5EF4-FFF2-40B4-BE49-F238E27FC236}">
                <a16:creationId xmlns:a16="http://schemas.microsoft.com/office/drawing/2014/main" id="{CD6193EB-1A75-7FC9-89C4-DC613C2694C2}"/>
              </a:ext>
              <a:ext uri="{C183D7F6-B498-43B3-948B-1728B52AA6E4}">
                <adec:decorative xmlns:adec="http://schemas.microsoft.com/office/drawing/2017/decorative" val="0"/>
              </a:ext>
            </a:extLst>
          </p:cNvPr>
          <p:cNvSpPr/>
          <p:nvPr/>
        </p:nvSpPr>
        <p:spPr bwMode="auto">
          <a:xfrm>
            <a:off x="883040" y="4320100"/>
            <a:ext cx="2924872" cy="1754326"/>
          </a:xfrm>
          <a:prstGeom prst="rect">
            <a:avLst/>
          </a:prstGeom>
          <a:no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80000" marR="0" lvl="0" indent="-180000" algn="l" defTabSz="932742" rtl="0" eaLnBrk="1" fontAlgn="auto" latinLnBrk="0" hangingPunct="1">
              <a:lnSpc>
                <a:spcPct val="100000"/>
              </a:lnSpc>
              <a:spcBef>
                <a:spcPts val="1800"/>
              </a:spcBef>
              <a:spcAft>
                <a:spcPts val="0"/>
              </a:spcAft>
              <a:buClr>
                <a:srgbClr val="47C1AE"/>
              </a:buClr>
              <a:buSzPct val="100000"/>
              <a:buFont typeface="Arial" panose="020B0604020202020204" pitchFamily="34" charset="0"/>
              <a:buChar char="•"/>
              <a:tabLst/>
              <a:defRPr/>
            </a:pP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Apply </a:t>
            </a: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policies</a:t>
            </a: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 to the root Management Group </a:t>
            </a: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with</a:t>
            </a: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 control </a:t>
            </a: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across</a:t>
            </a: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 </a:t>
            </a: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your</a:t>
            </a: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 </a:t>
            </a: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entire</a:t>
            </a: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 </a:t>
            </a: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organization</a:t>
            </a:r>
            <a:endPar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endParaRPr>
          </a:p>
          <a:p>
            <a:pPr marL="180000" marR="0" lvl="0" indent="-180000" algn="l" defTabSz="932742" rtl="0" eaLnBrk="1" fontAlgn="auto" latinLnBrk="0" hangingPunct="1">
              <a:lnSpc>
                <a:spcPct val="100000"/>
              </a:lnSpc>
              <a:spcBef>
                <a:spcPts val="1800"/>
              </a:spcBef>
              <a:spcAft>
                <a:spcPts val="0"/>
              </a:spcAft>
              <a:buClr>
                <a:srgbClr val="47C1AE"/>
              </a:buClr>
              <a:buSzPct val="100000"/>
              <a:buFont typeface="Arial" panose="020B0604020202020204" pitchFamily="34" charset="0"/>
              <a:buChar char="•"/>
              <a:tabLst/>
              <a:defRPr/>
            </a:pP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Grouping</a:t>
            </a: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 </a:t>
            </a: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through</a:t>
            </a: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 initiatives</a:t>
            </a:r>
          </a:p>
          <a:p>
            <a:pPr marL="180000" marR="0" lvl="0" indent="-180000" algn="l" defTabSz="932742" rtl="0" eaLnBrk="1" fontAlgn="auto" latinLnBrk="0" hangingPunct="1">
              <a:lnSpc>
                <a:spcPct val="100000"/>
              </a:lnSpc>
              <a:spcBef>
                <a:spcPts val="1800"/>
              </a:spcBef>
              <a:spcAft>
                <a:spcPts val="0"/>
              </a:spcAft>
              <a:buClr>
                <a:srgbClr val="47C1AE"/>
              </a:buClr>
              <a:buSzPct val="100000"/>
              <a:buFont typeface="Arial" panose="020B0604020202020204" pitchFamily="34" charset="0"/>
              <a:buChar char="•"/>
              <a:tabLst/>
              <a:defRPr/>
            </a:pP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Exemptions and </a:t>
            </a:r>
            <a:b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b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safe-deployment</a:t>
            </a: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 </a:t>
            </a: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tools</a:t>
            </a:r>
            <a:endPar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endParaRPr>
          </a:p>
        </p:txBody>
      </p:sp>
      <p:sp>
        <p:nvSpPr>
          <p:cNvPr id="15" name="Rounded Rectangle 14">
            <a:extLst>
              <a:ext uri="{FF2B5EF4-FFF2-40B4-BE49-F238E27FC236}">
                <a16:creationId xmlns:a16="http://schemas.microsoft.com/office/drawing/2014/main" id="{E731FF47-EFCF-620A-511A-19C83A6E6BBE}"/>
              </a:ext>
              <a:ext uri="{C183D7F6-B498-43B3-948B-1728B52AA6E4}">
                <adec:decorative xmlns:adec="http://schemas.microsoft.com/office/drawing/2017/decorative" val="1"/>
              </a:ext>
            </a:extLst>
          </p:cNvPr>
          <p:cNvSpPr/>
          <p:nvPr/>
        </p:nvSpPr>
        <p:spPr bwMode="auto">
          <a:xfrm>
            <a:off x="4351538" y="2705847"/>
            <a:ext cx="3490738" cy="3825597"/>
          </a:xfrm>
          <a:prstGeom prst="roundRect">
            <a:avLst>
              <a:gd name="adj" fmla="val 4575"/>
            </a:avLst>
          </a:prstGeom>
          <a:ln w="12700" cap="rnd">
            <a:gradFill flip="none" rotWithShape="1">
              <a:gsLst>
                <a:gs pos="0">
                  <a:srgbClr val="BF3CC4"/>
                </a:gs>
                <a:gs pos="100000">
                  <a:srgbClr val="0B75D3"/>
                </a:gs>
              </a:gsLst>
              <a:lin ang="108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endParaRPr>
          </a:p>
        </p:txBody>
      </p:sp>
      <p:grpSp>
        <p:nvGrpSpPr>
          <p:cNvPr id="72" name="Group 71" descr="Arrow icon">
            <a:extLst>
              <a:ext uri="{FF2B5EF4-FFF2-40B4-BE49-F238E27FC236}">
                <a16:creationId xmlns:a16="http://schemas.microsoft.com/office/drawing/2014/main" id="{EC54EE42-C205-41D5-741A-5140DE1E3EB8}"/>
              </a:ext>
            </a:extLst>
          </p:cNvPr>
          <p:cNvGrpSpPr/>
          <p:nvPr/>
        </p:nvGrpSpPr>
        <p:grpSpPr>
          <a:xfrm>
            <a:off x="4650378" y="2359376"/>
            <a:ext cx="680896" cy="680896"/>
            <a:chOff x="5755551" y="2096970"/>
            <a:chExt cx="680896" cy="680896"/>
          </a:xfrm>
        </p:grpSpPr>
        <p:sp>
          <p:nvSpPr>
            <p:cNvPr id="28" name="Oval 27">
              <a:extLst>
                <a:ext uri="{FF2B5EF4-FFF2-40B4-BE49-F238E27FC236}">
                  <a16:creationId xmlns:a16="http://schemas.microsoft.com/office/drawing/2014/main" id="{555386AA-CC80-0C94-D239-06091EF0435A}"/>
                </a:ext>
                <a:ext uri="{C183D7F6-B498-43B3-948B-1728B52AA6E4}">
                  <adec:decorative xmlns:adec="http://schemas.microsoft.com/office/drawing/2017/decorative" val="1"/>
                </a:ext>
              </a:extLst>
            </p:cNvPr>
            <p:cNvSpPr>
              <a:spLocks noChangeAspect="1"/>
            </p:cNvSpPr>
            <p:nvPr/>
          </p:nvSpPr>
          <p:spPr bwMode="auto">
            <a:xfrm>
              <a:off x="5755551" y="2096970"/>
              <a:ext cx="680896" cy="680896"/>
            </a:xfrm>
            <a:prstGeom prst="ellipse">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69" name="Graphic 64">
              <a:extLst>
                <a:ext uri="{FF2B5EF4-FFF2-40B4-BE49-F238E27FC236}">
                  <a16:creationId xmlns:a16="http://schemas.microsoft.com/office/drawing/2014/main" id="{452782DB-1AD0-1E1E-2E22-CA567B858C64}"/>
                </a:ext>
                <a:ext uri="{C183D7F6-B498-43B3-948B-1728B52AA6E4}">
                  <adec:decorative xmlns:adec="http://schemas.microsoft.com/office/drawing/2017/decorative" val="1"/>
                </a:ext>
              </a:extLst>
            </p:cNvPr>
            <p:cNvSpPr>
              <a:spLocks noChangeAspect="1"/>
            </p:cNvSpPr>
            <p:nvPr/>
          </p:nvSpPr>
          <p:spPr>
            <a:xfrm>
              <a:off x="5920555" y="2261993"/>
              <a:ext cx="350888" cy="350851"/>
            </a:xfrm>
            <a:custGeom>
              <a:avLst/>
              <a:gdLst>
                <a:gd name="connsiteX0" fmla="*/ 836303 w 1001125"/>
                <a:gd name="connsiteY0" fmla="*/ 14649 h 1001019"/>
                <a:gd name="connsiteX1" fmla="*/ 765510 w 1001125"/>
                <a:gd name="connsiteY1" fmla="*/ 14674 h 1001019"/>
                <a:gd name="connsiteX2" fmla="*/ 765535 w 1001125"/>
                <a:gd name="connsiteY2" fmla="*/ 85467 h 1001019"/>
                <a:gd name="connsiteX3" fmla="*/ 830197 w 1001125"/>
                <a:gd name="connsiteY3" fmla="*/ 150029 h 1001019"/>
                <a:gd name="connsiteX4" fmla="*/ 550328 w 1001125"/>
                <a:gd name="connsiteY4" fmla="*/ 150029 h 1001019"/>
                <a:gd name="connsiteX5" fmla="*/ 400184 w 1001125"/>
                <a:gd name="connsiteY5" fmla="*/ 300173 h 1001019"/>
                <a:gd name="connsiteX6" fmla="*/ 400184 w 1001125"/>
                <a:gd name="connsiteY6" fmla="*/ 750556 h 1001019"/>
                <a:gd name="connsiteX7" fmla="*/ 350136 w 1001125"/>
                <a:gd name="connsiteY7" fmla="*/ 800604 h 1001019"/>
                <a:gd name="connsiteX8" fmla="*/ 291680 w 1001125"/>
                <a:gd name="connsiteY8" fmla="*/ 800604 h 1001019"/>
                <a:gd name="connsiteX9" fmla="*/ 99795 w 1001125"/>
                <a:gd name="connsiteY9" fmla="*/ 709517 h 1001019"/>
                <a:gd name="connsiteX10" fmla="*/ 0 w 1001125"/>
                <a:gd name="connsiteY10" fmla="*/ 850852 h 1001019"/>
                <a:gd name="connsiteX11" fmla="*/ 150121 w 1001125"/>
                <a:gd name="connsiteY11" fmla="*/ 1001019 h 1001019"/>
                <a:gd name="connsiteX12" fmla="*/ 291780 w 1001125"/>
                <a:gd name="connsiteY12" fmla="*/ 900700 h 1001019"/>
                <a:gd name="connsiteX13" fmla="*/ 350136 w 1001125"/>
                <a:gd name="connsiteY13" fmla="*/ 900700 h 1001019"/>
                <a:gd name="connsiteX14" fmla="*/ 500280 w 1001125"/>
                <a:gd name="connsiteY14" fmla="*/ 750556 h 1001019"/>
                <a:gd name="connsiteX15" fmla="*/ 500280 w 1001125"/>
                <a:gd name="connsiteY15" fmla="*/ 300123 h 1001019"/>
                <a:gd name="connsiteX16" fmla="*/ 550328 w 1001125"/>
                <a:gd name="connsiteY16" fmla="*/ 250075 h 1001019"/>
                <a:gd name="connsiteX17" fmla="*/ 830047 w 1001125"/>
                <a:gd name="connsiteY17" fmla="*/ 250075 h 1001019"/>
                <a:gd name="connsiteX18" fmla="*/ 765235 w 1001125"/>
                <a:gd name="connsiteY18" fmla="*/ 314687 h 1001019"/>
                <a:gd name="connsiteX19" fmla="*/ 762818 w 1001125"/>
                <a:gd name="connsiteY19" fmla="*/ 385425 h 1001019"/>
                <a:gd name="connsiteX20" fmla="*/ 833556 w 1001125"/>
                <a:gd name="connsiteY20" fmla="*/ 387841 h 1001019"/>
                <a:gd name="connsiteX21" fmla="*/ 835802 w 1001125"/>
                <a:gd name="connsiteY21" fmla="*/ 385605 h 1001019"/>
                <a:gd name="connsiteX22" fmla="*/ 986447 w 1001125"/>
                <a:gd name="connsiteY22" fmla="*/ 235461 h 1001019"/>
                <a:gd name="connsiteX23" fmla="*/ 986486 w 1001125"/>
                <a:gd name="connsiteY23" fmla="*/ 164683 h 1001019"/>
                <a:gd name="connsiteX24" fmla="*/ 986447 w 1001125"/>
                <a:gd name="connsiteY24" fmla="*/ 164643 h 1001019"/>
                <a:gd name="connsiteX25" fmla="*/ 836303 w 1001125"/>
                <a:gd name="connsiteY25" fmla="*/ 14649 h 100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01125" h="1001019">
                  <a:moveTo>
                    <a:pt x="836303" y="14649"/>
                  </a:moveTo>
                  <a:cubicBezTo>
                    <a:pt x="816747" y="-4893"/>
                    <a:pt x="785052" y="-4882"/>
                    <a:pt x="765510" y="14674"/>
                  </a:cubicBezTo>
                  <a:cubicBezTo>
                    <a:pt x="745968" y="34230"/>
                    <a:pt x="745979" y="65925"/>
                    <a:pt x="765535" y="85467"/>
                  </a:cubicBezTo>
                  <a:lnTo>
                    <a:pt x="830197" y="150029"/>
                  </a:lnTo>
                  <a:lnTo>
                    <a:pt x="550328" y="150029"/>
                  </a:lnTo>
                  <a:cubicBezTo>
                    <a:pt x="467406" y="150029"/>
                    <a:pt x="400184" y="217251"/>
                    <a:pt x="400184" y="300173"/>
                  </a:cubicBezTo>
                  <a:lnTo>
                    <a:pt x="400184" y="750556"/>
                  </a:lnTo>
                  <a:cubicBezTo>
                    <a:pt x="400184" y="778196"/>
                    <a:pt x="377777" y="800604"/>
                    <a:pt x="350136" y="800604"/>
                  </a:cubicBezTo>
                  <a:lnTo>
                    <a:pt x="291680" y="800604"/>
                  </a:lnTo>
                  <a:cubicBezTo>
                    <a:pt x="263846" y="722463"/>
                    <a:pt x="177936" y="681682"/>
                    <a:pt x="99795" y="709517"/>
                  </a:cubicBezTo>
                  <a:cubicBezTo>
                    <a:pt x="40011" y="730813"/>
                    <a:pt x="64" y="787387"/>
                    <a:pt x="0" y="850852"/>
                  </a:cubicBezTo>
                  <a:cubicBezTo>
                    <a:pt x="-13" y="933774"/>
                    <a:pt x="67199" y="1001006"/>
                    <a:pt x="150121" y="1001019"/>
                  </a:cubicBezTo>
                  <a:cubicBezTo>
                    <a:pt x="213845" y="1001029"/>
                    <a:pt x="270634" y="960813"/>
                    <a:pt x="291780" y="900700"/>
                  </a:cubicBezTo>
                  <a:lnTo>
                    <a:pt x="350136" y="900700"/>
                  </a:lnTo>
                  <a:cubicBezTo>
                    <a:pt x="433058" y="900700"/>
                    <a:pt x="500280" y="833478"/>
                    <a:pt x="500280" y="750556"/>
                  </a:cubicBezTo>
                  <a:lnTo>
                    <a:pt x="500280" y="300123"/>
                  </a:lnTo>
                  <a:cubicBezTo>
                    <a:pt x="500280" y="272482"/>
                    <a:pt x="522688" y="250075"/>
                    <a:pt x="550328" y="250075"/>
                  </a:cubicBezTo>
                  <a:lnTo>
                    <a:pt x="830047" y="250075"/>
                  </a:lnTo>
                  <a:lnTo>
                    <a:pt x="765235" y="314687"/>
                  </a:lnTo>
                  <a:cubicBezTo>
                    <a:pt x="745034" y="333553"/>
                    <a:pt x="743952" y="365224"/>
                    <a:pt x="762818" y="385425"/>
                  </a:cubicBezTo>
                  <a:cubicBezTo>
                    <a:pt x="781685" y="405625"/>
                    <a:pt x="813355" y="406707"/>
                    <a:pt x="833556" y="387841"/>
                  </a:cubicBezTo>
                  <a:cubicBezTo>
                    <a:pt x="834328" y="387120"/>
                    <a:pt x="835077" y="386374"/>
                    <a:pt x="835802" y="385605"/>
                  </a:cubicBezTo>
                  <a:lnTo>
                    <a:pt x="986447" y="235461"/>
                  </a:lnTo>
                  <a:cubicBezTo>
                    <a:pt x="1006003" y="215927"/>
                    <a:pt x="1006020" y="184238"/>
                    <a:pt x="986486" y="164683"/>
                  </a:cubicBezTo>
                  <a:cubicBezTo>
                    <a:pt x="986473" y="164669"/>
                    <a:pt x="986460" y="164656"/>
                    <a:pt x="986447" y="164643"/>
                  </a:cubicBezTo>
                  <a:lnTo>
                    <a:pt x="836303" y="14649"/>
                  </a:lnTo>
                  <a:close/>
                </a:path>
              </a:pathLst>
            </a:custGeom>
            <a:solidFill>
              <a:schemeClr val="tx1"/>
            </a:solidFill>
            <a:ln w="500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0" name="Rounded Rectangle 1">
            <a:extLst>
              <a:ext uri="{FF2B5EF4-FFF2-40B4-BE49-F238E27FC236}">
                <a16:creationId xmlns:a16="http://schemas.microsoft.com/office/drawing/2014/main" id="{A045A406-9ED2-5C3A-0FD7-A8FD91AD665A}"/>
              </a:ext>
              <a:ext uri="{C183D7F6-B498-43B3-948B-1728B52AA6E4}">
                <adec:decorative xmlns:adec="http://schemas.microsoft.com/office/drawing/2017/decorative" val="0"/>
              </a:ext>
            </a:extLst>
          </p:cNvPr>
          <p:cNvSpPr/>
          <p:nvPr/>
        </p:nvSpPr>
        <p:spPr bwMode="auto">
          <a:xfrm>
            <a:off x="4650378" y="3223836"/>
            <a:ext cx="2924872" cy="677108"/>
          </a:xfrm>
          <a:prstGeom prst="rect">
            <a:avLst/>
          </a:prstGeom>
          <a:no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ts val="2200"/>
              </a:spcBef>
              <a:spcAft>
                <a:spcPts val="0"/>
              </a:spcAft>
              <a:buClrTx/>
              <a:buSzTx/>
              <a:buFontTx/>
              <a:buNone/>
              <a:tabLst/>
              <a:defRPr/>
            </a:pPr>
            <a:r>
              <a:rPr kumimoji="0" lang="en-US" sz="2200" b="0"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a:ea typeface="+mn-ea"/>
                <a:cs typeface="Segoe UI" panose="020B0502040204020203" pitchFamily="34" charset="0"/>
              </a:rPr>
              <a:t>Enforcement</a:t>
            </a:r>
            <a:br>
              <a:rPr kumimoji="0" lang="en-US" sz="2200" b="0"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a:ea typeface="+mn-ea"/>
                <a:cs typeface="Segoe UI" panose="020B0502040204020203" pitchFamily="34" charset="0"/>
              </a:rPr>
            </a:br>
            <a:r>
              <a:rPr kumimoji="0" lang="en-US" sz="2200" b="0"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a:ea typeface="+mn-ea"/>
                <a:cs typeface="Segoe UI" panose="020B0502040204020203" pitchFamily="34" charset="0"/>
              </a:rPr>
              <a:t>&amp; compliance</a:t>
            </a:r>
          </a:p>
        </p:txBody>
      </p:sp>
      <p:cxnSp>
        <p:nvCxnSpPr>
          <p:cNvPr id="58" name="Straight Arrow Connector 57" descr="Dark grey line">
            <a:extLst>
              <a:ext uri="{FF2B5EF4-FFF2-40B4-BE49-F238E27FC236}">
                <a16:creationId xmlns:a16="http://schemas.microsoft.com/office/drawing/2014/main" id="{469541C4-82CF-76A1-78C9-DA5974591616}"/>
              </a:ext>
              <a:ext uri="{C183D7F6-B498-43B3-948B-1728B52AA6E4}">
                <adec:decorative xmlns:adec="http://schemas.microsoft.com/office/drawing/2017/decorative" val="0"/>
              </a:ext>
            </a:extLst>
          </p:cNvPr>
          <p:cNvCxnSpPr>
            <a:cxnSpLocks/>
          </p:cNvCxnSpPr>
          <p:nvPr/>
        </p:nvCxnSpPr>
        <p:spPr>
          <a:xfrm>
            <a:off x="4650378" y="4115187"/>
            <a:ext cx="1837562"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36" name="Rounded Rectangle 1">
            <a:extLst>
              <a:ext uri="{FF2B5EF4-FFF2-40B4-BE49-F238E27FC236}">
                <a16:creationId xmlns:a16="http://schemas.microsoft.com/office/drawing/2014/main" id="{8BF68EDF-48B7-F830-0791-8B4716C6F37E}"/>
              </a:ext>
              <a:ext uri="{C183D7F6-B498-43B3-948B-1728B52AA6E4}">
                <adec:decorative xmlns:adec="http://schemas.microsoft.com/office/drawing/2017/decorative" val="0"/>
              </a:ext>
            </a:extLst>
          </p:cNvPr>
          <p:cNvSpPr/>
          <p:nvPr/>
        </p:nvSpPr>
        <p:spPr bwMode="auto">
          <a:xfrm>
            <a:off x="4650378" y="4320100"/>
            <a:ext cx="2924872" cy="1754326"/>
          </a:xfrm>
          <a:prstGeom prst="rect">
            <a:avLst/>
          </a:prstGeom>
          <a:no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80000" marR="0" lvl="0" indent="-180000" algn="l" defTabSz="932742" rtl="0" eaLnBrk="1" fontAlgn="auto" latinLnBrk="0" hangingPunct="1">
              <a:lnSpc>
                <a:spcPct val="100000"/>
              </a:lnSpc>
              <a:spcBef>
                <a:spcPts val="1800"/>
              </a:spcBef>
              <a:spcAft>
                <a:spcPts val="0"/>
              </a:spcAft>
              <a:buClr>
                <a:srgbClr val="0078D4"/>
              </a:buClr>
              <a:buSzPct val="100000"/>
              <a:buFont typeface="Arial" panose="020B0604020202020204" pitchFamily="34" charset="0"/>
              <a:buChar char="•"/>
              <a:tabLst/>
              <a:defRPr/>
            </a:pPr>
            <a: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Real-time policy evaluation </a:t>
            </a:r>
            <a:b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br>
            <a: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and enforcement</a:t>
            </a:r>
          </a:p>
          <a:p>
            <a:pPr marL="180000" marR="0" lvl="0" indent="-180000" algn="l" defTabSz="932742" rtl="0" eaLnBrk="1" fontAlgn="auto" latinLnBrk="0" hangingPunct="1">
              <a:lnSpc>
                <a:spcPct val="100000"/>
              </a:lnSpc>
              <a:spcBef>
                <a:spcPts val="1800"/>
              </a:spcBef>
              <a:spcAft>
                <a:spcPts val="0"/>
              </a:spcAft>
              <a:buClr>
                <a:srgbClr val="0078D4"/>
              </a:buClr>
              <a:buSzPct val="100000"/>
              <a:buFont typeface="Arial" panose="020B0604020202020204" pitchFamily="34" charset="0"/>
              <a:buChar char="•"/>
              <a:tabLst/>
              <a:defRPr/>
            </a:pPr>
            <a: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Periodic &amp; on-demand compliance evaluation</a:t>
            </a:r>
          </a:p>
          <a:p>
            <a:pPr marL="180000" marR="0" lvl="0" indent="-180000" algn="l" defTabSz="932742" rtl="0" eaLnBrk="1" fontAlgn="auto" latinLnBrk="0" hangingPunct="1">
              <a:lnSpc>
                <a:spcPct val="100000"/>
              </a:lnSpc>
              <a:spcBef>
                <a:spcPts val="1800"/>
              </a:spcBef>
              <a:spcAft>
                <a:spcPts val="0"/>
              </a:spcAft>
              <a:buClr>
                <a:srgbClr val="0078D4"/>
              </a:buClr>
              <a:buSzPct val="100000"/>
              <a:buFont typeface="Arial" panose="020B0604020202020204" pitchFamily="34" charset="0"/>
              <a:buChar char="•"/>
              <a:tabLst/>
              <a:defRPr/>
            </a:pPr>
            <a: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Enforcement of configuration and resource actions</a:t>
            </a:r>
          </a:p>
        </p:txBody>
      </p:sp>
      <p:sp>
        <p:nvSpPr>
          <p:cNvPr id="14" name="Rounded Rectangle 13">
            <a:extLst>
              <a:ext uri="{FF2B5EF4-FFF2-40B4-BE49-F238E27FC236}">
                <a16:creationId xmlns:a16="http://schemas.microsoft.com/office/drawing/2014/main" id="{93295342-91EE-0DA5-1553-57AB575CFDA2}"/>
              </a:ext>
              <a:ext uri="{C183D7F6-B498-43B3-948B-1728B52AA6E4}">
                <adec:decorative xmlns:adec="http://schemas.microsoft.com/office/drawing/2017/decorative" val="1"/>
              </a:ext>
            </a:extLst>
          </p:cNvPr>
          <p:cNvSpPr/>
          <p:nvPr/>
        </p:nvSpPr>
        <p:spPr bwMode="auto">
          <a:xfrm>
            <a:off x="8118650" y="2705847"/>
            <a:ext cx="3490738" cy="3825597"/>
          </a:xfrm>
          <a:prstGeom prst="roundRect">
            <a:avLst>
              <a:gd name="adj" fmla="val 4338"/>
            </a:avLst>
          </a:prstGeom>
          <a:ln w="12700" cap="rnd">
            <a:gradFill flip="none" rotWithShape="1">
              <a:gsLst>
                <a:gs pos="0">
                  <a:srgbClr val="FF5C39"/>
                </a:gs>
                <a:gs pos="100000">
                  <a:srgbClr val="BF3CC4"/>
                </a:gs>
              </a:gsLst>
              <a:lin ang="108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endParaRPr>
          </a:p>
        </p:txBody>
      </p:sp>
      <p:grpSp>
        <p:nvGrpSpPr>
          <p:cNvPr id="73" name="Group 72" descr="Brain with circuits icon">
            <a:extLst>
              <a:ext uri="{FF2B5EF4-FFF2-40B4-BE49-F238E27FC236}">
                <a16:creationId xmlns:a16="http://schemas.microsoft.com/office/drawing/2014/main" id="{4593BC15-53EB-E742-E4EF-0A79DF810DC1}"/>
              </a:ext>
            </a:extLst>
          </p:cNvPr>
          <p:cNvGrpSpPr/>
          <p:nvPr/>
        </p:nvGrpSpPr>
        <p:grpSpPr>
          <a:xfrm>
            <a:off x="8417490" y="2359376"/>
            <a:ext cx="680896" cy="680896"/>
            <a:chOff x="9320190" y="2096970"/>
            <a:chExt cx="680896" cy="680896"/>
          </a:xfrm>
        </p:grpSpPr>
        <p:sp>
          <p:nvSpPr>
            <p:cNvPr id="31" name="Oval 30">
              <a:extLst>
                <a:ext uri="{FF2B5EF4-FFF2-40B4-BE49-F238E27FC236}">
                  <a16:creationId xmlns:a16="http://schemas.microsoft.com/office/drawing/2014/main" id="{0572ECA3-F127-1623-E33E-4D6CD36E508E}"/>
                </a:ext>
                <a:ext uri="{C183D7F6-B498-43B3-948B-1728B52AA6E4}">
                  <adec:decorative xmlns:adec="http://schemas.microsoft.com/office/drawing/2017/decorative" val="1"/>
                </a:ext>
              </a:extLst>
            </p:cNvPr>
            <p:cNvSpPr>
              <a:spLocks noChangeAspect="1"/>
            </p:cNvSpPr>
            <p:nvPr/>
          </p:nvSpPr>
          <p:spPr bwMode="auto">
            <a:xfrm>
              <a:off x="9320190" y="2096970"/>
              <a:ext cx="680896" cy="680896"/>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68" name="Graphic 66">
              <a:extLst>
                <a:ext uri="{FF2B5EF4-FFF2-40B4-BE49-F238E27FC236}">
                  <a16:creationId xmlns:a16="http://schemas.microsoft.com/office/drawing/2014/main" id="{CDB6B887-FE57-3420-3A7E-BF2B9A562221}"/>
                </a:ext>
                <a:ext uri="{C183D7F6-B498-43B3-948B-1728B52AA6E4}">
                  <adec:decorative xmlns:adec="http://schemas.microsoft.com/office/drawing/2017/decorative" val="1"/>
                </a:ext>
              </a:extLst>
            </p:cNvPr>
            <p:cNvSpPr>
              <a:spLocks noChangeAspect="1"/>
            </p:cNvSpPr>
            <p:nvPr/>
          </p:nvSpPr>
          <p:spPr>
            <a:xfrm>
              <a:off x="9485223" y="2262091"/>
              <a:ext cx="350831" cy="350655"/>
            </a:xfrm>
            <a:custGeom>
              <a:avLst/>
              <a:gdLst>
                <a:gd name="connsiteX0" fmla="*/ 407391 w 1000960"/>
                <a:gd name="connsiteY0" fmla="*/ 0 h 1000460"/>
                <a:gd name="connsiteX1" fmla="*/ 462944 w 1000960"/>
                <a:gd name="connsiteY1" fmla="*/ 70618 h 1000460"/>
                <a:gd name="connsiteX2" fmla="*/ 462944 w 1000960"/>
                <a:gd name="connsiteY2" fmla="*/ 287476 h 1000460"/>
                <a:gd name="connsiteX3" fmla="*/ 418151 w 1000960"/>
                <a:gd name="connsiteY3" fmla="*/ 287476 h 1000460"/>
                <a:gd name="connsiteX4" fmla="*/ 287824 w 1000960"/>
                <a:gd name="connsiteY4" fmla="*/ 232220 h 1000460"/>
                <a:gd name="connsiteX5" fmla="*/ 232568 w 1000960"/>
                <a:gd name="connsiteY5" fmla="*/ 362548 h 1000460"/>
                <a:gd name="connsiteX6" fmla="*/ 362896 w 1000960"/>
                <a:gd name="connsiteY6" fmla="*/ 417804 h 1000460"/>
                <a:gd name="connsiteX7" fmla="*/ 418151 w 1000960"/>
                <a:gd name="connsiteY7" fmla="*/ 362548 h 1000460"/>
                <a:gd name="connsiteX8" fmla="*/ 462944 w 1000960"/>
                <a:gd name="connsiteY8" fmla="*/ 362548 h 1000460"/>
                <a:gd name="connsiteX9" fmla="*/ 462944 w 1000960"/>
                <a:gd name="connsiteY9" fmla="*/ 907972 h 1000460"/>
                <a:gd name="connsiteX10" fmla="*/ 423757 w 1000960"/>
                <a:gd name="connsiteY10" fmla="*/ 981042 h 1000460"/>
                <a:gd name="connsiteX11" fmla="*/ 345682 w 1000960"/>
                <a:gd name="connsiteY11" fmla="*/ 1000460 h 1000460"/>
                <a:gd name="connsiteX12" fmla="*/ 177721 w 1000960"/>
                <a:gd name="connsiteY12" fmla="*/ 916980 h 1000460"/>
                <a:gd name="connsiteX13" fmla="*/ 126672 w 1000960"/>
                <a:gd name="connsiteY13" fmla="*/ 810028 h 1000460"/>
                <a:gd name="connsiteX14" fmla="*/ 63161 w 1000960"/>
                <a:gd name="connsiteY14" fmla="*/ 775494 h 1000460"/>
                <a:gd name="connsiteX15" fmla="*/ 0 w 1000960"/>
                <a:gd name="connsiteY15" fmla="*/ 623599 h 1000460"/>
                <a:gd name="connsiteX16" fmla="*/ 9509 w 1000960"/>
                <a:gd name="connsiteY16" fmla="*/ 525204 h 1000460"/>
                <a:gd name="connsiteX17" fmla="*/ 220211 w 1000960"/>
                <a:gd name="connsiteY17" fmla="*/ 525204 h 1000460"/>
                <a:gd name="connsiteX18" fmla="*/ 287026 w 1000960"/>
                <a:gd name="connsiteY18" fmla="*/ 582809 h 1000460"/>
                <a:gd name="connsiteX19" fmla="*/ 232797 w 1000960"/>
                <a:gd name="connsiteY19" fmla="*/ 713568 h 1000460"/>
                <a:gd name="connsiteX20" fmla="*/ 363555 w 1000960"/>
                <a:gd name="connsiteY20" fmla="*/ 767796 h 1000460"/>
                <a:gd name="connsiteX21" fmla="*/ 417784 w 1000960"/>
                <a:gd name="connsiteY21" fmla="*/ 637038 h 1000460"/>
                <a:gd name="connsiteX22" fmla="*/ 362448 w 1000960"/>
                <a:gd name="connsiteY22" fmla="*/ 582359 h 1000460"/>
                <a:gd name="connsiteX23" fmla="*/ 220211 w 1000960"/>
                <a:gd name="connsiteY23" fmla="*/ 450132 h 1000460"/>
                <a:gd name="connsiteX24" fmla="*/ 52050 w 1000960"/>
                <a:gd name="connsiteY24" fmla="*/ 450132 h 1000460"/>
                <a:gd name="connsiteX25" fmla="*/ 76824 w 1000960"/>
                <a:gd name="connsiteY25" fmla="*/ 435018 h 1000460"/>
                <a:gd name="connsiteX26" fmla="*/ 67915 w 1000960"/>
                <a:gd name="connsiteY26" fmla="*/ 378613 h 1000460"/>
                <a:gd name="connsiteX27" fmla="*/ 82679 w 1000960"/>
                <a:gd name="connsiteY27" fmla="*/ 269459 h 1000460"/>
                <a:gd name="connsiteX28" fmla="*/ 134629 w 1000960"/>
                <a:gd name="connsiteY28" fmla="*/ 180673 h 1000460"/>
                <a:gd name="connsiteX29" fmla="*/ 189482 w 1000960"/>
                <a:gd name="connsiteY29" fmla="*/ 152296 h 1000460"/>
                <a:gd name="connsiteX30" fmla="*/ 257197 w 1000960"/>
                <a:gd name="connsiteY30" fmla="*/ 50348 h 1000460"/>
                <a:gd name="connsiteX31" fmla="*/ 407341 w 1000960"/>
                <a:gd name="connsiteY31" fmla="*/ 0 h 1000460"/>
                <a:gd name="connsiteX32" fmla="*/ 538016 w 1000960"/>
                <a:gd name="connsiteY32" fmla="*/ 750420 h 1000460"/>
                <a:gd name="connsiteX33" fmla="*/ 620596 w 1000960"/>
                <a:gd name="connsiteY33" fmla="*/ 750420 h 1000460"/>
                <a:gd name="connsiteX34" fmla="*/ 763233 w 1000960"/>
                <a:gd name="connsiteY34" fmla="*/ 607783 h 1000460"/>
                <a:gd name="connsiteX35" fmla="*/ 763233 w 1000960"/>
                <a:gd name="connsiteY35" fmla="*/ 517947 h 1000460"/>
                <a:gd name="connsiteX36" fmla="*/ 818488 w 1000960"/>
                <a:gd name="connsiteY36" fmla="*/ 387620 h 1000460"/>
                <a:gd name="connsiteX37" fmla="*/ 688161 w 1000960"/>
                <a:gd name="connsiteY37" fmla="*/ 332364 h 1000460"/>
                <a:gd name="connsiteX38" fmla="*/ 632905 w 1000960"/>
                <a:gd name="connsiteY38" fmla="*/ 462692 h 1000460"/>
                <a:gd name="connsiteX39" fmla="*/ 688161 w 1000960"/>
                <a:gd name="connsiteY39" fmla="*/ 517947 h 1000460"/>
                <a:gd name="connsiteX40" fmla="*/ 688161 w 1000960"/>
                <a:gd name="connsiteY40" fmla="*/ 607783 h 1000460"/>
                <a:gd name="connsiteX41" fmla="*/ 620596 w 1000960"/>
                <a:gd name="connsiteY41" fmla="*/ 675348 h 1000460"/>
                <a:gd name="connsiteX42" fmla="*/ 538016 w 1000960"/>
                <a:gd name="connsiteY42" fmla="*/ 675348 h 1000460"/>
                <a:gd name="connsiteX43" fmla="*/ 538016 w 1000960"/>
                <a:gd name="connsiteY43" fmla="*/ 70618 h 1000460"/>
                <a:gd name="connsiteX44" fmla="*/ 593570 w 1000960"/>
                <a:gd name="connsiteY44" fmla="*/ 0 h 1000460"/>
                <a:gd name="connsiteX45" fmla="*/ 743764 w 1000960"/>
                <a:gd name="connsiteY45" fmla="*/ 50348 h 1000460"/>
                <a:gd name="connsiteX46" fmla="*/ 811479 w 1000960"/>
                <a:gd name="connsiteY46" fmla="*/ 152296 h 1000460"/>
                <a:gd name="connsiteX47" fmla="*/ 866332 w 1000960"/>
                <a:gd name="connsiteY47" fmla="*/ 180673 h 1000460"/>
                <a:gd name="connsiteX48" fmla="*/ 918281 w 1000960"/>
                <a:gd name="connsiteY48" fmla="*/ 269459 h 1000460"/>
                <a:gd name="connsiteX49" fmla="*/ 933046 w 1000960"/>
                <a:gd name="connsiteY49" fmla="*/ 378613 h 1000460"/>
                <a:gd name="connsiteX50" fmla="*/ 924137 w 1000960"/>
                <a:gd name="connsiteY50" fmla="*/ 435018 h 1000460"/>
                <a:gd name="connsiteX51" fmla="*/ 927440 w 1000960"/>
                <a:gd name="connsiteY51" fmla="*/ 436519 h 1000460"/>
                <a:gd name="connsiteX52" fmla="*/ 972183 w 1000960"/>
                <a:gd name="connsiteY52" fmla="*/ 477058 h 1000460"/>
                <a:gd name="connsiteX53" fmla="*/ 1000961 w 1000960"/>
                <a:gd name="connsiteY53" fmla="*/ 623599 h 1000460"/>
                <a:gd name="connsiteX54" fmla="*/ 937800 w 1000960"/>
                <a:gd name="connsiteY54" fmla="*/ 775494 h 1000460"/>
                <a:gd name="connsiteX55" fmla="*/ 874239 w 1000960"/>
                <a:gd name="connsiteY55" fmla="*/ 810028 h 1000460"/>
                <a:gd name="connsiteX56" fmla="*/ 823240 w 1000960"/>
                <a:gd name="connsiteY56" fmla="*/ 916980 h 1000460"/>
                <a:gd name="connsiteX57" fmla="*/ 655229 w 1000960"/>
                <a:gd name="connsiteY57" fmla="*/ 1000460 h 1000460"/>
                <a:gd name="connsiteX58" fmla="*/ 577154 w 1000960"/>
                <a:gd name="connsiteY58" fmla="*/ 981092 h 1000460"/>
                <a:gd name="connsiteX59" fmla="*/ 538016 w 1000960"/>
                <a:gd name="connsiteY59" fmla="*/ 907972 h 1000460"/>
                <a:gd name="connsiteX60" fmla="*/ 538016 w 1000960"/>
                <a:gd name="connsiteY60" fmla="*/ 750420 h 1000460"/>
                <a:gd name="connsiteX61" fmla="*/ 300288 w 1000960"/>
                <a:gd name="connsiteY61" fmla="*/ 325012 h 1000460"/>
                <a:gd name="connsiteX62" fmla="*/ 325312 w 1000960"/>
                <a:gd name="connsiteY62" fmla="*/ 299988 h 1000460"/>
                <a:gd name="connsiteX63" fmla="*/ 350336 w 1000960"/>
                <a:gd name="connsiteY63" fmla="*/ 325012 h 1000460"/>
                <a:gd name="connsiteX64" fmla="*/ 325312 w 1000960"/>
                <a:gd name="connsiteY64" fmla="*/ 350036 h 1000460"/>
                <a:gd name="connsiteX65" fmla="*/ 300288 w 1000960"/>
                <a:gd name="connsiteY65" fmla="*/ 325012 h 1000460"/>
                <a:gd name="connsiteX66" fmla="*/ 325312 w 1000960"/>
                <a:gd name="connsiteY66" fmla="*/ 650324 h 1000460"/>
                <a:gd name="connsiteX67" fmla="*/ 300288 w 1000960"/>
                <a:gd name="connsiteY67" fmla="*/ 675348 h 1000460"/>
                <a:gd name="connsiteX68" fmla="*/ 325312 w 1000960"/>
                <a:gd name="connsiteY68" fmla="*/ 700372 h 1000460"/>
                <a:gd name="connsiteX69" fmla="*/ 350336 w 1000960"/>
                <a:gd name="connsiteY69" fmla="*/ 675348 h 1000460"/>
                <a:gd name="connsiteX70" fmla="*/ 325312 w 1000960"/>
                <a:gd name="connsiteY70" fmla="*/ 650324 h 1000460"/>
                <a:gd name="connsiteX71" fmla="*/ 700673 w 1000960"/>
                <a:gd name="connsiteY71" fmla="*/ 425108 h 1000460"/>
                <a:gd name="connsiteX72" fmla="*/ 725697 w 1000960"/>
                <a:gd name="connsiteY72" fmla="*/ 450132 h 1000460"/>
                <a:gd name="connsiteX73" fmla="*/ 750721 w 1000960"/>
                <a:gd name="connsiteY73" fmla="*/ 425108 h 1000460"/>
                <a:gd name="connsiteX74" fmla="*/ 725697 w 1000960"/>
                <a:gd name="connsiteY74" fmla="*/ 400084 h 1000460"/>
                <a:gd name="connsiteX75" fmla="*/ 700673 w 1000960"/>
                <a:gd name="connsiteY75" fmla="*/ 425108 h 100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000960" h="1000460">
                  <a:moveTo>
                    <a:pt x="407391" y="0"/>
                  </a:moveTo>
                  <a:cubicBezTo>
                    <a:pt x="442775" y="0"/>
                    <a:pt x="462944" y="35234"/>
                    <a:pt x="462944" y="70618"/>
                  </a:cubicBezTo>
                  <a:lnTo>
                    <a:pt x="462944" y="287476"/>
                  </a:lnTo>
                  <a:lnTo>
                    <a:pt x="418151" y="287476"/>
                  </a:lnTo>
                  <a:cubicBezTo>
                    <a:pt x="397421" y="236229"/>
                    <a:pt x="339071" y="211490"/>
                    <a:pt x="287824" y="232220"/>
                  </a:cubicBezTo>
                  <a:cubicBezTo>
                    <a:pt x="236576" y="252951"/>
                    <a:pt x="211838" y="311301"/>
                    <a:pt x="232568" y="362548"/>
                  </a:cubicBezTo>
                  <a:cubicBezTo>
                    <a:pt x="253299" y="413795"/>
                    <a:pt x="311649" y="438534"/>
                    <a:pt x="362896" y="417804"/>
                  </a:cubicBezTo>
                  <a:cubicBezTo>
                    <a:pt x="388040" y="407632"/>
                    <a:pt x="407980" y="387692"/>
                    <a:pt x="418151" y="362548"/>
                  </a:cubicBezTo>
                  <a:lnTo>
                    <a:pt x="462944" y="362548"/>
                  </a:lnTo>
                  <a:lnTo>
                    <a:pt x="462944" y="907972"/>
                  </a:lnTo>
                  <a:cubicBezTo>
                    <a:pt x="462944" y="937800"/>
                    <a:pt x="450332" y="967479"/>
                    <a:pt x="423757" y="981042"/>
                  </a:cubicBezTo>
                  <a:cubicBezTo>
                    <a:pt x="399659" y="993664"/>
                    <a:pt x="372885" y="1000323"/>
                    <a:pt x="345682" y="1000460"/>
                  </a:cubicBezTo>
                  <a:cubicBezTo>
                    <a:pt x="270109" y="1000460"/>
                    <a:pt x="213905" y="962224"/>
                    <a:pt x="177721" y="916980"/>
                  </a:cubicBezTo>
                  <a:cubicBezTo>
                    <a:pt x="152661" y="885758"/>
                    <a:pt x="135186" y="849147"/>
                    <a:pt x="126672" y="810028"/>
                  </a:cubicBezTo>
                  <a:cubicBezTo>
                    <a:pt x="103300" y="803131"/>
                    <a:pt x="81654" y="791362"/>
                    <a:pt x="63161" y="775494"/>
                  </a:cubicBezTo>
                  <a:cubicBezTo>
                    <a:pt x="27627" y="744915"/>
                    <a:pt x="0" y="695868"/>
                    <a:pt x="0" y="623599"/>
                  </a:cubicBezTo>
                  <a:cubicBezTo>
                    <a:pt x="0" y="585812"/>
                    <a:pt x="2703" y="552881"/>
                    <a:pt x="9509" y="525204"/>
                  </a:cubicBezTo>
                  <a:lnTo>
                    <a:pt x="220211" y="525204"/>
                  </a:lnTo>
                  <a:cubicBezTo>
                    <a:pt x="254144" y="525204"/>
                    <a:pt x="282271" y="550228"/>
                    <a:pt x="287026" y="582809"/>
                  </a:cubicBezTo>
                  <a:cubicBezTo>
                    <a:pt x="235943" y="603943"/>
                    <a:pt x="211664" y="662485"/>
                    <a:pt x="232797" y="713568"/>
                  </a:cubicBezTo>
                  <a:cubicBezTo>
                    <a:pt x="253930" y="764650"/>
                    <a:pt x="312473" y="788929"/>
                    <a:pt x="363555" y="767796"/>
                  </a:cubicBezTo>
                  <a:cubicBezTo>
                    <a:pt x="414638" y="746663"/>
                    <a:pt x="438917" y="688120"/>
                    <a:pt x="417784" y="637038"/>
                  </a:cubicBezTo>
                  <a:cubicBezTo>
                    <a:pt x="407465" y="612096"/>
                    <a:pt x="387511" y="592379"/>
                    <a:pt x="362448" y="582359"/>
                  </a:cubicBezTo>
                  <a:cubicBezTo>
                    <a:pt x="356994" y="507829"/>
                    <a:pt x="294941" y="450143"/>
                    <a:pt x="220211" y="450132"/>
                  </a:cubicBezTo>
                  <a:lnTo>
                    <a:pt x="52050" y="450132"/>
                  </a:lnTo>
                  <a:cubicBezTo>
                    <a:pt x="59544" y="443938"/>
                    <a:pt x="67887" y="438848"/>
                    <a:pt x="76824" y="435018"/>
                  </a:cubicBezTo>
                  <a:cubicBezTo>
                    <a:pt x="71665" y="416628"/>
                    <a:pt x="68675" y="397698"/>
                    <a:pt x="67915" y="378613"/>
                  </a:cubicBezTo>
                  <a:cubicBezTo>
                    <a:pt x="66264" y="341828"/>
                    <a:pt x="71769" y="303541"/>
                    <a:pt x="82679" y="269459"/>
                  </a:cubicBezTo>
                  <a:cubicBezTo>
                    <a:pt x="93490" y="235926"/>
                    <a:pt x="110606" y="203245"/>
                    <a:pt x="134629" y="180673"/>
                  </a:cubicBezTo>
                  <a:cubicBezTo>
                    <a:pt x="149699" y="165990"/>
                    <a:pt x="168790" y="156113"/>
                    <a:pt x="189482" y="152296"/>
                  </a:cubicBezTo>
                  <a:cubicBezTo>
                    <a:pt x="199441" y="110256"/>
                    <a:pt x="224816" y="75523"/>
                    <a:pt x="257197" y="50348"/>
                  </a:cubicBezTo>
                  <a:cubicBezTo>
                    <a:pt x="298787" y="17917"/>
                    <a:pt x="353289" y="0"/>
                    <a:pt x="407341" y="0"/>
                  </a:cubicBezTo>
                  <a:close/>
                  <a:moveTo>
                    <a:pt x="538016" y="750420"/>
                  </a:moveTo>
                  <a:lnTo>
                    <a:pt x="620596" y="750420"/>
                  </a:lnTo>
                  <a:cubicBezTo>
                    <a:pt x="699372" y="750420"/>
                    <a:pt x="763233" y="686560"/>
                    <a:pt x="763233" y="607783"/>
                  </a:cubicBezTo>
                  <a:lnTo>
                    <a:pt x="763233" y="517947"/>
                  </a:lnTo>
                  <a:cubicBezTo>
                    <a:pt x="814480" y="497217"/>
                    <a:pt x="839219" y="438867"/>
                    <a:pt x="818488" y="387620"/>
                  </a:cubicBezTo>
                  <a:cubicBezTo>
                    <a:pt x="797758" y="336372"/>
                    <a:pt x="739408" y="311634"/>
                    <a:pt x="688161" y="332364"/>
                  </a:cubicBezTo>
                  <a:cubicBezTo>
                    <a:pt x="636913" y="353095"/>
                    <a:pt x="612175" y="411444"/>
                    <a:pt x="632905" y="462692"/>
                  </a:cubicBezTo>
                  <a:cubicBezTo>
                    <a:pt x="643076" y="487836"/>
                    <a:pt x="663016" y="507776"/>
                    <a:pt x="688161" y="517947"/>
                  </a:cubicBezTo>
                  <a:lnTo>
                    <a:pt x="688161" y="607783"/>
                  </a:lnTo>
                  <a:cubicBezTo>
                    <a:pt x="688161" y="645098"/>
                    <a:pt x="657911" y="675348"/>
                    <a:pt x="620596" y="675348"/>
                  </a:cubicBezTo>
                  <a:lnTo>
                    <a:pt x="538016" y="675348"/>
                  </a:lnTo>
                  <a:lnTo>
                    <a:pt x="538016" y="70618"/>
                  </a:lnTo>
                  <a:cubicBezTo>
                    <a:pt x="538016" y="35234"/>
                    <a:pt x="558186" y="0"/>
                    <a:pt x="593570" y="0"/>
                  </a:cubicBezTo>
                  <a:cubicBezTo>
                    <a:pt x="647722" y="0"/>
                    <a:pt x="702174" y="17917"/>
                    <a:pt x="743764" y="50348"/>
                  </a:cubicBezTo>
                  <a:cubicBezTo>
                    <a:pt x="776145" y="75523"/>
                    <a:pt x="801519" y="110306"/>
                    <a:pt x="811479" y="152296"/>
                  </a:cubicBezTo>
                  <a:cubicBezTo>
                    <a:pt x="832499" y="155800"/>
                    <a:pt x="851217" y="166510"/>
                    <a:pt x="866332" y="180673"/>
                  </a:cubicBezTo>
                  <a:cubicBezTo>
                    <a:pt x="890355" y="203245"/>
                    <a:pt x="907471" y="235876"/>
                    <a:pt x="918281" y="269459"/>
                  </a:cubicBezTo>
                  <a:cubicBezTo>
                    <a:pt x="929192" y="303541"/>
                    <a:pt x="934697" y="341828"/>
                    <a:pt x="933046" y="378613"/>
                  </a:cubicBezTo>
                  <a:cubicBezTo>
                    <a:pt x="932195" y="397431"/>
                    <a:pt x="929442" y="416650"/>
                    <a:pt x="924137" y="435018"/>
                  </a:cubicBezTo>
                  <a:lnTo>
                    <a:pt x="927440" y="436519"/>
                  </a:lnTo>
                  <a:cubicBezTo>
                    <a:pt x="945958" y="445227"/>
                    <a:pt x="960972" y="458891"/>
                    <a:pt x="972183" y="477058"/>
                  </a:cubicBezTo>
                  <a:cubicBezTo>
                    <a:pt x="993454" y="511341"/>
                    <a:pt x="1000961" y="560688"/>
                    <a:pt x="1000961" y="623599"/>
                  </a:cubicBezTo>
                  <a:cubicBezTo>
                    <a:pt x="1000961" y="695918"/>
                    <a:pt x="973334" y="745015"/>
                    <a:pt x="937800" y="775494"/>
                  </a:cubicBezTo>
                  <a:cubicBezTo>
                    <a:pt x="919292" y="791368"/>
                    <a:pt x="897629" y="803138"/>
                    <a:pt x="874239" y="810028"/>
                  </a:cubicBezTo>
                  <a:cubicBezTo>
                    <a:pt x="865738" y="849142"/>
                    <a:pt x="848281" y="885752"/>
                    <a:pt x="823240" y="916980"/>
                  </a:cubicBezTo>
                  <a:cubicBezTo>
                    <a:pt x="787056" y="962224"/>
                    <a:pt x="730852" y="1000460"/>
                    <a:pt x="655229" y="1000460"/>
                  </a:cubicBezTo>
                  <a:cubicBezTo>
                    <a:pt x="628030" y="1000339"/>
                    <a:pt x="601256" y="993697"/>
                    <a:pt x="577154" y="981092"/>
                  </a:cubicBezTo>
                  <a:cubicBezTo>
                    <a:pt x="550629" y="967479"/>
                    <a:pt x="538016" y="937800"/>
                    <a:pt x="538016" y="907972"/>
                  </a:cubicBezTo>
                  <a:lnTo>
                    <a:pt x="538016" y="750420"/>
                  </a:lnTo>
                  <a:close/>
                  <a:moveTo>
                    <a:pt x="300288" y="325012"/>
                  </a:moveTo>
                  <a:cubicBezTo>
                    <a:pt x="300288" y="311192"/>
                    <a:pt x="311492" y="299988"/>
                    <a:pt x="325312" y="299988"/>
                  </a:cubicBezTo>
                  <a:cubicBezTo>
                    <a:pt x="339133" y="299988"/>
                    <a:pt x="350336" y="311192"/>
                    <a:pt x="350336" y="325012"/>
                  </a:cubicBezTo>
                  <a:cubicBezTo>
                    <a:pt x="350336" y="338832"/>
                    <a:pt x="339133" y="350036"/>
                    <a:pt x="325312" y="350036"/>
                  </a:cubicBezTo>
                  <a:cubicBezTo>
                    <a:pt x="311492" y="350036"/>
                    <a:pt x="300288" y="338832"/>
                    <a:pt x="300288" y="325012"/>
                  </a:cubicBezTo>
                  <a:close/>
                  <a:moveTo>
                    <a:pt x="325312" y="650324"/>
                  </a:moveTo>
                  <a:cubicBezTo>
                    <a:pt x="311492" y="650324"/>
                    <a:pt x="300288" y="661528"/>
                    <a:pt x="300288" y="675348"/>
                  </a:cubicBezTo>
                  <a:cubicBezTo>
                    <a:pt x="300288" y="689169"/>
                    <a:pt x="311492" y="700372"/>
                    <a:pt x="325312" y="700372"/>
                  </a:cubicBezTo>
                  <a:cubicBezTo>
                    <a:pt x="339133" y="700372"/>
                    <a:pt x="350336" y="689169"/>
                    <a:pt x="350336" y="675348"/>
                  </a:cubicBezTo>
                  <a:cubicBezTo>
                    <a:pt x="350336" y="661528"/>
                    <a:pt x="339133" y="650324"/>
                    <a:pt x="325312" y="650324"/>
                  </a:cubicBezTo>
                  <a:close/>
                  <a:moveTo>
                    <a:pt x="700673" y="425108"/>
                  </a:moveTo>
                  <a:cubicBezTo>
                    <a:pt x="700673" y="438928"/>
                    <a:pt x="711876" y="450132"/>
                    <a:pt x="725697" y="450132"/>
                  </a:cubicBezTo>
                  <a:cubicBezTo>
                    <a:pt x="739517" y="450132"/>
                    <a:pt x="750721" y="438928"/>
                    <a:pt x="750721" y="425108"/>
                  </a:cubicBezTo>
                  <a:cubicBezTo>
                    <a:pt x="750721" y="411288"/>
                    <a:pt x="739517" y="400084"/>
                    <a:pt x="725697" y="400084"/>
                  </a:cubicBezTo>
                  <a:cubicBezTo>
                    <a:pt x="711876" y="400084"/>
                    <a:pt x="700673" y="411288"/>
                    <a:pt x="700673" y="425108"/>
                  </a:cubicBezTo>
                  <a:close/>
                </a:path>
              </a:pathLst>
            </a:custGeom>
            <a:solidFill>
              <a:schemeClr val="tx1"/>
            </a:solidFill>
            <a:ln w="500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1" name="Rounded Rectangle 1">
            <a:extLst>
              <a:ext uri="{FF2B5EF4-FFF2-40B4-BE49-F238E27FC236}">
                <a16:creationId xmlns:a16="http://schemas.microsoft.com/office/drawing/2014/main" id="{AD913B43-1227-C675-C72B-B3F2FDB7D50C}"/>
              </a:ext>
              <a:ext uri="{C183D7F6-B498-43B3-948B-1728B52AA6E4}">
                <adec:decorative xmlns:adec="http://schemas.microsoft.com/office/drawing/2017/decorative" val="0"/>
              </a:ext>
            </a:extLst>
          </p:cNvPr>
          <p:cNvSpPr/>
          <p:nvPr/>
        </p:nvSpPr>
        <p:spPr bwMode="auto">
          <a:xfrm>
            <a:off x="8417490" y="3223836"/>
            <a:ext cx="2924872" cy="338554"/>
          </a:xfrm>
          <a:prstGeom prst="rect">
            <a:avLst/>
          </a:prstGeom>
          <a:no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ts val="2200"/>
              </a:spcBef>
              <a:spcAft>
                <a:spcPts val="0"/>
              </a:spcAft>
              <a:buClrTx/>
              <a:buSzTx/>
              <a:buFontTx/>
              <a:buNone/>
              <a:tabLst/>
              <a:defRPr/>
            </a:pPr>
            <a:r>
              <a:rPr kumimoji="0" lang="en-US" sz="2200" b="0" i="0" u="none" strike="noStrike" kern="1200" cap="none" spc="0" normalizeH="0" baseline="0" noProof="0">
                <a:ln w="3175">
                  <a:noFill/>
                </a:ln>
                <a:gradFill>
                  <a:gsLst>
                    <a:gs pos="0">
                      <a:srgbClr val="FFA38B"/>
                    </a:gs>
                    <a:gs pos="80000">
                      <a:srgbClr val="D59ED7"/>
                    </a:gs>
                  </a:gsLst>
                  <a:path path="circle">
                    <a:fillToRect l="100000" t="100000"/>
                  </a:path>
                </a:gradFill>
                <a:effectLst/>
                <a:uLnTx/>
                <a:uFillTx/>
                <a:latin typeface="Segoe UI Semibold"/>
                <a:ea typeface="+mn-ea"/>
                <a:cs typeface="Segoe UI" panose="020B0502040204020203" pitchFamily="34" charset="0"/>
              </a:rPr>
              <a:t>Remediation</a:t>
            </a:r>
          </a:p>
        </p:txBody>
      </p:sp>
      <p:cxnSp>
        <p:nvCxnSpPr>
          <p:cNvPr id="61" name="Straight Arrow Connector 60" descr="Dark grey line">
            <a:extLst>
              <a:ext uri="{FF2B5EF4-FFF2-40B4-BE49-F238E27FC236}">
                <a16:creationId xmlns:a16="http://schemas.microsoft.com/office/drawing/2014/main" id="{1DFC89B2-EC25-8C7A-6DB9-1ED81297FF44}"/>
              </a:ext>
              <a:ext uri="{C183D7F6-B498-43B3-948B-1728B52AA6E4}">
                <adec:decorative xmlns:adec="http://schemas.microsoft.com/office/drawing/2017/decorative" val="0"/>
              </a:ext>
            </a:extLst>
          </p:cNvPr>
          <p:cNvCxnSpPr>
            <a:cxnSpLocks/>
          </p:cNvCxnSpPr>
          <p:nvPr/>
        </p:nvCxnSpPr>
        <p:spPr>
          <a:xfrm>
            <a:off x="8417490" y="4115187"/>
            <a:ext cx="1837562"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37" name="Rounded Rectangle 1">
            <a:extLst>
              <a:ext uri="{FF2B5EF4-FFF2-40B4-BE49-F238E27FC236}">
                <a16:creationId xmlns:a16="http://schemas.microsoft.com/office/drawing/2014/main" id="{81EA4D60-D739-E324-F5DD-B4B4CA43C2F3}"/>
              </a:ext>
              <a:ext uri="{C183D7F6-B498-43B3-948B-1728B52AA6E4}">
                <adec:decorative xmlns:adec="http://schemas.microsoft.com/office/drawing/2017/decorative" val="0"/>
              </a:ext>
            </a:extLst>
          </p:cNvPr>
          <p:cNvSpPr/>
          <p:nvPr/>
        </p:nvSpPr>
        <p:spPr bwMode="auto">
          <a:xfrm>
            <a:off x="8417490" y="4320100"/>
            <a:ext cx="2924872" cy="1969770"/>
          </a:xfrm>
          <a:prstGeom prst="rect">
            <a:avLst/>
          </a:prstGeom>
          <a:no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80000" marR="0" lvl="0" indent="-180000" algn="l" defTabSz="932742" rtl="0" eaLnBrk="1" fontAlgn="auto" latinLnBrk="0" hangingPunct="1">
              <a:lnSpc>
                <a:spcPct val="100000"/>
              </a:lnSpc>
              <a:spcBef>
                <a:spcPts val="1800"/>
              </a:spcBef>
              <a:spcAft>
                <a:spcPts val="0"/>
              </a:spcAft>
              <a:buClr>
                <a:srgbClr val="C03BC4"/>
              </a:buClr>
              <a:buSzPct val="100000"/>
              <a:buFont typeface="Arial" panose="020B0604020202020204" pitchFamily="34" charset="0"/>
              <a:buChar char="•"/>
              <a:tabLst/>
              <a:defRPr/>
            </a:pPr>
            <a: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Remediate existing resources </a:t>
            </a:r>
            <a:b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br>
            <a: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at scale </a:t>
            </a:r>
          </a:p>
          <a:p>
            <a:pPr marL="180000" marR="0" lvl="0" indent="-180000" algn="l" defTabSz="932742" rtl="0" eaLnBrk="1" fontAlgn="auto" latinLnBrk="0" hangingPunct="1">
              <a:lnSpc>
                <a:spcPct val="100000"/>
              </a:lnSpc>
              <a:spcBef>
                <a:spcPts val="1800"/>
              </a:spcBef>
              <a:spcAft>
                <a:spcPts val="0"/>
              </a:spcAft>
              <a:buClr>
                <a:srgbClr val="C03BC4"/>
              </a:buClr>
              <a:buSzPct val="100000"/>
              <a:buFont typeface="Arial" panose="020B0604020202020204" pitchFamily="34" charset="0"/>
              <a:buChar char="•"/>
              <a:tabLst/>
              <a:defRPr/>
            </a:pPr>
            <a: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Automatic remediation resources at deployment time</a:t>
            </a:r>
          </a:p>
          <a:p>
            <a:pPr marL="180000" marR="0" lvl="0" indent="-180000" algn="l" defTabSz="932742" rtl="0" eaLnBrk="1" fontAlgn="auto" latinLnBrk="0" hangingPunct="1">
              <a:lnSpc>
                <a:spcPct val="100000"/>
              </a:lnSpc>
              <a:spcBef>
                <a:spcPts val="1800"/>
              </a:spcBef>
              <a:spcAft>
                <a:spcPts val="0"/>
              </a:spcAft>
              <a:buClr>
                <a:srgbClr val="C03BC4"/>
              </a:buClr>
              <a:buSzPct val="100000"/>
              <a:buFont typeface="Arial" panose="020B0604020202020204" pitchFamily="34" charset="0"/>
              <a:buChar char="•"/>
              <a:tabLst/>
              <a:defRPr/>
            </a:pPr>
            <a: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Trigger Functions, Logic Apps, or web hook upon compliance state changes (via Event Grid)</a:t>
            </a:r>
          </a:p>
        </p:txBody>
      </p:sp>
      <p:grpSp>
        <p:nvGrpSpPr>
          <p:cNvPr id="4" name="Group 3" descr="Person and lock icon">
            <a:extLst>
              <a:ext uri="{FF2B5EF4-FFF2-40B4-BE49-F238E27FC236}">
                <a16:creationId xmlns:a16="http://schemas.microsoft.com/office/drawing/2014/main" id="{8EC227EC-8DC6-21DD-3964-C7A6FDD4D42B}"/>
              </a:ext>
            </a:extLst>
          </p:cNvPr>
          <p:cNvGrpSpPr/>
          <p:nvPr/>
        </p:nvGrpSpPr>
        <p:grpSpPr>
          <a:xfrm>
            <a:off x="544337" y="497698"/>
            <a:ext cx="759738" cy="759738"/>
            <a:chOff x="4965892" y="3010915"/>
            <a:chExt cx="835712" cy="835712"/>
          </a:xfrm>
        </p:grpSpPr>
        <p:sp>
          <p:nvSpPr>
            <p:cNvPr id="5" name="Oval 4">
              <a:extLst>
                <a:ext uri="{FF2B5EF4-FFF2-40B4-BE49-F238E27FC236}">
                  <a16:creationId xmlns:a16="http://schemas.microsoft.com/office/drawing/2014/main" id="{C5762281-1DE6-FC24-FAC1-F05C6F88F2BB}"/>
                </a:ext>
                <a:ext uri="{C183D7F6-B498-43B3-948B-1728B52AA6E4}">
                  <adec:decorative xmlns:adec="http://schemas.microsoft.com/office/drawing/2017/decorative" val="1"/>
                </a:ext>
              </a:extLst>
            </p:cNvPr>
            <p:cNvSpPr/>
            <p:nvPr/>
          </p:nvSpPr>
          <p:spPr bwMode="auto">
            <a:xfrm>
              <a:off x="4965892" y="3010915"/>
              <a:ext cx="835712" cy="835712"/>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sp>
          <p:nvSpPr>
            <p:cNvPr id="7" name="Graphic 22">
              <a:extLst>
                <a:ext uri="{FF2B5EF4-FFF2-40B4-BE49-F238E27FC236}">
                  <a16:creationId xmlns:a16="http://schemas.microsoft.com/office/drawing/2014/main" id="{BFC7AA2E-618C-57F2-5BD8-0382ADE4FFCC}"/>
                </a:ext>
                <a:ext uri="{C183D7F6-B498-43B3-948B-1728B52AA6E4}">
                  <adec:decorative xmlns:adec="http://schemas.microsoft.com/office/drawing/2017/decorative" val="1"/>
                </a:ext>
              </a:extLst>
            </p:cNvPr>
            <p:cNvSpPr/>
            <p:nvPr/>
          </p:nvSpPr>
          <p:spPr>
            <a:xfrm>
              <a:off x="5172154" y="3178352"/>
              <a:ext cx="447726" cy="470071"/>
            </a:xfrm>
            <a:custGeom>
              <a:avLst/>
              <a:gdLst>
                <a:gd name="connsiteX0" fmla="*/ 432596 w 721066"/>
                <a:gd name="connsiteY0" fmla="*/ 434327 h 757052"/>
                <a:gd name="connsiteX1" fmla="*/ 432596 w 721066"/>
                <a:gd name="connsiteY1" fmla="*/ 432524 h 757052"/>
                <a:gd name="connsiteX2" fmla="*/ 81132 w 721066"/>
                <a:gd name="connsiteY2" fmla="*/ 432524 h 757052"/>
                <a:gd name="connsiteX3" fmla="*/ 0 w 721066"/>
                <a:gd name="connsiteY3" fmla="*/ 513584 h 757052"/>
                <a:gd name="connsiteX4" fmla="*/ 0 w 721066"/>
                <a:gd name="connsiteY4" fmla="*/ 513656 h 757052"/>
                <a:gd name="connsiteX5" fmla="*/ 0 w 721066"/>
                <a:gd name="connsiteY5" fmla="*/ 546794 h 757052"/>
                <a:gd name="connsiteX6" fmla="*/ 18426 w 721066"/>
                <a:gd name="connsiteY6" fmla="*/ 604344 h 757052"/>
                <a:gd name="connsiteX7" fmla="*/ 288362 w 721066"/>
                <a:gd name="connsiteY7" fmla="*/ 720994 h 757052"/>
                <a:gd name="connsiteX8" fmla="*/ 361416 w 721066"/>
                <a:gd name="connsiteY8" fmla="*/ 715946 h 757052"/>
                <a:gd name="connsiteX9" fmla="*/ 360479 w 721066"/>
                <a:gd name="connsiteY9" fmla="*/ 702965 h 757052"/>
                <a:gd name="connsiteX10" fmla="*/ 360479 w 721066"/>
                <a:gd name="connsiteY10" fmla="*/ 522671 h 757052"/>
                <a:gd name="connsiteX11" fmla="*/ 432596 w 721066"/>
                <a:gd name="connsiteY11" fmla="*/ 434327 h 757052"/>
                <a:gd name="connsiteX12" fmla="*/ 288362 w 721066"/>
                <a:gd name="connsiteY12" fmla="*/ 0 h 757052"/>
                <a:gd name="connsiteX13" fmla="*/ 468655 w 721066"/>
                <a:gd name="connsiteY13" fmla="*/ 180294 h 757052"/>
                <a:gd name="connsiteX14" fmla="*/ 288362 w 721066"/>
                <a:gd name="connsiteY14" fmla="*/ 360587 h 757052"/>
                <a:gd name="connsiteX15" fmla="*/ 108068 w 721066"/>
                <a:gd name="connsiteY15" fmla="*/ 180294 h 757052"/>
                <a:gd name="connsiteX16" fmla="*/ 288362 w 721066"/>
                <a:gd name="connsiteY16" fmla="*/ 0 h 757052"/>
                <a:gd name="connsiteX17" fmla="*/ 468655 w 721066"/>
                <a:gd name="connsiteY17" fmla="*/ 468583 h 757052"/>
                <a:gd name="connsiteX18" fmla="*/ 468655 w 721066"/>
                <a:gd name="connsiteY18" fmla="*/ 432524 h 757052"/>
                <a:gd name="connsiteX19" fmla="*/ 558802 w 721066"/>
                <a:gd name="connsiteY19" fmla="*/ 342377 h 757052"/>
                <a:gd name="connsiteX20" fmla="*/ 648949 w 721066"/>
                <a:gd name="connsiteY20" fmla="*/ 432524 h 757052"/>
                <a:gd name="connsiteX21" fmla="*/ 648949 w 721066"/>
                <a:gd name="connsiteY21" fmla="*/ 468583 h 757052"/>
                <a:gd name="connsiteX22" fmla="*/ 666978 w 721066"/>
                <a:gd name="connsiteY22" fmla="*/ 468583 h 757052"/>
                <a:gd name="connsiteX23" fmla="*/ 721066 w 721066"/>
                <a:gd name="connsiteY23" fmla="*/ 522671 h 757052"/>
                <a:gd name="connsiteX24" fmla="*/ 721066 w 721066"/>
                <a:gd name="connsiteY24" fmla="*/ 702965 h 757052"/>
                <a:gd name="connsiteX25" fmla="*/ 666978 w 721066"/>
                <a:gd name="connsiteY25" fmla="*/ 757053 h 757052"/>
                <a:gd name="connsiteX26" fmla="*/ 450626 w 721066"/>
                <a:gd name="connsiteY26" fmla="*/ 757053 h 757052"/>
                <a:gd name="connsiteX27" fmla="*/ 396538 w 721066"/>
                <a:gd name="connsiteY27" fmla="*/ 702965 h 757052"/>
                <a:gd name="connsiteX28" fmla="*/ 396538 w 721066"/>
                <a:gd name="connsiteY28" fmla="*/ 522671 h 757052"/>
                <a:gd name="connsiteX29" fmla="*/ 450626 w 721066"/>
                <a:gd name="connsiteY29" fmla="*/ 468583 h 757052"/>
                <a:gd name="connsiteX30" fmla="*/ 468655 w 721066"/>
                <a:gd name="connsiteY30" fmla="*/ 468583 h 757052"/>
                <a:gd name="connsiteX31" fmla="*/ 522743 w 721066"/>
                <a:gd name="connsiteY31" fmla="*/ 432524 h 757052"/>
                <a:gd name="connsiteX32" fmla="*/ 522743 w 721066"/>
                <a:gd name="connsiteY32" fmla="*/ 468583 h 757052"/>
                <a:gd name="connsiteX33" fmla="*/ 594861 w 721066"/>
                <a:gd name="connsiteY33" fmla="*/ 468583 h 757052"/>
                <a:gd name="connsiteX34" fmla="*/ 594861 w 721066"/>
                <a:gd name="connsiteY34" fmla="*/ 432524 h 757052"/>
                <a:gd name="connsiteX35" fmla="*/ 558802 w 721066"/>
                <a:gd name="connsiteY35" fmla="*/ 396466 h 757052"/>
                <a:gd name="connsiteX36" fmla="*/ 522743 w 721066"/>
                <a:gd name="connsiteY36" fmla="*/ 432524 h 757052"/>
                <a:gd name="connsiteX37" fmla="*/ 594861 w 721066"/>
                <a:gd name="connsiteY37" fmla="*/ 612818 h 757052"/>
                <a:gd name="connsiteX38" fmla="*/ 558802 w 721066"/>
                <a:gd name="connsiteY38" fmla="*/ 576759 h 757052"/>
                <a:gd name="connsiteX39" fmla="*/ 522743 w 721066"/>
                <a:gd name="connsiteY39" fmla="*/ 612818 h 757052"/>
                <a:gd name="connsiteX40" fmla="*/ 558802 w 721066"/>
                <a:gd name="connsiteY40" fmla="*/ 648876 h 757052"/>
                <a:gd name="connsiteX41" fmla="*/ 594861 w 721066"/>
                <a:gd name="connsiteY41" fmla="*/ 612818 h 757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21066" h="757052">
                  <a:moveTo>
                    <a:pt x="432596" y="434327"/>
                  </a:moveTo>
                  <a:lnTo>
                    <a:pt x="432596" y="432524"/>
                  </a:lnTo>
                  <a:lnTo>
                    <a:pt x="81132" y="432524"/>
                  </a:lnTo>
                  <a:cubicBezTo>
                    <a:pt x="36344" y="432504"/>
                    <a:pt x="20" y="468796"/>
                    <a:pt x="0" y="513584"/>
                  </a:cubicBezTo>
                  <a:cubicBezTo>
                    <a:pt x="0" y="513608"/>
                    <a:pt x="0" y="513632"/>
                    <a:pt x="0" y="513656"/>
                  </a:cubicBezTo>
                  <a:lnTo>
                    <a:pt x="0" y="546794"/>
                  </a:lnTo>
                  <a:cubicBezTo>
                    <a:pt x="0" y="567420"/>
                    <a:pt x="6491" y="587541"/>
                    <a:pt x="18426" y="604344"/>
                  </a:cubicBezTo>
                  <a:cubicBezTo>
                    <a:pt x="74029" y="682375"/>
                    <a:pt x="165041" y="720994"/>
                    <a:pt x="288362" y="720994"/>
                  </a:cubicBezTo>
                  <a:cubicBezTo>
                    <a:pt x="314144" y="720994"/>
                    <a:pt x="338483" y="719335"/>
                    <a:pt x="361416" y="715946"/>
                  </a:cubicBezTo>
                  <a:cubicBezTo>
                    <a:pt x="360793" y="711647"/>
                    <a:pt x="360480" y="707308"/>
                    <a:pt x="360479" y="702965"/>
                  </a:cubicBezTo>
                  <a:lnTo>
                    <a:pt x="360479" y="522671"/>
                  </a:lnTo>
                  <a:cubicBezTo>
                    <a:pt x="360470" y="479827"/>
                    <a:pt x="390618" y="442896"/>
                    <a:pt x="432596" y="434327"/>
                  </a:cubicBezTo>
                  <a:close/>
                  <a:moveTo>
                    <a:pt x="288362" y="0"/>
                  </a:moveTo>
                  <a:cubicBezTo>
                    <a:pt x="387935" y="0"/>
                    <a:pt x="468655" y="80720"/>
                    <a:pt x="468655" y="180294"/>
                  </a:cubicBezTo>
                  <a:cubicBezTo>
                    <a:pt x="468655" y="279867"/>
                    <a:pt x="387935" y="360587"/>
                    <a:pt x="288362" y="360587"/>
                  </a:cubicBezTo>
                  <a:cubicBezTo>
                    <a:pt x="188788" y="360587"/>
                    <a:pt x="108068" y="279867"/>
                    <a:pt x="108068" y="180294"/>
                  </a:cubicBezTo>
                  <a:cubicBezTo>
                    <a:pt x="108068" y="80720"/>
                    <a:pt x="188788" y="0"/>
                    <a:pt x="288362" y="0"/>
                  </a:cubicBezTo>
                  <a:close/>
                  <a:moveTo>
                    <a:pt x="468655" y="468583"/>
                  </a:moveTo>
                  <a:lnTo>
                    <a:pt x="468655" y="432524"/>
                  </a:lnTo>
                  <a:cubicBezTo>
                    <a:pt x="468655" y="382738"/>
                    <a:pt x="509015" y="342377"/>
                    <a:pt x="558802" y="342377"/>
                  </a:cubicBezTo>
                  <a:cubicBezTo>
                    <a:pt x="608589" y="342377"/>
                    <a:pt x="648949" y="382738"/>
                    <a:pt x="648949" y="432524"/>
                  </a:cubicBezTo>
                  <a:lnTo>
                    <a:pt x="648949" y="468583"/>
                  </a:lnTo>
                  <a:lnTo>
                    <a:pt x="666978" y="468583"/>
                  </a:lnTo>
                  <a:cubicBezTo>
                    <a:pt x="696850" y="468583"/>
                    <a:pt x="721066" y="492799"/>
                    <a:pt x="721066" y="522671"/>
                  </a:cubicBezTo>
                  <a:lnTo>
                    <a:pt x="721066" y="702965"/>
                  </a:lnTo>
                  <a:cubicBezTo>
                    <a:pt x="721066" y="732837"/>
                    <a:pt x="696850" y="757053"/>
                    <a:pt x="666978" y="757053"/>
                  </a:cubicBezTo>
                  <a:lnTo>
                    <a:pt x="450626" y="757053"/>
                  </a:lnTo>
                  <a:cubicBezTo>
                    <a:pt x="420754" y="757053"/>
                    <a:pt x="396538" y="732837"/>
                    <a:pt x="396538" y="702965"/>
                  </a:cubicBezTo>
                  <a:lnTo>
                    <a:pt x="396538" y="522671"/>
                  </a:lnTo>
                  <a:cubicBezTo>
                    <a:pt x="396538" y="492799"/>
                    <a:pt x="420754" y="468583"/>
                    <a:pt x="450626" y="468583"/>
                  </a:cubicBezTo>
                  <a:lnTo>
                    <a:pt x="468655" y="468583"/>
                  </a:lnTo>
                  <a:close/>
                  <a:moveTo>
                    <a:pt x="522743" y="432524"/>
                  </a:moveTo>
                  <a:lnTo>
                    <a:pt x="522743" y="468583"/>
                  </a:lnTo>
                  <a:lnTo>
                    <a:pt x="594861" y="468583"/>
                  </a:lnTo>
                  <a:lnTo>
                    <a:pt x="594861" y="432524"/>
                  </a:lnTo>
                  <a:cubicBezTo>
                    <a:pt x="594861" y="412610"/>
                    <a:pt x="578717" y="396466"/>
                    <a:pt x="558802" y="396466"/>
                  </a:cubicBezTo>
                  <a:cubicBezTo>
                    <a:pt x="538887" y="396466"/>
                    <a:pt x="522743" y="412610"/>
                    <a:pt x="522743" y="432524"/>
                  </a:cubicBezTo>
                  <a:close/>
                  <a:moveTo>
                    <a:pt x="594861" y="612818"/>
                  </a:moveTo>
                  <a:cubicBezTo>
                    <a:pt x="594861" y="592903"/>
                    <a:pt x="578717" y="576759"/>
                    <a:pt x="558802" y="576759"/>
                  </a:cubicBezTo>
                  <a:cubicBezTo>
                    <a:pt x="538887" y="576759"/>
                    <a:pt x="522743" y="592903"/>
                    <a:pt x="522743" y="612818"/>
                  </a:cubicBezTo>
                  <a:cubicBezTo>
                    <a:pt x="522743" y="632732"/>
                    <a:pt x="538887" y="648876"/>
                    <a:pt x="558802" y="648876"/>
                  </a:cubicBezTo>
                  <a:cubicBezTo>
                    <a:pt x="578717" y="648876"/>
                    <a:pt x="594861" y="632732"/>
                    <a:pt x="594861" y="612818"/>
                  </a:cubicBezTo>
                  <a:close/>
                </a:path>
              </a:pathLst>
            </a:custGeom>
            <a:solidFill>
              <a:schemeClr val="tx1"/>
            </a:solidFill>
            <a:ln w="357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8" name="Rounded Rectangle 1">
            <a:extLst>
              <a:ext uri="{FF2B5EF4-FFF2-40B4-BE49-F238E27FC236}">
                <a16:creationId xmlns:a16="http://schemas.microsoft.com/office/drawing/2014/main" id="{E9E4C010-8755-4787-36E6-A30DAA900516}"/>
              </a:ext>
              <a:ext uri="{C183D7F6-B498-43B3-948B-1728B52AA6E4}">
                <adec:decorative xmlns:adec="http://schemas.microsoft.com/office/drawing/2017/decorative" val="1"/>
              </a:ext>
            </a:extLst>
          </p:cNvPr>
          <p:cNvSpPr/>
          <p:nvPr/>
        </p:nvSpPr>
        <p:spPr bwMode="auto">
          <a:xfrm>
            <a:off x="1672309" y="486712"/>
            <a:ext cx="5537200" cy="781710"/>
          </a:xfrm>
          <a:prstGeom prst="roundRect">
            <a:avLst>
              <a:gd name="adj" fmla="val 4004"/>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700"/>
              </a:spcAft>
              <a:buClrTx/>
              <a:buSzTx/>
              <a:buFontTx/>
              <a:buNone/>
              <a:tabLst/>
              <a:defRPr/>
            </a:pPr>
            <a:r>
              <a:rPr kumimoji="0" lang="en-US" sz="2400" b="0"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a:ea typeface="+mn-ea"/>
                <a:cs typeface="Segoe UI" panose="020B0502040204020203" pitchFamily="34" charset="0"/>
              </a:rPr>
              <a:t>Stay right governance</a:t>
            </a:r>
          </a:p>
          <a:p>
            <a:pPr marL="0" marR="0" lvl="0" indent="0" algn="l" defTabSz="914400" rtl="0" eaLnBrk="1" fontAlgn="auto" latinLnBrk="0" hangingPunct="1">
              <a:lnSpc>
                <a:spcPct val="100000"/>
              </a:lnSpc>
              <a:spcBef>
                <a:spcPts val="0"/>
              </a:spcBef>
              <a:spcAft>
                <a:spcPts val="7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Maintaining compliance</a:t>
            </a:r>
          </a:p>
        </p:txBody>
      </p:sp>
    </p:spTree>
    <p:extLst>
      <p:ext uri="{BB962C8B-B14F-4D97-AF65-F5344CB8AC3E}">
        <p14:creationId xmlns:p14="http://schemas.microsoft.com/office/powerpoint/2010/main" val="6410086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grpId="1" nodeType="withEffect">
                                  <p:stCondLst>
                                    <p:cond delay="100"/>
                                  </p:stCondLst>
                                  <p:childTnLst>
                                    <p:animMotion origin="layout" path="M 4.16667E-7 1.11111E-6 L 4.16667E-7 0.03542 " pathEditMode="relative" rAng="0" ptsTypes="AA">
                                      <p:cBhvr>
                                        <p:cTn id="9" dur="700" spd="-100000" fill="hold"/>
                                        <p:tgtEl>
                                          <p:spTgt spid="12"/>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42" presetClass="path" presetSubtype="0" decel="100000" fill="hold" grpId="1" nodeType="withEffect">
                                  <p:stCondLst>
                                    <p:cond delay="200"/>
                                  </p:stCondLst>
                                  <p:childTnLst>
                                    <p:animMotion origin="layout" path="M 2.29167E-6 -1.48148E-6 L 2.29167E-6 0.03542 " pathEditMode="relative" rAng="0" ptsTypes="AA">
                                      <p:cBhvr>
                                        <p:cTn id="14" dur="700" spd="-100000" fill="hold"/>
                                        <p:tgtEl>
                                          <p:spTgt spid="19"/>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42" presetClass="path" presetSubtype="0" decel="100000" fill="hold" grpId="1" nodeType="withEffect">
                                  <p:stCondLst>
                                    <p:cond delay="200"/>
                                  </p:stCondLst>
                                  <p:childTnLst>
                                    <p:animMotion origin="layout" path="M -2.08333E-6 -1.48148E-6 L -2.08333E-6 0.03542 " pathEditMode="relative" rAng="0" ptsTypes="AA">
                                      <p:cBhvr>
                                        <p:cTn id="19" dur="700" spd="-100000" fill="hold"/>
                                        <p:tgtEl>
                                          <p:spTgt spid="20"/>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42" presetClass="path" presetSubtype="0" decel="100000" fill="hold" grpId="1" nodeType="withEffect">
                                  <p:stCondLst>
                                    <p:cond delay="200"/>
                                  </p:stCondLst>
                                  <p:childTnLst>
                                    <p:animMotion origin="layout" path="M 3.54167E-6 -1.48148E-6 L 3.54167E-6 0.03542 " pathEditMode="relative" rAng="0" ptsTypes="AA">
                                      <p:cBhvr>
                                        <p:cTn id="24" dur="700" spd="-100000" fill="hold"/>
                                        <p:tgtEl>
                                          <p:spTgt spid="21"/>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42" presetClass="path" presetSubtype="0" decel="100000" fill="hold" grpId="1" nodeType="withEffect">
                                  <p:stCondLst>
                                    <p:cond delay="200"/>
                                  </p:stCondLst>
                                  <p:childTnLst>
                                    <p:animMotion origin="layout" path="M 2.29167E-6 2.59259E-6 L 2.29167E-6 0.03541 " pathEditMode="relative" rAng="0" ptsTypes="AA">
                                      <p:cBhvr>
                                        <p:cTn id="29" dur="700" spd="-100000" fill="hold"/>
                                        <p:tgtEl>
                                          <p:spTgt spid="35"/>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par>
                                <p:cTn id="33" presetID="42" presetClass="path" presetSubtype="0" decel="100000" fill="hold" grpId="1" nodeType="withEffect">
                                  <p:stCondLst>
                                    <p:cond delay="200"/>
                                  </p:stCondLst>
                                  <p:childTnLst>
                                    <p:animMotion origin="layout" path="M -2.08333E-6 2.59259E-6 L -2.08333E-6 0.03541 " pathEditMode="relative" rAng="0" ptsTypes="AA">
                                      <p:cBhvr>
                                        <p:cTn id="34" dur="700" spd="-100000" fill="hold"/>
                                        <p:tgtEl>
                                          <p:spTgt spid="36"/>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par>
                                <p:cTn id="38" presetID="42" presetClass="path" presetSubtype="0" decel="100000" fill="hold" grpId="1" nodeType="withEffect">
                                  <p:stCondLst>
                                    <p:cond delay="200"/>
                                  </p:stCondLst>
                                  <p:childTnLst>
                                    <p:animMotion origin="layout" path="M 3.54167E-6 1.85185E-6 L 3.54167E-6 0.03541 " pathEditMode="relative" rAng="0" ptsTypes="AA">
                                      <p:cBhvr>
                                        <p:cTn id="39" dur="700" spd="-100000" fill="hold"/>
                                        <p:tgtEl>
                                          <p:spTgt spid="37"/>
                                        </p:tgtEl>
                                        <p:attrNameLst>
                                          <p:attrName>ppt_x</p:attrName>
                                          <p:attrName>ppt_y</p:attrName>
                                        </p:attrNameLst>
                                      </p:cBhvr>
                                      <p:rCtr x="0" y="1759"/>
                                    </p:animMotion>
                                  </p:childTnLst>
                                </p:cTn>
                              </p:par>
                              <p:par>
                                <p:cTn id="40" presetID="10" presetClass="entr" presetSubtype="0" fill="hold" nodeType="withEffect">
                                  <p:stCondLst>
                                    <p:cond delay="200"/>
                                  </p:stCondLst>
                                  <p:childTnLst>
                                    <p:set>
                                      <p:cBhvr>
                                        <p:cTn id="41" dur="1" fill="hold">
                                          <p:stCondLst>
                                            <p:cond delay="0"/>
                                          </p:stCondLst>
                                        </p:cTn>
                                        <p:tgtEl>
                                          <p:spTgt spid="60"/>
                                        </p:tgtEl>
                                        <p:attrNameLst>
                                          <p:attrName>style.visibility</p:attrName>
                                        </p:attrNameLst>
                                      </p:cBhvr>
                                      <p:to>
                                        <p:strVal val="visible"/>
                                      </p:to>
                                    </p:set>
                                    <p:animEffect transition="in" filter="fade">
                                      <p:cBhvr>
                                        <p:cTn id="42" dur="500"/>
                                        <p:tgtEl>
                                          <p:spTgt spid="60"/>
                                        </p:tgtEl>
                                      </p:cBhvr>
                                    </p:animEffect>
                                  </p:childTnLst>
                                </p:cTn>
                              </p:par>
                              <p:par>
                                <p:cTn id="43" presetID="42" presetClass="path" presetSubtype="0" decel="100000" fill="hold" nodeType="withEffect">
                                  <p:stCondLst>
                                    <p:cond delay="200"/>
                                  </p:stCondLst>
                                  <p:childTnLst>
                                    <p:animMotion origin="layout" path="M 2.29167E-6 -1.85185E-6 L 2.29167E-6 0.03542 " pathEditMode="relative" rAng="0" ptsTypes="AA">
                                      <p:cBhvr>
                                        <p:cTn id="44" dur="700" spd="-100000" fill="hold"/>
                                        <p:tgtEl>
                                          <p:spTgt spid="60"/>
                                        </p:tgtEl>
                                        <p:attrNameLst>
                                          <p:attrName>ppt_x</p:attrName>
                                          <p:attrName>ppt_y</p:attrName>
                                        </p:attrNameLst>
                                      </p:cBhvr>
                                      <p:rCtr x="0" y="1759"/>
                                    </p:animMotion>
                                  </p:childTnLst>
                                </p:cTn>
                              </p:par>
                              <p:par>
                                <p:cTn id="45" presetID="10" presetClass="entr" presetSubtype="0" fill="hold" nodeType="withEffect">
                                  <p:stCondLst>
                                    <p:cond delay="200"/>
                                  </p:stCondLst>
                                  <p:childTnLst>
                                    <p:set>
                                      <p:cBhvr>
                                        <p:cTn id="46" dur="1" fill="hold">
                                          <p:stCondLst>
                                            <p:cond delay="0"/>
                                          </p:stCondLst>
                                        </p:cTn>
                                        <p:tgtEl>
                                          <p:spTgt spid="58"/>
                                        </p:tgtEl>
                                        <p:attrNameLst>
                                          <p:attrName>style.visibility</p:attrName>
                                        </p:attrNameLst>
                                      </p:cBhvr>
                                      <p:to>
                                        <p:strVal val="visible"/>
                                      </p:to>
                                    </p:set>
                                    <p:animEffect transition="in" filter="fade">
                                      <p:cBhvr>
                                        <p:cTn id="47" dur="500"/>
                                        <p:tgtEl>
                                          <p:spTgt spid="58"/>
                                        </p:tgtEl>
                                      </p:cBhvr>
                                    </p:animEffect>
                                  </p:childTnLst>
                                </p:cTn>
                              </p:par>
                              <p:par>
                                <p:cTn id="48" presetID="42" presetClass="path" presetSubtype="0" decel="100000" fill="hold" nodeType="withEffect">
                                  <p:stCondLst>
                                    <p:cond delay="200"/>
                                  </p:stCondLst>
                                  <p:childTnLst>
                                    <p:animMotion origin="layout" path="M 2.29167E-6 -1.85185E-6 L 2.29167E-6 0.03542 " pathEditMode="relative" rAng="0" ptsTypes="AA">
                                      <p:cBhvr>
                                        <p:cTn id="49" dur="700" spd="-100000" fill="hold"/>
                                        <p:tgtEl>
                                          <p:spTgt spid="58"/>
                                        </p:tgtEl>
                                        <p:attrNameLst>
                                          <p:attrName>ppt_x</p:attrName>
                                          <p:attrName>ppt_y</p:attrName>
                                        </p:attrNameLst>
                                      </p:cBhvr>
                                      <p:rCtr x="0" y="1759"/>
                                    </p:animMotion>
                                  </p:childTnLst>
                                </p:cTn>
                              </p:par>
                              <p:par>
                                <p:cTn id="50" presetID="10" presetClass="entr" presetSubtype="0" fill="hold" nodeType="withEffect">
                                  <p:stCondLst>
                                    <p:cond delay="200"/>
                                  </p:stCondLst>
                                  <p:childTnLst>
                                    <p:set>
                                      <p:cBhvr>
                                        <p:cTn id="51" dur="1" fill="hold">
                                          <p:stCondLst>
                                            <p:cond delay="0"/>
                                          </p:stCondLst>
                                        </p:cTn>
                                        <p:tgtEl>
                                          <p:spTgt spid="61"/>
                                        </p:tgtEl>
                                        <p:attrNameLst>
                                          <p:attrName>style.visibility</p:attrName>
                                        </p:attrNameLst>
                                      </p:cBhvr>
                                      <p:to>
                                        <p:strVal val="visible"/>
                                      </p:to>
                                    </p:set>
                                    <p:animEffect transition="in" filter="fade">
                                      <p:cBhvr>
                                        <p:cTn id="52" dur="500"/>
                                        <p:tgtEl>
                                          <p:spTgt spid="61"/>
                                        </p:tgtEl>
                                      </p:cBhvr>
                                    </p:animEffect>
                                  </p:childTnLst>
                                </p:cTn>
                              </p:par>
                              <p:par>
                                <p:cTn id="53" presetID="42" presetClass="path" presetSubtype="0" decel="100000" fill="hold" nodeType="withEffect">
                                  <p:stCondLst>
                                    <p:cond delay="200"/>
                                  </p:stCondLst>
                                  <p:childTnLst>
                                    <p:animMotion origin="layout" path="M 2.29167E-6 -1.85185E-6 L 2.29167E-6 0.03542 " pathEditMode="relative" rAng="0" ptsTypes="AA">
                                      <p:cBhvr>
                                        <p:cTn id="54" dur="700" spd="-100000" fill="hold"/>
                                        <p:tgtEl>
                                          <p:spTgt spid="61"/>
                                        </p:tgtEl>
                                        <p:attrNameLst>
                                          <p:attrName>ppt_x</p:attrName>
                                          <p:attrName>ppt_y</p:attrName>
                                        </p:attrNameLst>
                                      </p:cBhvr>
                                      <p:rCtr x="0" y="1759"/>
                                    </p:animMotion>
                                  </p:childTnLst>
                                </p:cTn>
                              </p:par>
                              <p:par>
                                <p:cTn id="55" presetID="10" presetClass="entr" presetSubtype="0" fill="hold" grpId="0" nodeType="withEffect">
                                  <p:stCondLst>
                                    <p:cond delay="20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par>
                                <p:cTn id="58" presetID="42" presetClass="path" presetSubtype="0" decel="100000" fill="hold" grpId="1" nodeType="withEffect">
                                  <p:stCondLst>
                                    <p:cond delay="200"/>
                                  </p:stCondLst>
                                  <p:childTnLst>
                                    <p:animMotion origin="layout" path="M 2.29167E-6 -3.7037E-6 L 2.29167E-6 0.03542 " pathEditMode="relative" rAng="0" ptsTypes="AA">
                                      <p:cBhvr>
                                        <p:cTn id="59" dur="700" spd="-100000" fill="hold"/>
                                        <p:tgtEl>
                                          <p:spTgt spid="13"/>
                                        </p:tgtEl>
                                        <p:attrNameLst>
                                          <p:attrName>ppt_x</p:attrName>
                                          <p:attrName>ppt_y</p:attrName>
                                        </p:attrNameLst>
                                      </p:cBhvr>
                                      <p:rCtr x="0" y="1759"/>
                                    </p:animMotion>
                                  </p:childTnLst>
                                </p:cTn>
                              </p:par>
                              <p:par>
                                <p:cTn id="60" presetID="10" presetClass="entr" presetSubtype="0" fill="hold" nodeType="withEffect">
                                  <p:stCondLst>
                                    <p:cond delay="200"/>
                                  </p:stCondLst>
                                  <p:childTnLst>
                                    <p:set>
                                      <p:cBhvr>
                                        <p:cTn id="61" dur="1" fill="hold">
                                          <p:stCondLst>
                                            <p:cond delay="0"/>
                                          </p:stCondLst>
                                        </p:cTn>
                                        <p:tgtEl>
                                          <p:spTgt spid="71"/>
                                        </p:tgtEl>
                                        <p:attrNameLst>
                                          <p:attrName>style.visibility</p:attrName>
                                        </p:attrNameLst>
                                      </p:cBhvr>
                                      <p:to>
                                        <p:strVal val="visible"/>
                                      </p:to>
                                    </p:set>
                                    <p:animEffect transition="in" filter="fade">
                                      <p:cBhvr>
                                        <p:cTn id="62" dur="500"/>
                                        <p:tgtEl>
                                          <p:spTgt spid="71"/>
                                        </p:tgtEl>
                                      </p:cBhvr>
                                    </p:animEffect>
                                  </p:childTnLst>
                                </p:cTn>
                              </p:par>
                              <p:par>
                                <p:cTn id="63" presetID="42" presetClass="path" presetSubtype="0" decel="100000" fill="hold" nodeType="withEffect">
                                  <p:stCondLst>
                                    <p:cond delay="200"/>
                                  </p:stCondLst>
                                  <p:childTnLst>
                                    <p:animMotion origin="layout" path="M 2.29167E-6 -3.7037E-6 L 2.29167E-6 0.03542 " pathEditMode="relative" rAng="0" ptsTypes="AA">
                                      <p:cBhvr>
                                        <p:cTn id="64" dur="700" spd="-100000" fill="hold"/>
                                        <p:tgtEl>
                                          <p:spTgt spid="71"/>
                                        </p:tgtEl>
                                        <p:attrNameLst>
                                          <p:attrName>ppt_x</p:attrName>
                                          <p:attrName>ppt_y</p:attrName>
                                        </p:attrNameLst>
                                      </p:cBhvr>
                                      <p:rCtr x="0" y="1759"/>
                                    </p:animMotion>
                                  </p:childTnLst>
                                </p:cTn>
                              </p:par>
                              <p:par>
                                <p:cTn id="65" presetID="10" presetClass="entr" presetSubtype="0" fill="hold" nodeType="withEffect">
                                  <p:stCondLst>
                                    <p:cond delay="200"/>
                                  </p:stCondLst>
                                  <p:childTnLst>
                                    <p:set>
                                      <p:cBhvr>
                                        <p:cTn id="66" dur="1" fill="hold">
                                          <p:stCondLst>
                                            <p:cond delay="0"/>
                                          </p:stCondLst>
                                        </p:cTn>
                                        <p:tgtEl>
                                          <p:spTgt spid="72"/>
                                        </p:tgtEl>
                                        <p:attrNameLst>
                                          <p:attrName>style.visibility</p:attrName>
                                        </p:attrNameLst>
                                      </p:cBhvr>
                                      <p:to>
                                        <p:strVal val="visible"/>
                                      </p:to>
                                    </p:set>
                                    <p:animEffect transition="in" filter="fade">
                                      <p:cBhvr>
                                        <p:cTn id="67" dur="500"/>
                                        <p:tgtEl>
                                          <p:spTgt spid="72"/>
                                        </p:tgtEl>
                                      </p:cBhvr>
                                    </p:animEffect>
                                  </p:childTnLst>
                                </p:cTn>
                              </p:par>
                              <p:par>
                                <p:cTn id="68" presetID="42" presetClass="path" presetSubtype="0" decel="100000" fill="hold" nodeType="withEffect">
                                  <p:stCondLst>
                                    <p:cond delay="200"/>
                                  </p:stCondLst>
                                  <p:childTnLst>
                                    <p:animMotion origin="layout" path="M 2.29167E-6 -3.7037E-6 L 2.29167E-6 0.03542 " pathEditMode="relative" rAng="0" ptsTypes="AA">
                                      <p:cBhvr>
                                        <p:cTn id="69" dur="700" spd="-100000" fill="hold"/>
                                        <p:tgtEl>
                                          <p:spTgt spid="72"/>
                                        </p:tgtEl>
                                        <p:attrNameLst>
                                          <p:attrName>ppt_x</p:attrName>
                                          <p:attrName>ppt_y</p:attrName>
                                        </p:attrNameLst>
                                      </p:cBhvr>
                                      <p:rCtr x="0" y="1759"/>
                                    </p:animMotion>
                                  </p:childTnLst>
                                </p:cTn>
                              </p:par>
                              <p:par>
                                <p:cTn id="70" presetID="10" presetClass="entr" presetSubtype="0" fill="hold" nodeType="withEffect">
                                  <p:stCondLst>
                                    <p:cond delay="200"/>
                                  </p:stCondLst>
                                  <p:childTnLst>
                                    <p:set>
                                      <p:cBhvr>
                                        <p:cTn id="71" dur="1" fill="hold">
                                          <p:stCondLst>
                                            <p:cond delay="0"/>
                                          </p:stCondLst>
                                        </p:cTn>
                                        <p:tgtEl>
                                          <p:spTgt spid="73"/>
                                        </p:tgtEl>
                                        <p:attrNameLst>
                                          <p:attrName>style.visibility</p:attrName>
                                        </p:attrNameLst>
                                      </p:cBhvr>
                                      <p:to>
                                        <p:strVal val="visible"/>
                                      </p:to>
                                    </p:set>
                                    <p:animEffect transition="in" filter="fade">
                                      <p:cBhvr>
                                        <p:cTn id="72" dur="500"/>
                                        <p:tgtEl>
                                          <p:spTgt spid="73"/>
                                        </p:tgtEl>
                                      </p:cBhvr>
                                    </p:animEffect>
                                  </p:childTnLst>
                                </p:cTn>
                              </p:par>
                              <p:par>
                                <p:cTn id="73" presetID="42" presetClass="path" presetSubtype="0" decel="100000" fill="hold" nodeType="withEffect">
                                  <p:stCondLst>
                                    <p:cond delay="200"/>
                                  </p:stCondLst>
                                  <p:childTnLst>
                                    <p:animMotion origin="layout" path="M 2.29167E-6 -3.7037E-6 L 2.29167E-6 0.03542 " pathEditMode="relative" rAng="0" ptsTypes="AA">
                                      <p:cBhvr>
                                        <p:cTn id="74" dur="700" spd="-100000" fill="hold"/>
                                        <p:tgtEl>
                                          <p:spTgt spid="73"/>
                                        </p:tgtEl>
                                        <p:attrNameLst>
                                          <p:attrName>ppt_x</p:attrName>
                                          <p:attrName>ppt_y</p:attrName>
                                        </p:attrNameLst>
                                      </p:cBhvr>
                                      <p:rCtr x="0" y="1759"/>
                                    </p:animMotion>
                                  </p:childTnLst>
                                </p:cTn>
                              </p:par>
                              <p:par>
                                <p:cTn id="75" presetID="10" presetClass="entr" presetSubtype="0" fill="hold" grpId="0" nodeType="withEffect">
                                  <p:stCondLst>
                                    <p:cond delay="200"/>
                                  </p:stCondLst>
                                  <p:childTnLst>
                                    <p:set>
                                      <p:cBhvr>
                                        <p:cTn id="76" dur="1" fill="hold">
                                          <p:stCondLst>
                                            <p:cond delay="0"/>
                                          </p:stCondLst>
                                        </p:cTn>
                                        <p:tgtEl>
                                          <p:spTgt spid="15"/>
                                        </p:tgtEl>
                                        <p:attrNameLst>
                                          <p:attrName>style.visibility</p:attrName>
                                        </p:attrNameLst>
                                      </p:cBhvr>
                                      <p:to>
                                        <p:strVal val="visible"/>
                                      </p:to>
                                    </p:set>
                                    <p:animEffect transition="in" filter="fade">
                                      <p:cBhvr>
                                        <p:cTn id="77" dur="500"/>
                                        <p:tgtEl>
                                          <p:spTgt spid="15"/>
                                        </p:tgtEl>
                                      </p:cBhvr>
                                    </p:animEffect>
                                  </p:childTnLst>
                                </p:cTn>
                              </p:par>
                              <p:par>
                                <p:cTn id="78" presetID="42" presetClass="path" presetSubtype="0" decel="100000" fill="hold" grpId="1" nodeType="withEffect">
                                  <p:stCondLst>
                                    <p:cond delay="200"/>
                                  </p:stCondLst>
                                  <p:childTnLst>
                                    <p:animMotion origin="layout" path="M 2.29167E-6 -3.7037E-6 L 2.29167E-6 0.03542 " pathEditMode="relative" rAng="0" ptsTypes="AA">
                                      <p:cBhvr>
                                        <p:cTn id="79" dur="700" spd="-100000" fill="hold"/>
                                        <p:tgtEl>
                                          <p:spTgt spid="15"/>
                                        </p:tgtEl>
                                        <p:attrNameLst>
                                          <p:attrName>ppt_x</p:attrName>
                                          <p:attrName>ppt_y</p:attrName>
                                        </p:attrNameLst>
                                      </p:cBhvr>
                                      <p:rCtr x="0" y="1759"/>
                                    </p:animMotion>
                                  </p:childTnLst>
                                </p:cTn>
                              </p:par>
                              <p:par>
                                <p:cTn id="80" presetID="10" presetClass="entr" presetSubtype="0" fill="hold" grpId="0" nodeType="withEffect">
                                  <p:stCondLst>
                                    <p:cond delay="200"/>
                                  </p:stCondLst>
                                  <p:childTnLst>
                                    <p:set>
                                      <p:cBhvr>
                                        <p:cTn id="81" dur="1" fill="hold">
                                          <p:stCondLst>
                                            <p:cond delay="0"/>
                                          </p:stCondLst>
                                        </p:cTn>
                                        <p:tgtEl>
                                          <p:spTgt spid="14"/>
                                        </p:tgtEl>
                                        <p:attrNameLst>
                                          <p:attrName>style.visibility</p:attrName>
                                        </p:attrNameLst>
                                      </p:cBhvr>
                                      <p:to>
                                        <p:strVal val="visible"/>
                                      </p:to>
                                    </p:set>
                                    <p:animEffect transition="in" filter="fade">
                                      <p:cBhvr>
                                        <p:cTn id="82" dur="500"/>
                                        <p:tgtEl>
                                          <p:spTgt spid="14"/>
                                        </p:tgtEl>
                                      </p:cBhvr>
                                    </p:animEffect>
                                  </p:childTnLst>
                                </p:cTn>
                              </p:par>
                              <p:par>
                                <p:cTn id="83" presetID="42" presetClass="path" presetSubtype="0" decel="100000" fill="hold" grpId="1" nodeType="withEffect">
                                  <p:stCondLst>
                                    <p:cond delay="200"/>
                                  </p:stCondLst>
                                  <p:childTnLst>
                                    <p:animMotion origin="layout" path="M 2.29167E-6 -3.7037E-6 L 2.29167E-6 0.03542 " pathEditMode="relative" rAng="0" ptsTypes="AA">
                                      <p:cBhvr>
                                        <p:cTn id="84" dur="700" spd="-100000" fill="hold"/>
                                        <p:tgtEl>
                                          <p:spTgt spid="14"/>
                                        </p:tgtEl>
                                        <p:attrNameLst>
                                          <p:attrName>ppt_x</p:attrName>
                                          <p:attrName>ppt_y</p:attrName>
                                        </p:attrNameLst>
                                      </p:cBhvr>
                                      <p:rCtr x="0" y="1759"/>
                                    </p:animMotion>
                                  </p:childTnLst>
                                </p:cTn>
                              </p:par>
                              <p:par>
                                <p:cTn id="85" presetID="10" presetClass="entr" presetSubtype="0" fill="hold" nodeType="withEffect">
                                  <p:stCondLst>
                                    <p:cond delay="200"/>
                                  </p:stCondLst>
                                  <p:childTnLst>
                                    <p:set>
                                      <p:cBhvr>
                                        <p:cTn id="86" dur="1" fill="hold">
                                          <p:stCondLst>
                                            <p:cond delay="0"/>
                                          </p:stCondLst>
                                        </p:cTn>
                                        <p:tgtEl>
                                          <p:spTgt spid="4"/>
                                        </p:tgtEl>
                                        <p:attrNameLst>
                                          <p:attrName>style.visibility</p:attrName>
                                        </p:attrNameLst>
                                      </p:cBhvr>
                                      <p:to>
                                        <p:strVal val="visible"/>
                                      </p:to>
                                    </p:set>
                                    <p:animEffect transition="in" filter="fade">
                                      <p:cBhvr>
                                        <p:cTn id="87" dur="500"/>
                                        <p:tgtEl>
                                          <p:spTgt spid="4"/>
                                        </p:tgtEl>
                                      </p:cBhvr>
                                    </p:animEffect>
                                  </p:childTnLst>
                                </p:cTn>
                              </p:par>
                              <p:par>
                                <p:cTn id="88" presetID="42" presetClass="path" presetSubtype="0" decel="100000" fill="hold" nodeType="withEffect">
                                  <p:stCondLst>
                                    <p:cond delay="200"/>
                                  </p:stCondLst>
                                  <p:childTnLst>
                                    <p:animMotion origin="layout" path="M 1.875E-6 2.22222E-6 L 1.875E-6 0.03541 " pathEditMode="relative" rAng="0" ptsTypes="AA">
                                      <p:cBhvr>
                                        <p:cTn id="89" dur="700" spd="-100000" fill="hold"/>
                                        <p:tgtEl>
                                          <p:spTgt spid="4"/>
                                        </p:tgtEl>
                                        <p:attrNameLst>
                                          <p:attrName>ppt_x</p:attrName>
                                          <p:attrName>ppt_y</p:attrName>
                                        </p:attrNameLst>
                                      </p:cBhvr>
                                      <p:rCtr x="0" y="1759"/>
                                    </p:animMotion>
                                  </p:childTnLst>
                                </p:cTn>
                              </p:par>
                              <p:par>
                                <p:cTn id="90" presetID="10" presetClass="entr" presetSubtype="0" fill="hold" grpId="0" nodeType="withEffect">
                                  <p:stCondLst>
                                    <p:cond delay="200"/>
                                  </p:stCondLst>
                                  <p:childTnLst>
                                    <p:set>
                                      <p:cBhvr>
                                        <p:cTn id="91" dur="1" fill="hold">
                                          <p:stCondLst>
                                            <p:cond delay="0"/>
                                          </p:stCondLst>
                                        </p:cTn>
                                        <p:tgtEl>
                                          <p:spTgt spid="8"/>
                                        </p:tgtEl>
                                        <p:attrNameLst>
                                          <p:attrName>style.visibility</p:attrName>
                                        </p:attrNameLst>
                                      </p:cBhvr>
                                      <p:to>
                                        <p:strVal val="visible"/>
                                      </p:to>
                                    </p:set>
                                    <p:animEffect transition="in" filter="fade">
                                      <p:cBhvr>
                                        <p:cTn id="92" dur="500"/>
                                        <p:tgtEl>
                                          <p:spTgt spid="8"/>
                                        </p:tgtEl>
                                      </p:cBhvr>
                                    </p:animEffect>
                                  </p:childTnLst>
                                </p:cTn>
                              </p:par>
                              <p:par>
                                <p:cTn id="93" presetID="42" presetClass="path" presetSubtype="0" decel="100000" fill="hold" grpId="1" nodeType="withEffect">
                                  <p:stCondLst>
                                    <p:cond delay="200"/>
                                  </p:stCondLst>
                                  <p:childTnLst>
                                    <p:animMotion origin="layout" path="M 1.875E-6 2.22222E-6 L 1.875E-6 0.03541 " pathEditMode="relative" rAng="0" ptsTypes="AA">
                                      <p:cBhvr>
                                        <p:cTn id="94" dur="700" spd="-100000" fill="hold"/>
                                        <p:tgtEl>
                                          <p:spTgt spid="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animBg="1"/>
      <p:bldP spid="13" grpId="1" animBg="1"/>
      <p:bldP spid="19" grpId="0"/>
      <p:bldP spid="19" grpId="1"/>
      <p:bldP spid="35" grpId="0"/>
      <p:bldP spid="35" grpId="1"/>
      <p:bldP spid="15" grpId="0" animBg="1"/>
      <p:bldP spid="15" grpId="1" animBg="1"/>
      <p:bldP spid="20" grpId="0"/>
      <p:bldP spid="20" grpId="1"/>
      <p:bldP spid="36" grpId="0"/>
      <p:bldP spid="36" grpId="1"/>
      <p:bldP spid="14" grpId="0" animBg="1"/>
      <p:bldP spid="14" grpId="1" animBg="1"/>
      <p:bldP spid="21" grpId="0"/>
      <p:bldP spid="21" grpId="1"/>
      <p:bldP spid="37" grpId="0"/>
      <p:bldP spid="37" grpId="1"/>
      <p:bldP spid="8" grpId="0"/>
      <p:bldP spid="8"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FA1A1-DC41-67B1-44C3-166CA3E4FFE5}"/>
            </a:ext>
          </a:extLst>
        </p:cNvPr>
        <p:cNvGrpSpPr/>
        <p:nvPr/>
      </p:nvGrpSpPr>
      <p:grpSpPr>
        <a:xfrm>
          <a:off x="0" y="0"/>
          <a:ext cx="0" cy="0"/>
          <a:chOff x="0" y="0"/>
          <a:chExt cx="0" cy="0"/>
        </a:xfrm>
      </p:grpSpPr>
      <p:sp>
        <p:nvSpPr>
          <p:cNvPr id="5" name="Oval 4">
            <a:extLst>
              <a:ext uri="{FF2B5EF4-FFF2-40B4-BE49-F238E27FC236}">
                <a16:creationId xmlns:a16="http://schemas.microsoft.com/office/drawing/2014/main" id="{74452AA4-5F39-18F3-AE40-4A5D35B68693}"/>
              </a:ext>
              <a:ext uri="{C183D7F6-B498-43B3-948B-1728B52AA6E4}">
                <adec:decorative xmlns:adec="http://schemas.microsoft.com/office/drawing/2017/decorative" val="1"/>
              </a:ext>
            </a:extLst>
          </p:cNvPr>
          <p:cNvSpPr/>
          <p:nvPr/>
        </p:nvSpPr>
        <p:spPr bwMode="auto">
          <a:xfrm>
            <a:off x="5912052" y="851625"/>
            <a:ext cx="398424" cy="398424"/>
          </a:xfrm>
          <a:prstGeom prst="ellipse">
            <a:avLst/>
          </a:prstGeom>
          <a:solidFill>
            <a:srgbClr val="379993"/>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1</a:t>
            </a:r>
          </a:p>
        </p:txBody>
      </p:sp>
      <p:sp>
        <p:nvSpPr>
          <p:cNvPr id="6" name="TextBox 5">
            <a:extLst>
              <a:ext uri="{FF2B5EF4-FFF2-40B4-BE49-F238E27FC236}">
                <a16:creationId xmlns:a16="http://schemas.microsoft.com/office/drawing/2014/main" id="{D1FB102B-27B7-076E-66E8-4D24341ACE2F}"/>
              </a:ext>
            </a:extLst>
          </p:cNvPr>
          <p:cNvSpPr txBox="1"/>
          <p:nvPr/>
        </p:nvSpPr>
        <p:spPr>
          <a:xfrm>
            <a:off x="6581939" y="879413"/>
            <a:ext cx="5293259" cy="5057795"/>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0"/>
              </a:spcBef>
              <a:spcAft>
                <a:spcPts val="2500"/>
              </a:spcAft>
              <a:buClrTx/>
              <a:buSzTx/>
              <a:buFontTx/>
              <a:buNone/>
              <a:tabLst/>
              <a:defRPr/>
            </a:pPr>
            <a:r>
              <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Platform Engineering | Get Right</a:t>
            </a:r>
          </a:p>
          <a:p>
            <a:pPr marL="0" marR="0" lvl="0" indent="0" algn="l" defTabSz="932449" rtl="0" eaLnBrk="1" fontAlgn="auto" latinLnBrk="0" hangingPunct="1">
              <a:lnSpc>
                <a:spcPct val="100000"/>
              </a:lnSpc>
              <a:spcBef>
                <a:spcPts val="0"/>
              </a:spcBef>
              <a:spcAft>
                <a:spcPts val="2500"/>
              </a:spcAft>
              <a:buClrTx/>
              <a:buSzTx/>
              <a:buFontTx/>
              <a:buNone/>
              <a:tabLst/>
              <a:defRPr/>
            </a:pPr>
            <a:r>
              <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Secure Future Initiative (SFI)</a:t>
            </a:r>
          </a:p>
          <a:p>
            <a:pPr marL="0" marR="0" lvl="0" indent="0" algn="l" defTabSz="932449" rtl="0" eaLnBrk="1" fontAlgn="auto" latinLnBrk="0" hangingPunct="1">
              <a:lnSpc>
                <a:spcPct val="100000"/>
              </a:lnSpc>
              <a:spcBef>
                <a:spcPts val="0"/>
              </a:spcBef>
              <a:spcAft>
                <a:spcPts val="2500"/>
              </a:spcAft>
              <a:buClrTx/>
              <a:buSzTx/>
              <a:buFontTx/>
              <a:buNone/>
              <a:tabLst/>
              <a:defRPr/>
            </a:pPr>
            <a:r>
              <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GitHub Advanced Security</a:t>
            </a:r>
          </a:p>
          <a:p>
            <a:pPr marL="0" marR="0" lvl="0" indent="0" algn="l" defTabSz="932449" rtl="0" eaLnBrk="1" fontAlgn="auto" latinLnBrk="0" hangingPunct="1">
              <a:lnSpc>
                <a:spcPct val="100000"/>
              </a:lnSpc>
              <a:spcBef>
                <a:spcPts val="0"/>
              </a:spcBef>
              <a:spcAft>
                <a:spcPts val="2500"/>
              </a:spcAft>
              <a:buClrTx/>
              <a:buSzTx/>
              <a:buFontTx/>
              <a:buNone/>
              <a:tabLst/>
              <a:defRPr/>
            </a:pPr>
            <a:r>
              <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Secret Scanning</a:t>
            </a:r>
          </a:p>
          <a:p>
            <a:pPr marL="0" marR="0" lvl="0" indent="0" algn="l" defTabSz="932449" rtl="0" eaLnBrk="1" fontAlgn="auto" latinLnBrk="0" hangingPunct="1">
              <a:lnSpc>
                <a:spcPct val="100000"/>
              </a:lnSpc>
              <a:spcBef>
                <a:spcPts val="0"/>
              </a:spcBef>
              <a:spcAft>
                <a:spcPts val="2500"/>
              </a:spcAft>
              <a:buClrTx/>
              <a:buSzTx/>
              <a:buFontTx/>
              <a:buNone/>
              <a:tabLst/>
              <a:defRPr/>
            </a:pPr>
            <a:r>
              <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Managed Identities</a:t>
            </a:r>
          </a:p>
          <a:p>
            <a:pPr marL="0" marR="0" lvl="0" indent="0" algn="l" defTabSz="932449" rtl="0" eaLnBrk="1" fontAlgn="auto" latinLnBrk="0" hangingPunct="1">
              <a:lnSpc>
                <a:spcPct val="100000"/>
              </a:lnSpc>
              <a:spcBef>
                <a:spcPts val="0"/>
              </a:spcBef>
              <a:spcAft>
                <a:spcPts val="2500"/>
              </a:spcAft>
              <a:buClrTx/>
              <a:buSzTx/>
              <a:buFontTx/>
              <a:buNone/>
              <a:tabLst/>
              <a:defRPr/>
            </a:pPr>
            <a:r>
              <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Dependabot</a:t>
            </a:r>
          </a:p>
          <a:p>
            <a:pPr marL="0" marR="0" lvl="0" indent="0" algn="l" defTabSz="932449" rtl="0" eaLnBrk="1" fontAlgn="auto" latinLnBrk="0" hangingPunct="1">
              <a:lnSpc>
                <a:spcPct val="100000"/>
              </a:lnSpc>
              <a:spcBef>
                <a:spcPts val="0"/>
              </a:spcBef>
              <a:spcAft>
                <a:spcPts val="2500"/>
              </a:spcAft>
              <a:buClrTx/>
              <a:buSzTx/>
              <a:buFontTx/>
              <a:buNone/>
              <a:tabLst/>
              <a:defRPr/>
            </a:pPr>
            <a:r>
              <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Security campaign</a:t>
            </a:r>
          </a:p>
          <a:p>
            <a:pPr marL="0" marR="0" lvl="0" indent="0" algn="l" defTabSz="932449" rtl="0" eaLnBrk="1" fontAlgn="auto" latinLnBrk="0" hangingPunct="1">
              <a:lnSpc>
                <a:spcPct val="100000"/>
              </a:lnSpc>
              <a:spcBef>
                <a:spcPts val="0"/>
              </a:spcBef>
              <a:spcAft>
                <a:spcPts val="2500"/>
              </a:spcAft>
              <a:buClrTx/>
              <a:buSzTx/>
              <a:buFontTx/>
              <a:buNone/>
              <a:tabLst/>
              <a:defRPr/>
            </a:pPr>
            <a:r>
              <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Pipeline migration</a:t>
            </a:r>
          </a:p>
          <a:p>
            <a:pPr marL="0" marR="0" lvl="0" indent="0" algn="l" defTabSz="932449" rtl="0" eaLnBrk="1" fontAlgn="auto" latinLnBrk="0" hangingPunct="1">
              <a:lnSpc>
                <a:spcPct val="100000"/>
              </a:lnSpc>
              <a:spcBef>
                <a:spcPts val="0"/>
              </a:spcBef>
              <a:spcAft>
                <a:spcPts val="2500"/>
              </a:spcAft>
              <a:buClrTx/>
              <a:buSzTx/>
              <a:buFontTx/>
              <a:buNone/>
              <a:tabLst/>
              <a:defRPr/>
            </a:pPr>
            <a:r>
              <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Cloud Defender</a:t>
            </a:r>
          </a:p>
        </p:txBody>
      </p:sp>
      <p:sp>
        <p:nvSpPr>
          <p:cNvPr id="7" name="Oval 6">
            <a:extLst>
              <a:ext uri="{FF2B5EF4-FFF2-40B4-BE49-F238E27FC236}">
                <a16:creationId xmlns:a16="http://schemas.microsoft.com/office/drawing/2014/main" id="{55B11631-E669-CB14-1120-6604319480A6}"/>
              </a:ext>
              <a:ext uri="{C183D7F6-B498-43B3-948B-1728B52AA6E4}">
                <adec:decorative xmlns:adec="http://schemas.microsoft.com/office/drawing/2017/decorative" val="1"/>
              </a:ext>
            </a:extLst>
          </p:cNvPr>
          <p:cNvSpPr/>
          <p:nvPr/>
        </p:nvSpPr>
        <p:spPr bwMode="auto">
          <a:xfrm>
            <a:off x="5912052" y="1444670"/>
            <a:ext cx="398424" cy="398424"/>
          </a:xfrm>
          <a:prstGeom prst="ellipse">
            <a:avLst/>
          </a:prstGeom>
          <a:solidFill>
            <a:srgbClr val="1E8AB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2</a:t>
            </a:r>
          </a:p>
        </p:txBody>
      </p:sp>
      <p:sp>
        <p:nvSpPr>
          <p:cNvPr id="9" name="Oval 8">
            <a:extLst>
              <a:ext uri="{FF2B5EF4-FFF2-40B4-BE49-F238E27FC236}">
                <a16:creationId xmlns:a16="http://schemas.microsoft.com/office/drawing/2014/main" id="{0D7D7797-FAEF-E98D-65BB-7E5CFA4E9C81}"/>
              </a:ext>
              <a:ext uri="{C183D7F6-B498-43B3-948B-1728B52AA6E4}">
                <adec:decorative xmlns:adec="http://schemas.microsoft.com/office/drawing/2017/decorative" val="1"/>
              </a:ext>
            </a:extLst>
          </p:cNvPr>
          <p:cNvSpPr/>
          <p:nvPr/>
        </p:nvSpPr>
        <p:spPr bwMode="auto">
          <a:xfrm>
            <a:off x="5912052" y="2037715"/>
            <a:ext cx="398424" cy="398424"/>
          </a:xfrm>
          <a:prstGeom prst="ellipse">
            <a:avLst/>
          </a:prstGeom>
          <a:solidFill>
            <a:srgbClr val="077BCF"/>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3</a:t>
            </a:r>
          </a:p>
        </p:txBody>
      </p:sp>
      <p:sp>
        <p:nvSpPr>
          <p:cNvPr id="11" name="Oval 10">
            <a:extLst>
              <a:ext uri="{FF2B5EF4-FFF2-40B4-BE49-F238E27FC236}">
                <a16:creationId xmlns:a16="http://schemas.microsoft.com/office/drawing/2014/main" id="{CC521192-A422-65E3-7F09-991A0B149EF9}"/>
              </a:ext>
              <a:ext uri="{C183D7F6-B498-43B3-948B-1728B52AA6E4}">
                <adec:decorative xmlns:adec="http://schemas.microsoft.com/office/drawing/2017/decorative" val="1"/>
              </a:ext>
            </a:extLst>
          </p:cNvPr>
          <p:cNvSpPr/>
          <p:nvPr/>
        </p:nvSpPr>
        <p:spPr bwMode="auto">
          <a:xfrm>
            <a:off x="5912052" y="2630760"/>
            <a:ext cx="398424" cy="398424"/>
          </a:xfrm>
          <a:prstGeom prst="ellipse">
            <a:avLst/>
          </a:prstGeom>
          <a:solidFill>
            <a:srgbClr val="1970D2"/>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4</a:t>
            </a:r>
          </a:p>
        </p:txBody>
      </p:sp>
      <p:sp>
        <p:nvSpPr>
          <p:cNvPr id="13" name="Oval 12">
            <a:extLst>
              <a:ext uri="{FF2B5EF4-FFF2-40B4-BE49-F238E27FC236}">
                <a16:creationId xmlns:a16="http://schemas.microsoft.com/office/drawing/2014/main" id="{E3A8429A-C2EA-D4A1-DD04-E8A6FCC9C628}"/>
              </a:ext>
              <a:ext uri="{C183D7F6-B498-43B3-948B-1728B52AA6E4}">
                <adec:decorative xmlns:adec="http://schemas.microsoft.com/office/drawing/2017/decorative" val="1"/>
              </a:ext>
            </a:extLst>
          </p:cNvPr>
          <p:cNvSpPr/>
          <p:nvPr/>
        </p:nvSpPr>
        <p:spPr bwMode="auto">
          <a:xfrm>
            <a:off x="5912052" y="3223805"/>
            <a:ext cx="398424" cy="398424"/>
          </a:xfrm>
          <a:prstGeom prst="ellipse">
            <a:avLst/>
          </a:prstGeom>
          <a:solidFill>
            <a:srgbClr val="6159CC"/>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5</a:t>
            </a:r>
          </a:p>
        </p:txBody>
      </p:sp>
      <p:sp>
        <p:nvSpPr>
          <p:cNvPr id="15" name="Oval 14">
            <a:extLst>
              <a:ext uri="{FF2B5EF4-FFF2-40B4-BE49-F238E27FC236}">
                <a16:creationId xmlns:a16="http://schemas.microsoft.com/office/drawing/2014/main" id="{AB1047B8-0BC4-AC66-D367-1E4A3B60F920}"/>
              </a:ext>
              <a:ext uri="{C183D7F6-B498-43B3-948B-1728B52AA6E4}">
                <adec:decorative xmlns:adec="http://schemas.microsoft.com/office/drawing/2017/decorative" val="1"/>
              </a:ext>
            </a:extLst>
          </p:cNvPr>
          <p:cNvSpPr/>
          <p:nvPr/>
        </p:nvSpPr>
        <p:spPr bwMode="auto">
          <a:xfrm>
            <a:off x="5912052" y="4409895"/>
            <a:ext cx="398424" cy="398424"/>
          </a:xfrm>
          <a:prstGeom prst="ellipse">
            <a:avLst/>
          </a:prstGeom>
          <a:solidFill>
            <a:srgbClr val="CA3FB0"/>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7</a:t>
            </a:r>
          </a:p>
        </p:txBody>
      </p:sp>
      <p:sp>
        <p:nvSpPr>
          <p:cNvPr id="17" name="Oval 16">
            <a:extLst>
              <a:ext uri="{FF2B5EF4-FFF2-40B4-BE49-F238E27FC236}">
                <a16:creationId xmlns:a16="http://schemas.microsoft.com/office/drawing/2014/main" id="{E1C87F1A-C87E-71D7-6418-86EE859950E0}"/>
              </a:ext>
              <a:ext uri="{C183D7F6-B498-43B3-948B-1728B52AA6E4}">
                <adec:decorative xmlns:adec="http://schemas.microsoft.com/office/drawing/2017/decorative" val="1"/>
              </a:ext>
            </a:extLst>
          </p:cNvPr>
          <p:cNvSpPr/>
          <p:nvPr/>
        </p:nvSpPr>
        <p:spPr bwMode="auto">
          <a:xfrm>
            <a:off x="5912052" y="5595982"/>
            <a:ext cx="398424" cy="398424"/>
          </a:xfrm>
          <a:prstGeom prst="ellipse">
            <a:avLst/>
          </a:prstGeom>
          <a:solidFill>
            <a:srgbClr val="FC5940"/>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9</a:t>
            </a:r>
          </a:p>
        </p:txBody>
      </p:sp>
      <p:sp>
        <p:nvSpPr>
          <p:cNvPr id="19" name="Oval 18">
            <a:extLst>
              <a:ext uri="{FF2B5EF4-FFF2-40B4-BE49-F238E27FC236}">
                <a16:creationId xmlns:a16="http://schemas.microsoft.com/office/drawing/2014/main" id="{A386B606-3659-E7BF-B3C0-F98037C4629D}"/>
              </a:ext>
              <a:ext uri="{C183D7F6-B498-43B3-948B-1728B52AA6E4}">
                <adec:decorative xmlns:adec="http://schemas.microsoft.com/office/drawing/2017/decorative" val="1"/>
              </a:ext>
            </a:extLst>
          </p:cNvPr>
          <p:cNvSpPr/>
          <p:nvPr/>
        </p:nvSpPr>
        <p:spPr bwMode="auto">
          <a:xfrm>
            <a:off x="5912052" y="5002940"/>
            <a:ext cx="398424" cy="398424"/>
          </a:xfrm>
          <a:prstGeom prst="ellipse">
            <a:avLst/>
          </a:prstGeom>
          <a:solidFill>
            <a:srgbClr val="DD4A84"/>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8</a:t>
            </a:r>
          </a:p>
        </p:txBody>
      </p:sp>
      <p:sp>
        <p:nvSpPr>
          <p:cNvPr id="20" name="Oval 19">
            <a:extLst>
              <a:ext uri="{FF2B5EF4-FFF2-40B4-BE49-F238E27FC236}">
                <a16:creationId xmlns:a16="http://schemas.microsoft.com/office/drawing/2014/main" id="{3480DC29-DBCB-2BF2-13AF-F8FDC2511DD0}"/>
              </a:ext>
              <a:ext uri="{C183D7F6-B498-43B3-948B-1728B52AA6E4}">
                <adec:decorative xmlns:adec="http://schemas.microsoft.com/office/drawing/2017/decorative" val="1"/>
              </a:ext>
            </a:extLst>
          </p:cNvPr>
          <p:cNvSpPr/>
          <p:nvPr/>
        </p:nvSpPr>
        <p:spPr bwMode="auto">
          <a:xfrm>
            <a:off x="5912052" y="3816850"/>
            <a:ext cx="398424" cy="398424"/>
          </a:xfrm>
          <a:prstGeom prst="ellipse">
            <a:avLst/>
          </a:prstGeom>
          <a:solidFill>
            <a:srgbClr val="A643C7"/>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6</a:t>
            </a:r>
          </a:p>
        </p:txBody>
      </p:sp>
      <p:grpSp>
        <p:nvGrpSpPr>
          <p:cNvPr id="2" name="Group 1" descr="Bullseye icon">
            <a:extLst>
              <a:ext uri="{FF2B5EF4-FFF2-40B4-BE49-F238E27FC236}">
                <a16:creationId xmlns:a16="http://schemas.microsoft.com/office/drawing/2014/main" id="{1FE0E594-180D-0DF1-04E0-C1C59E40EE2A}"/>
              </a:ext>
            </a:extLst>
          </p:cNvPr>
          <p:cNvGrpSpPr/>
          <p:nvPr/>
        </p:nvGrpSpPr>
        <p:grpSpPr>
          <a:xfrm>
            <a:off x="588264" y="825229"/>
            <a:ext cx="759738" cy="759738"/>
            <a:chOff x="4965892" y="4781649"/>
            <a:chExt cx="835712" cy="835712"/>
          </a:xfrm>
        </p:grpSpPr>
        <p:sp>
          <p:nvSpPr>
            <p:cNvPr id="4" name="Oval 3">
              <a:extLst>
                <a:ext uri="{FF2B5EF4-FFF2-40B4-BE49-F238E27FC236}">
                  <a16:creationId xmlns:a16="http://schemas.microsoft.com/office/drawing/2014/main" id="{EF5A9C49-CAB8-F84E-B46B-4C86246940A3}"/>
                </a:ext>
                <a:ext uri="{C183D7F6-B498-43B3-948B-1728B52AA6E4}">
                  <adec:decorative xmlns:adec="http://schemas.microsoft.com/office/drawing/2017/decorative" val="1"/>
                </a:ext>
              </a:extLst>
            </p:cNvPr>
            <p:cNvSpPr/>
            <p:nvPr/>
          </p:nvSpPr>
          <p:spPr bwMode="auto">
            <a:xfrm>
              <a:off x="4965892" y="4781649"/>
              <a:ext cx="835712" cy="835712"/>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sp>
          <p:nvSpPr>
            <p:cNvPr id="8" name="Graphic 17">
              <a:extLst>
                <a:ext uri="{FF2B5EF4-FFF2-40B4-BE49-F238E27FC236}">
                  <a16:creationId xmlns:a16="http://schemas.microsoft.com/office/drawing/2014/main" id="{90322F8F-969C-92BA-CBD1-15C5B5C365EE}"/>
                </a:ext>
                <a:ext uri="{C183D7F6-B498-43B3-948B-1728B52AA6E4}">
                  <adec:decorative xmlns:adec="http://schemas.microsoft.com/office/drawing/2017/decorative" val="1"/>
                </a:ext>
              </a:extLst>
            </p:cNvPr>
            <p:cNvSpPr/>
            <p:nvPr/>
          </p:nvSpPr>
          <p:spPr>
            <a:xfrm>
              <a:off x="5159852" y="4975609"/>
              <a:ext cx="447793" cy="447793"/>
            </a:xfrm>
            <a:custGeom>
              <a:avLst/>
              <a:gdLst>
                <a:gd name="connsiteX0" fmla="*/ 713241 w 721174"/>
                <a:gd name="connsiteY0" fmla="*/ 172361 h 721174"/>
                <a:gd name="connsiteX1" fmla="*/ 713218 w 721174"/>
                <a:gd name="connsiteY1" fmla="*/ 134115 h 721174"/>
                <a:gd name="connsiteX2" fmla="*/ 694130 w 721174"/>
                <a:gd name="connsiteY2" fmla="*/ 126206 h 721174"/>
                <a:gd name="connsiteX3" fmla="*/ 594969 w 721174"/>
                <a:gd name="connsiteY3" fmla="*/ 126206 h 721174"/>
                <a:gd name="connsiteX4" fmla="*/ 594969 w 721174"/>
                <a:gd name="connsiteY4" fmla="*/ 27044 h 721174"/>
                <a:gd name="connsiteX5" fmla="*/ 567901 w 721174"/>
                <a:gd name="connsiteY5" fmla="*/ 24 h 721174"/>
                <a:gd name="connsiteX6" fmla="*/ 548814 w 721174"/>
                <a:gd name="connsiteY6" fmla="*/ 7933 h 721174"/>
                <a:gd name="connsiteX7" fmla="*/ 458667 w 721174"/>
                <a:gd name="connsiteY7" fmla="*/ 98080 h 721174"/>
                <a:gd name="connsiteX8" fmla="*/ 450734 w 721174"/>
                <a:gd name="connsiteY8" fmla="*/ 117191 h 721174"/>
                <a:gd name="connsiteX9" fmla="*/ 450734 w 721174"/>
                <a:gd name="connsiteY9" fmla="*/ 219454 h 721174"/>
                <a:gd name="connsiteX10" fmla="*/ 379265 w 721174"/>
                <a:gd name="connsiteY10" fmla="*/ 290922 h 721174"/>
                <a:gd name="connsiteX11" fmla="*/ 290936 w 721174"/>
                <a:gd name="connsiteY11" fmla="*/ 341909 h 721174"/>
                <a:gd name="connsiteX12" fmla="*/ 341923 w 721174"/>
                <a:gd name="connsiteY12" fmla="*/ 430239 h 721174"/>
                <a:gd name="connsiteX13" fmla="*/ 430252 w 721174"/>
                <a:gd name="connsiteY13" fmla="*/ 379252 h 721174"/>
                <a:gd name="connsiteX14" fmla="*/ 430252 w 721174"/>
                <a:gd name="connsiteY14" fmla="*/ 341909 h 721174"/>
                <a:gd name="connsiteX15" fmla="*/ 501721 w 721174"/>
                <a:gd name="connsiteY15" fmla="*/ 270441 h 721174"/>
                <a:gd name="connsiteX16" fmla="*/ 603983 w 721174"/>
                <a:gd name="connsiteY16" fmla="*/ 270441 h 721174"/>
                <a:gd name="connsiteX17" fmla="*/ 623095 w 721174"/>
                <a:gd name="connsiteY17" fmla="*/ 262508 h 721174"/>
                <a:gd name="connsiteX18" fmla="*/ 713241 w 721174"/>
                <a:gd name="connsiteY18" fmla="*/ 172361 h 721174"/>
                <a:gd name="connsiteX19" fmla="*/ 360587 w 721174"/>
                <a:gd name="connsiteY19" fmla="*/ 0 h 721174"/>
                <a:gd name="connsiteX20" fmla="*/ 484052 w 721174"/>
                <a:gd name="connsiteY20" fmla="*/ 21672 h 721174"/>
                <a:gd name="connsiteX21" fmla="*/ 433137 w 721174"/>
                <a:gd name="connsiteY21" fmla="*/ 72586 h 721174"/>
                <a:gd name="connsiteX22" fmla="*/ 426971 w 721174"/>
                <a:gd name="connsiteY22" fmla="*/ 79798 h 721174"/>
                <a:gd name="connsiteX23" fmla="*/ 79920 w 721174"/>
                <a:gd name="connsiteY23" fmla="*/ 294239 h 721174"/>
                <a:gd name="connsiteX24" fmla="*/ 294361 w 721174"/>
                <a:gd name="connsiteY24" fmla="*/ 641291 h 721174"/>
                <a:gd name="connsiteX25" fmla="*/ 641412 w 721174"/>
                <a:gd name="connsiteY25" fmla="*/ 426849 h 721174"/>
                <a:gd name="connsiteX26" fmla="*/ 641412 w 721174"/>
                <a:gd name="connsiteY26" fmla="*/ 294239 h 721174"/>
                <a:gd name="connsiteX27" fmla="*/ 648624 w 721174"/>
                <a:gd name="connsiteY27" fmla="*/ 288001 h 721174"/>
                <a:gd name="connsiteX28" fmla="*/ 699467 w 721174"/>
                <a:gd name="connsiteY28" fmla="*/ 237158 h 721174"/>
                <a:gd name="connsiteX29" fmla="*/ 721174 w 721174"/>
                <a:gd name="connsiteY29" fmla="*/ 360587 h 721174"/>
                <a:gd name="connsiteX30" fmla="*/ 360587 w 721174"/>
                <a:gd name="connsiteY30" fmla="*/ 721175 h 721174"/>
                <a:gd name="connsiteX31" fmla="*/ 0 w 721174"/>
                <a:gd name="connsiteY31" fmla="*/ 360587 h 721174"/>
                <a:gd name="connsiteX32" fmla="*/ 360587 w 721174"/>
                <a:gd name="connsiteY32" fmla="*/ 0 h 721174"/>
                <a:gd name="connsiteX33" fmla="*/ 360587 w 721174"/>
                <a:gd name="connsiteY33" fmla="*/ 144235 h 721174"/>
                <a:gd name="connsiteX34" fmla="*/ 414675 w 721174"/>
                <a:gd name="connsiteY34" fmla="*/ 151050 h 721174"/>
                <a:gd name="connsiteX35" fmla="*/ 414675 w 721174"/>
                <a:gd name="connsiteY35" fmla="*/ 204489 h 721174"/>
                <a:gd name="connsiteX36" fmla="*/ 399747 w 721174"/>
                <a:gd name="connsiteY36" fmla="*/ 219454 h 721174"/>
                <a:gd name="connsiteX37" fmla="*/ 397980 w 721174"/>
                <a:gd name="connsiteY37" fmla="*/ 221257 h 721174"/>
                <a:gd name="connsiteX38" fmla="*/ 221229 w 721174"/>
                <a:gd name="connsiteY38" fmla="*/ 323582 h 721174"/>
                <a:gd name="connsiteX39" fmla="*/ 216352 w 721174"/>
                <a:gd name="connsiteY39" fmla="*/ 360587 h 721174"/>
                <a:gd name="connsiteX40" fmla="*/ 360689 w 721174"/>
                <a:gd name="connsiteY40" fmla="*/ 504720 h 721174"/>
                <a:gd name="connsiteX41" fmla="*/ 504822 w 721174"/>
                <a:gd name="connsiteY41" fmla="*/ 360383 h 721174"/>
                <a:gd name="connsiteX42" fmla="*/ 499918 w 721174"/>
                <a:gd name="connsiteY42" fmla="*/ 323195 h 721174"/>
                <a:gd name="connsiteX43" fmla="*/ 501721 w 721174"/>
                <a:gd name="connsiteY43" fmla="*/ 321428 h 721174"/>
                <a:gd name="connsiteX44" fmla="*/ 516649 w 721174"/>
                <a:gd name="connsiteY44" fmla="*/ 306499 h 721174"/>
                <a:gd name="connsiteX45" fmla="*/ 570124 w 721174"/>
                <a:gd name="connsiteY45" fmla="*/ 306499 h 721174"/>
                <a:gd name="connsiteX46" fmla="*/ 414730 w 721174"/>
                <a:gd name="connsiteY46" fmla="*/ 570070 h 721174"/>
                <a:gd name="connsiteX47" fmla="*/ 151160 w 721174"/>
                <a:gd name="connsiteY47" fmla="*/ 414675 h 721174"/>
                <a:gd name="connsiteX48" fmla="*/ 306554 w 721174"/>
                <a:gd name="connsiteY48" fmla="*/ 151105 h 721174"/>
                <a:gd name="connsiteX49" fmla="*/ 360587 w 721174"/>
                <a:gd name="connsiteY49" fmla="*/ 144235 h 721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721174" h="721174">
                  <a:moveTo>
                    <a:pt x="713241" y="172361"/>
                  </a:moveTo>
                  <a:cubicBezTo>
                    <a:pt x="723796" y="161793"/>
                    <a:pt x="723785" y="144670"/>
                    <a:pt x="713218" y="134115"/>
                  </a:cubicBezTo>
                  <a:cubicBezTo>
                    <a:pt x="708153" y="129056"/>
                    <a:pt x="701289" y="126212"/>
                    <a:pt x="694130" y="126206"/>
                  </a:cubicBezTo>
                  <a:lnTo>
                    <a:pt x="594969" y="126206"/>
                  </a:lnTo>
                  <a:lnTo>
                    <a:pt x="594969" y="27044"/>
                  </a:lnTo>
                  <a:cubicBezTo>
                    <a:pt x="594956" y="12108"/>
                    <a:pt x="582837" y="11"/>
                    <a:pt x="567901" y="24"/>
                  </a:cubicBezTo>
                  <a:cubicBezTo>
                    <a:pt x="560742" y="30"/>
                    <a:pt x="553878" y="2875"/>
                    <a:pt x="548814" y="7933"/>
                  </a:cubicBezTo>
                  <a:lnTo>
                    <a:pt x="458667" y="98080"/>
                  </a:lnTo>
                  <a:cubicBezTo>
                    <a:pt x="453594" y="103147"/>
                    <a:pt x="450740" y="110021"/>
                    <a:pt x="450734" y="117191"/>
                  </a:cubicBezTo>
                  <a:lnTo>
                    <a:pt x="450734" y="219454"/>
                  </a:lnTo>
                  <a:lnTo>
                    <a:pt x="379265" y="290922"/>
                  </a:lnTo>
                  <a:cubicBezTo>
                    <a:pt x="340794" y="280610"/>
                    <a:pt x="301248" y="303438"/>
                    <a:pt x="290936" y="341909"/>
                  </a:cubicBezTo>
                  <a:cubicBezTo>
                    <a:pt x="280624" y="380380"/>
                    <a:pt x="303451" y="419927"/>
                    <a:pt x="341923" y="430239"/>
                  </a:cubicBezTo>
                  <a:cubicBezTo>
                    <a:pt x="380394" y="440551"/>
                    <a:pt x="419941" y="417723"/>
                    <a:pt x="430252" y="379252"/>
                  </a:cubicBezTo>
                  <a:cubicBezTo>
                    <a:pt x="433531" y="367020"/>
                    <a:pt x="433531" y="354141"/>
                    <a:pt x="430252" y="341909"/>
                  </a:cubicBezTo>
                  <a:lnTo>
                    <a:pt x="501721" y="270441"/>
                  </a:lnTo>
                  <a:lnTo>
                    <a:pt x="603983" y="270441"/>
                  </a:lnTo>
                  <a:cubicBezTo>
                    <a:pt x="611153" y="270434"/>
                    <a:pt x="618028" y="267581"/>
                    <a:pt x="623095" y="262508"/>
                  </a:cubicBezTo>
                  <a:lnTo>
                    <a:pt x="713241" y="172361"/>
                  </a:lnTo>
                  <a:close/>
                  <a:moveTo>
                    <a:pt x="360587" y="0"/>
                  </a:moveTo>
                  <a:cubicBezTo>
                    <a:pt x="402693" y="-55"/>
                    <a:pt x="444482" y="7280"/>
                    <a:pt x="484052" y="21672"/>
                  </a:cubicBezTo>
                  <a:lnTo>
                    <a:pt x="433137" y="72586"/>
                  </a:lnTo>
                  <a:cubicBezTo>
                    <a:pt x="430902" y="74822"/>
                    <a:pt x="428810" y="77274"/>
                    <a:pt x="426971" y="79798"/>
                  </a:cubicBezTo>
                  <a:cubicBezTo>
                    <a:pt x="271919" y="43179"/>
                    <a:pt x="116539" y="139188"/>
                    <a:pt x="79920" y="294239"/>
                  </a:cubicBezTo>
                  <a:cubicBezTo>
                    <a:pt x="43301" y="449291"/>
                    <a:pt x="139309" y="604671"/>
                    <a:pt x="294361" y="641291"/>
                  </a:cubicBezTo>
                  <a:cubicBezTo>
                    <a:pt x="449413" y="677910"/>
                    <a:pt x="604793" y="581901"/>
                    <a:pt x="641412" y="426849"/>
                  </a:cubicBezTo>
                  <a:cubicBezTo>
                    <a:pt x="651710" y="383246"/>
                    <a:pt x="651710" y="337843"/>
                    <a:pt x="641412" y="294239"/>
                  </a:cubicBezTo>
                  <a:cubicBezTo>
                    <a:pt x="643936" y="292364"/>
                    <a:pt x="646352" y="290273"/>
                    <a:pt x="648624" y="288001"/>
                  </a:cubicBezTo>
                  <a:lnTo>
                    <a:pt x="699467" y="237158"/>
                  </a:lnTo>
                  <a:cubicBezTo>
                    <a:pt x="713865" y="276715"/>
                    <a:pt x="721212" y="318492"/>
                    <a:pt x="721174" y="360587"/>
                  </a:cubicBezTo>
                  <a:cubicBezTo>
                    <a:pt x="721174" y="559740"/>
                    <a:pt x="559739" y="721175"/>
                    <a:pt x="360587" y="721175"/>
                  </a:cubicBezTo>
                  <a:cubicBezTo>
                    <a:pt x="161435" y="721175"/>
                    <a:pt x="0" y="559740"/>
                    <a:pt x="0" y="360587"/>
                  </a:cubicBezTo>
                  <a:cubicBezTo>
                    <a:pt x="0" y="161435"/>
                    <a:pt x="161435" y="0"/>
                    <a:pt x="360587" y="0"/>
                  </a:cubicBezTo>
                  <a:close/>
                  <a:moveTo>
                    <a:pt x="360587" y="144235"/>
                  </a:moveTo>
                  <a:cubicBezTo>
                    <a:pt x="379265" y="144235"/>
                    <a:pt x="397367" y="146615"/>
                    <a:pt x="414675" y="151050"/>
                  </a:cubicBezTo>
                  <a:lnTo>
                    <a:pt x="414675" y="204489"/>
                  </a:lnTo>
                  <a:lnTo>
                    <a:pt x="399747" y="219454"/>
                  </a:lnTo>
                  <a:cubicBezTo>
                    <a:pt x="399148" y="220044"/>
                    <a:pt x="398559" y="220645"/>
                    <a:pt x="397980" y="221257"/>
                  </a:cubicBezTo>
                  <a:cubicBezTo>
                    <a:pt x="320915" y="200705"/>
                    <a:pt x="241781" y="246517"/>
                    <a:pt x="221229" y="323582"/>
                  </a:cubicBezTo>
                  <a:cubicBezTo>
                    <a:pt x="218009" y="335654"/>
                    <a:pt x="216370" y="348093"/>
                    <a:pt x="216352" y="360587"/>
                  </a:cubicBezTo>
                  <a:cubicBezTo>
                    <a:pt x="216409" y="440246"/>
                    <a:pt x="281031" y="504776"/>
                    <a:pt x="360689" y="504720"/>
                  </a:cubicBezTo>
                  <a:cubicBezTo>
                    <a:pt x="440348" y="504664"/>
                    <a:pt x="504878" y="440042"/>
                    <a:pt x="504822" y="360383"/>
                  </a:cubicBezTo>
                  <a:cubicBezTo>
                    <a:pt x="504813" y="347826"/>
                    <a:pt x="503164" y="335324"/>
                    <a:pt x="499918" y="323195"/>
                  </a:cubicBezTo>
                  <a:lnTo>
                    <a:pt x="501721" y="321428"/>
                  </a:lnTo>
                  <a:lnTo>
                    <a:pt x="516649" y="306499"/>
                  </a:lnTo>
                  <a:lnTo>
                    <a:pt x="570124" y="306499"/>
                  </a:lnTo>
                  <a:cubicBezTo>
                    <a:pt x="599996" y="422193"/>
                    <a:pt x="530424" y="540198"/>
                    <a:pt x="414730" y="570070"/>
                  </a:cubicBezTo>
                  <a:cubicBezTo>
                    <a:pt x="299036" y="599942"/>
                    <a:pt x="181032" y="530369"/>
                    <a:pt x="151160" y="414675"/>
                  </a:cubicBezTo>
                  <a:cubicBezTo>
                    <a:pt x="121288" y="298982"/>
                    <a:pt x="190860" y="180977"/>
                    <a:pt x="306554" y="151105"/>
                  </a:cubicBezTo>
                  <a:cubicBezTo>
                    <a:pt x="324204" y="146548"/>
                    <a:pt x="342359" y="144240"/>
                    <a:pt x="360587" y="144235"/>
                  </a:cubicBezTo>
                  <a:close/>
                </a:path>
              </a:pathLst>
            </a:custGeom>
            <a:solidFill>
              <a:schemeClr val="tx1"/>
            </a:solidFill>
            <a:ln w="357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 name="Rounded Rectangle 1">
            <a:extLst>
              <a:ext uri="{FF2B5EF4-FFF2-40B4-BE49-F238E27FC236}">
                <a16:creationId xmlns:a16="http://schemas.microsoft.com/office/drawing/2014/main" id="{B6586AE8-94D4-238A-DE39-D757CC53775E}"/>
              </a:ext>
              <a:ext uri="{C183D7F6-B498-43B3-948B-1728B52AA6E4}">
                <adec:decorative xmlns:adec="http://schemas.microsoft.com/office/drawing/2017/decorative" val="1"/>
              </a:ext>
            </a:extLst>
          </p:cNvPr>
          <p:cNvSpPr/>
          <p:nvPr/>
        </p:nvSpPr>
        <p:spPr bwMode="auto">
          <a:xfrm>
            <a:off x="1716236" y="814243"/>
            <a:ext cx="5537200" cy="781710"/>
          </a:xfrm>
          <a:prstGeom prst="roundRect">
            <a:avLst>
              <a:gd name="adj" fmla="val 4074"/>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700"/>
              </a:spcAft>
              <a:buClrTx/>
              <a:buSzTx/>
              <a:buFontTx/>
              <a:buNone/>
              <a:tabLst/>
              <a:defRPr/>
            </a:pPr>
            <a:r>
              <a:rPr kumimoji="0" lang="en-US" sz="2400" b="0" i="0" u="none" strike="noStrike" kern="1200" cap="none" spc="0" normalizeH="0" baseline="0" noProof="0">
                <a:ln w="3175">
                  <a:noFill/>
                </a:ln>
                <a:gradFill>
                  <a:gsLst>
                    <a:gs pos="0">
                      <a:srgbClr val="FFA38B"/>
                    </a:gs>
                    <a:gs pos="80000">
                      <a:srgbClr val="D59ED7"/>
                    </a:gs>
                  </a:gsLst>
                  <a:path path="circle">
                    <a:fillToRect l="100000" t="100000"/>
                  </a:path>
                </a:gradFill>
                <a:effectLst/>
                <a:uLnTx/>
                <a:uFillTx/>
                <a:latin typeface="Segoe UI Semibold"/>
                <a:ea typeface="+mn-ea"/>
                <a:cs typeface="Segoe UI" panose="020B0502040204020203" pitchFamily="34" charset="0"/>
              </a:rPr>
              <a:t>Get right alignment</a:t>
            </a:r>
          </a:p>
          <a:p>
            <a:pPr marL="0" marR="0" lvl="0" indent="0" algn="l" defTabSz="914400" rtl="0" eaLnBrk="1" fontAlgn="auto" latinLnBrk="0" hangingPunct="1">
              <a:lnSpc>
                <a:spcPct val="100000"/>
              </a:lnSpc>
              <a:spcBef>
                <a:spcPts val="0"/>
              </a:spcBef>
              <a:spcAft>
                <a:spcPts val="7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Getting compliant</a:t>
            </a:r>
          </a:p>
        </p:txBody>
      </p:sp>
    </p:spTree>
    <p:extLst>
      <p:ext uri="{BB962C8B-B14F-4D97-AF65-F5344CB8AC3E}">
        <p14:creationId xmlns:p14="http://schemas.microsoft.com/office/powerpoint/2010/main" val="2886504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100"/>
                                  </p:stCondLst>
                                  <p:childTnLst>
                                    <p:animMotion origin="layout" path="M -0.01836 7.40741E-7 L -1.875E-6 7.40741E-7 " pathEditMode="relative" rAng="0" ptsTypes="AA">
                                      <p:cBhvr>
                                        <p:cTn id="9" dur="500" fill="hold"/>
                                        <p:tgtEl>
                                          <p:spTgt spid="5"/>
                                        </p:tgtEl>
                                        <p:attrNameLst>
                                          <p:attrName>ppt_x</p:attrName>
                                          <p:attrName>ppt_y</p:attrName>
                                        </p:attrNameLst>
                                      </p:cBhvr>
                                      <p:rCtr x="911" y="0"/>
                                    </p:animMotion>
                                  </p:childTnLst>
                                </p:cTn>
                              </p:par>
                              <p:par>
                                <p:cTn id="10" presetID="10" presetClass="entr" presetSubtype="0" fill="hold" grpId="0" nodeType="withEffect">
                                  <p:stCondLst>
                                    <p:cond delay="1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50000" fill="hold" grpId="1" nodeType="withEffect">
                                  <p:stCondLst>
                                    <p:cond delay="100"/>
                                  </p:stCondLst>
                                  <p:childTnLst>
                                    <p:animMotion origin="layout" path="M -0.01836 -3.33333E-6 L -1.875E-6 -3.33333E-6 " pathEditMode="relative" rAng="0" ptsTypes="AA">
                                      <p:cBhvr>
                                        <p:cTn id="14" dur="500" fill="hold"/>
                                        <p:tgtEl>
                                          <p:spTgt spid="7"/>
                                        </p:tgtEl>
                                        <p:attrNameLst>
                                          <p:attrName>ppt_x</p:attrName>
                                          <p:attrName>ppt_y</p:attrName>
                                        </p:attrNameLst>
                                      </p:cBhvr>
                                      <p:rCtr x="911" y="0"/>
                                    </p:animMotion>
                                  </p:childTnLst>
                                </p:cTn>
                              </p:par>
                              <p:par>
                                <p:cTn id="15" presetID="10" presetClass="entr" presetSubtype="0" fill="hold" grpId="0" nodeType="withEffect">
                                  <p:stCondLst>
                                    <p:cond delay="1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50000" fill="hold" grpId="1" nodeType="withEffect">
                                  <p:stCondLst>
                                    <p:cond delay="100"/>
                                  </p:stCondLst>
                                  <p:childTnLst>
                                    <p:animMotion origin="layout" path="M -0.01836 2.59259E-6 L -1.875E-6 2.59259E-6 " pathEditMode="relative" rAng="0" ptsTypes="AA">
                                      <p:cBhvr>
                                        <p:cTn id="19" dur="500" fill="hold"/>
                                        <p:tgtEl>
                                          <p:spTgt spid="9"/>
                                        </p:tgtEl>
                                        <p:attrNameLst>
                                          <p:attrName>ppt_x</p:attrName>
                                          <p:attrName>ppt_y</p:attrName>
                                        </p:attrNameLst>
                                      </p:cBhvr>
                                      <p:rCtr x="911" y="0"/>
                                    </p:animMotion>
                                  </p:childTnLst>
                                </p:cTn>
                              </p:par>
                              <p:par>
                                <p:cTn id="20" presetID="10" presetClass="entr" presetSubtype="0" fill="hold" grpId="0" nodeType="withEffect">
                                  <p:stCondLst>
                                    <p:cond delay="1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42" presetClass="path" presetSubtype="0" decel="50000" fill="hold" grpId="1" nodeType="withEffect">
                                  <p:stCondLst>
                                    <p:cond delay="100"/>
                                  </p:stCondLst>
                                  <p:childTnLst>
                                    <p:animMotion origin="layout" path="M -0.01836 -5.55112E-17 L -1.875E-6 -5.55112E-17 " pathEditMode="relative" rAng="0" ptsTypes="AA">
                                      <p:cBhvr>
                                        <p:cTn id="24" dur="500" fill="hold"/>
                                        <p:tgtEl>
                                          <p:spTgt spid="11"/>
                                        </p:tgtEl>
                                        <p:attrNameLst>
                                          <p:attrName>ppt_x</p:attrName>
                                          <p:attrName>ppt_y</p:attrName>
                                        </p:attrNameLst>
                                      </p:cBhvr>
                                      <p:rCtr x="911" y="0"/>
                                    </p:animMotion>
                                  </p:childTnLst>
                                </p:cTn>
                              </p:par>
                              <p:par>
                                <p:cTn id="25" presetID="10" presetClass="entr" presetSubtype="0" fill="hold" grpId="0" nodeType="withEffect">
                                  <p:stCondLst>
                                    <p:cond delay="1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42" presetClass="path" presetSubtype="0" decel="50000" fill="hold" grpId="1" nodeType="withEffect">
                                  <p:stCondLst>
                                    <p:cond delay="100"/>
                                  </p:stCondLst>
                                  <p:childTnLst>
                                    <p:animMotion origin="layout" path="M -0.01836 -4.07407E-6 L -1.875E-6 -4.07407E-6 " pathEditMode="relative" rAng="0" ptsTypes="AA">
                                      <p:cBhvr>
                                        <p:cTn id="29" dur="500" fill="hold"/>
                                        <p:tgtEl>
                                          <p:spTgt spid="13"/>
                                        </p:tgtEl>
                                        <p:attrNameLst>
                                          <p:attrName>ppt_x</p:attrName>
                                          <p:attrName>ppt_y</p:attrName>
                                        </p:attrNameLst>
                                      </p:cBhvr>
                                      <p:rCtr x="911" y="0"/>
                                    </p:animMotion>
                                  </p:childTnLst>
                                </p:cTn>
                              </p:par>
                              <p:par>
                                <p:cTn id="30" presetID="10" presetClass="entr" presetSubtype="0" fill="hold" grpId="0" nodeType="withEffect">
                                  <p:stCondLst>
                                    <p:cond delay="10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42" presetClass="path" presetSubtype="0" decel="50000" fill="hold" grpId="1" nodeType="withEffect">
                                  <p:stCondLst>
                                    <p:cond delay="100"/>
                                  </p:stCondLst>
                                  <p:childTnLst>
                                    <p:animMotion origin="layout" path="M -0.01836 -7.40741E-7 L -1.875E-6 -7.40741E-7 " pathEditMode="relative" rAng="0" ptsTypes="AA">
                                      <p:cBhvr>
                                        <p:cTn id="34" dur="500" fill="hold"/>
                                        <p:tgtEl>
                                          <p:spTgt spid="15"/>
                                        </p:tgtEl>
                                        <p:attrNameLst>
                                          <p:attrName>ppt_x</p:attrName>
                                          <p:attrName>ppt_y</p:attrName>
                                        </p:attrNameLst>
                                      </p:cBhvr>
                                      <p:rCtr x="911" y="0"/>
                                    </p:animMotion>
                                  </p:childTnLst>
                                </p:cTn>
                              </p:par>
                              <p:par>
                                <p:cTn id="35" presetID="10" presetClass="entr" presetSubtype="0" fill="hold" grpId="0" nodeType="withEffect">
                                  <p:stCondLst>
                                    <p:cond delay="10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42" presetClass="path" presetSubtype="0" decel="50000" fill="hold" grpId="1" nodeType="withEffect">
                                  <p:stCondLst>
                                    <p:cond delay="100"/>
                                  </p:stCondLst>
                                  <p:childTnLst>
                                    <p:animMotion origin="layout" path="M -0.01836 2.59259E-6 L -1.875E-6 2.59259E-6 " pathEditMode="relative" rAng="0" ptsTypes="AA">
                                      <p:cBhvr>
                                        <p:cTn id="39" dur="500" fill="hold"/>
                                        <p:tgtEl>
                                          <p:spTgt spid="17"/>
                                        </p:tgtEl>
                                        <p:attrNameLst>
                                          <p:attrName>ppt_x</p:attrName>
                                          <p:attrName>ppt_y</p:attrName>
                                        </p:attrNameLst>
                                      </p:cBhvr>
                                      <p:rCtr x="911" y="0"/>
                                    </p:animMotion>
                                  </p:childTnLst>
                                </p:cTn>
                              </p:par>
                              <p:par>
                                <p:cTn id="40" presetID="10" presetClass="entr" presetSubtype="0" fill="hold" grpId="0" nodeType="withEffect">
                                  <p:stCondLst>
                                    <p:cond delay="20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42" presetClass="path" presetSubtype="0" decel="50000" fill="hold" grpId="1" nodeType="withEffect">
                                  <p:stCondLst>
                                    <p:cond delay="200"/>
                                  </p:stCondLst>
                                  <p:childTnLst>
                                    <p:animMotion origin="layout" path="M -0.01836 -7.40741E-7 L -1.04167E-6 -7.40741E-7 " pathEditMode="relative" rAng="0" ptsTypes="AA">
                                      <p:cBhvr>
                                        <p:cTn id="44" dur="500" fill="hold"/>
                                        <p:tgtEl>
                                          <p:spTgt spid="6"/>
                                        </p:tgtEl>
                                        <p:attrNameLst>
                                          <p:attrName>ppt_x</p:attrName>
                                          <p:attrName>ppt_y</p:attrName>
                                        </p:attrNameLst>
                                      </p:cBhvr>
                                      <p:rCtr x="911" y="0"/>
                                    </p:animMotion>
                                  </p:childTnLst>
                                </p:cTn>
                              </p:par>
                              <p:par>
                                <p:cTn id="45" presetID="10" presetClass="entr" presetSubtype="0" fill="hold" grpId="0" nodeType="withEffect">
                                  <p:stCondLst>
                                    <p:cond delay="10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42" presetClass="path" presetSubtype="0" decel="50000" fill="hold" grpId="1" nodeType="withEffect">
                                  <p:stCondLst>
                                    <p:cond delay="100"/>
                                  </p:stCondLst>
                                  <p:childTnLst>
                                    <p:animMotion origin="layout" path="M -0.01836 -3.33333E-6 L -1.875E-6 -3.33333E-6 " pathEditMode="relative" rAng="0" ptsTypes="AA">
                                      <p:cBhvr>
                                        <p:cTn id="49" dur="500" fill="hold"/>
                                        <p:tgtEl>
                                          <p:spTgt spid="19"/>
                                        </p:tgtEl>
                                        <p:attrNameLst>
                                          <p:attrName>ppt_x</p:attrName>
                                          <p:attrName>ppt_y</p:attrName>
                                        </p:attrNameLst>
                                      </p:cBhvr>
                                      <p:rCtr x="911" y="0"/>
                                    </p:animMotion>
                                  </p:childTnLst>
                                </p:cTn>
                              </p:par>
                              <p:par>
                                <p:cTn id="50" presetID="10" presetClass="entr" presetSubtype="0" fill="hold" grpId="0" nodeType="withEffect">
                                  <p:stCondLst>
                                    <p:cond delay="10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42" presetClass="path" presetSubtype="0" decel="50000" fill="hold" grpId="1" nodeType="withEffect">
                                  <p:stCondLst>
                                    <p:cond delay="100"/>
                                  </p:stCondLst>
                                  <p:childTnLst>
                                    <p:animMotion origin="layout" path="M -0.01836 3.33333E-6 L -1.875E-6 3.33333E-6 " pathEditMode="relative" rAng="0" ptsTypes="AA">
                                      <p:cBhvr>
                                        <p:cTn id="54" dur="500" fill="hold"/>
                                        <p:tgtEl>
                                          <p:spTgt spid="20"/>
                                        </p:tgtEl>
                                        <p:attrNameLst>
                                          <p:attrName>ppt_x</p:attrName>
                                          <p:attrName>ppt_y</p:attrName>
                                        </p:attrNameLst>
                                      </p:cBhvr>
                                      <p:rCtr x="911" y="0"/>
                                    </p:animMotion>
                                  </p:childTnLst>
                                </p:cTn>
                              </p:par>
                              <p:par>
                                <p:cTn id="55" presetID="10" presetClass="entr" presetSubtype="0" fill="hold" nodeType="withEffect">
                                  <p:stCondLst>
                                    <p:cond delay="300"/>
                                  </p:stCondLst>
                                  <p:childTnLst>
                                    <p:set>
                                      <p:cBhvr>
                                        <p:cTn id="56" dur="1" fill="hold">
                                          <p:stCondLst>
                                            <p:cond delay="0"/>
                                          </p:stCondLst>
                                        </p:cTn>
                                        <p:tgtEl>
                                          <p:spTgt spid="2"/>
                                        </p:tgtEl>
                                        <p:attrNameLst>
                                          <p:attrName>style.visibility</p:attrName>
                                        </p:attrNameLst>
                                      </p:cBhvr>
                                      <p:to>
                                        <p:strVal val="visible"/>
                                      </p:to>
                                    </p:set>
                                    <p:animEffect transition="in" filter="fade">
                                      <p:cBhvr>
                                        <p:cTn id="57" dur="500"/>
                                        <p:tgtEl>
                                          <p:spTgt spid="2"/>
                                        </p:tgtEl>
                                      </p:cBhvr>
                                    </p:animEffect>
                                  </p:childTnLst>
                                </p:cTn>
                              </p:par>
                              <p:par>
                                <p:cTn id="58" presetID="42" presetClass="path" presetSubtype="0" decel="100000" fill="hold" nodeType="withEffect">
                                  <p:stCondLst>
                                    <p:cond delay="300"/>
                                  </p:stCondLst>
                                  <p:childTnLst>
                                    <p:animMotion origin="layout" path="M 1.875E-6 2.22222E-6 L 1.875E-6 0.03541 " pathEditMode="relative" rAng="0" ptsTypes="AA">
                                      <p:cBhvr>
                                        <p:cTn id="59" dur="700" spd="-100000" fill="hold"/>
                                        <p:tgtEl>
                                          <p:spTgt spid="2"/>
                                        </p:tgtEl>
                                        <p:attrNameLst>
                                          <p:attrName>ppt_x</p:attrName>
                                          <p:attrName>ppt_y</p:attrName>
                                        </p:attrNameLst>
                                      </p:cBhvr>
                                      <p:rCtr x="0" y="1759"/>
                                    </p:animMotion>
                                  </p:childTnLst>
                                </p:cTn>
                              </p:par>
                              <p:par>
                                <p:cTn id="60" presetID="10" presetClass="entr" presetSubtype="0" fill="hold" grpId="0" nodeType="withEffect">
                                  <p:stCondLst>
                                    <p:cond delay="30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par>
                                <p:cTn id="63" presetID="42" presetClass="path" presetSubtype="0" decel="100000" fill="hold" grpId="1" nodeType="withEffect">
                                  <p:stCondLst>
                                    <p:cond delay="300"/>
                                  </p:stCondLst>
                                  <p:childTnLst>
                                    <p:animMotion origin="layout" path="M 1.875E-6 2.22222E-6 L 1.875E-6 0.03541 " pathEditMode="relative" rAng="0" ptsTypes="AA">
                                      <p:cBhvr>
                                        <p:cTn id="64" dur="700" spd="-100000" fill="hold"/>
                                        <p:tgtEl>
                                          <p:spTgt spid="1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6" grpId="1"/>
      <p:bldP spid="7" grpId="0" animBg="1"/>
      <p:bldP spid="7" grpId="1" animBg="1"/>
      <p:bldP spid="9" grpId="0" animBg="1"/>
      <p:bldP spid="9" grpId="1" animBg="1"/>
      <p:bldP spid="11" grpId="0" animBg="1"/>
      <p:bldP spid="11" grpId="1" animBg="1"/>
      <p:bldP spid="13" grpId="0" animBg="1"/>
      <p:bldP spid="13" grpId="1" animBg="1"/>
      <p:bldP spid="15" grpId="0" animBg="1"/>
      <p:bldP spid="15" grpId="1" animBg="1"/>
      <p:bldP spid="17" grpId="0" animBg="1"/>
      <p:bldP spid="17" grpId="1" animBg="1"/>
      <p:bldP spid="19" grpId="0" animBg="1"/>
      <p:bldP spid="19" grpId="1" animBg="1"/>
      <p:bldP spid="20" grpId="0" animBg="1"/>
      <p:bldP spid="20" grpId="1" animBg="1"/>
      <p:bldP spid="10" grpId="0"/>
      <p:bldP spid="10" grpId="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1FA7347-2D68-DE87-A25B-874125846BC0}"/>
            </a:ext>
          </a:extLst>
        </p:cNvPr>
        <p:cNvGrpSpPr/>
        <p:nvPr/>
      </p:nvGrpSpPr>
      <p:grpSpPr>
        <a:xfrm>
          <a:off x="0" y="0"/>
          <a:ext cx="0" cy="0"/>
          <a:chOff x="0" y="0"/>
          <a:chExt cx="0" cy="0"/>
        </a:xfrm>
      </p:grpSpPr>
      <p:sp>
        <p:nvSpPr>
          <p:cNvPr id="36" name="Title 35">
            <a:extLst>
              <a:ext uri="{FF2B5EF4-FFF2-40B4-BE49-F238E27FC236}">
                <a16:creationId xmlns:a16="http://schemas.microsoft.com/office/drawing/2014/main" id="{1B2F4943-3489-D155-ACBA-1FA08FFB9679}"/>
              </a:ext>
            </a:extLst>
          </p:cNvPr>
          <p:cNvSpPr>
            <a:spLocks noGrp="1"/>
          </p:cNvSpPr>
          <p:nvPr>
            <p:ph type="title" idx="4294967295"/>
          </p:nvPr>
        </p:nvSpPr>
        <p:spPr>
          <a:xfrm>
            <a:off x="0" y="-747017"/>
            <a:ext cx="12192000" cy="369332"/>
          </a:xfrm>
        </p:spPr>
        <p:txBody>
          <a:bodyPr/>
          <a:lstStyle/>
          <a:p>
            <a:r>
              <a:rPr lang="en-US" sz="2400"/>
              <a:t>Templates, guidance, governance &amp; policy enforcement Part 2</a:t>
            </a:r>
          </a:p>
        </p:txBody>
      </p:sp>
      <p:grpSp>
        <p:nvGrpSpPr>
          <p:cNvPr id="37" name="Group 36" descr="Infinity loop with labels.&#10;&#10;Starting from the left is Built &amp; Test, Code, Continuous Deployment, Continuous Feedback, Deploy &amp; Operate, and Monitor &amp; Observe.">
            <a:extLst>
              <a:ext uri="{FF2B5EF4-FFF2-40B4-BE49-F238E27FC236}">
                <a16:creationId xmlns:a16="http://schemas.microsoft.com/office/drawing/2014/main" id="{55CAB3B0-8E84-43A0-6A13-A012DBDA55BC}"/>
              </a:ext>
            </a:extLst>
          </p:cNvPr>
          <p:cNvGrpSpPr/>
          <p:nvPr/>
        </p:nvGrpSpPr>
        <p:grpSpPr>
          <a:xfrm>
            <a:off x="1420394" y="1198127"/>
            <a:ext cx="9872502" cy="4461693"/>
            <a:chOff x="1420394" y="1198127"/>
            <a:chExt cx="9872502" cy="4461693"/>
          </a:xfrm>
        </p:grpSpPr>
        <p:sp>
          <p:nvSpPr>
            <p:cNvPr id="38" name="Freeform 37">
              <a:extLst>
                <a:ext uri="{FF2B5EF4-FFF2-40B4-BE49-F238E27FC236}">
                  <a16:creationId xmlns:a16="http://schemas.microsoft.com/office/drawing/2014/main" id="{A1D438E7-6C2C-36E7-5CF1-9D128FEE1349}"/>
                </a:ext>
                <a:ext uri="{C183D7F6-B498-43B3-948B-1728B52AA6E4}">
                  <adec:decorative xmlns:adec="http://schemas.microsoft.com/office/drawing/2017/decorative" val="1"/>
                </a:ext>
              </a:extLst>
            </p:cNvPr>
            <p:cNvSpPr/>
            <p:nvPr/>
          </p:nvSpPr>
          <p:spPr>
            <a:xfrm>
              <a:off x="6249940" y="3467397"/>
              <a:ext cx="3908387" cy="2179728"/>
            </a:xfrm>
            <a:custGeom>
              <a:avLst/>
              <a:gdLst>
                <a:gd name="connsiteX0" fmla="*/ 586210 w 3908387"/>
                <a:gd name="connsiteY0" fmla="*/ 0 h 2179728"/>
                <a:gd name="connsiteX1" fmla="*/ 1021499 w 3908387"/>
                <a:gd name="connsiteY1" fmla="*/ 502917 h 2179728"/>
                <a:gd name="connsiteX2" fmla="*/ 1428557 w 3908387"/>
                <a:gd name="connsiteY2" fmla="*/ 861220 h 2179728"/>
                <a:gd name="connsiteX3" fmla="*/ 1425984 w 3908387"/>
                <a:gd name="connsiteY3" fmla="*/ 863787 h 2179728"/>
                <a:gd name="connsiteX4" fmla="*/ 1637477 w 3908387"/>
                <a:gd name="connsiteY4" fmla="*/ 1008292 h 2179728"/>
                <a:gd name="connsiteX5" fmla="*/ 2343125 w 3908387"/>
                <a:gd name="connsiteY5" fmla="*/ 1238368 h 2179728"/>
                <a:gd name="connsiteX6" fmla="*/ 3249896 w 3908387"/>
                <a:gd name="connsiteY6" fmla="*/ 850181 h 2179728"/>
                <a:gd name="connsiteX7" fmla="*/ 3908387 w 3908387"/>
                <a:gd name="connsiteY7" fmla="*/ 1511775 h 2179728"/>
                <a:gd name="connsiteX8" fmla="*/ 2347262 w 3908387"/>
                <a:gd name="connsiteY8" fmla="*/ 2179728 h 2179728"/>
                <a:gd name="connsiteX9" fmla="*/ 2341522 w 3908387"/>
                <a:gd name="connsiteY9" fmla="*/ 2179728 h 2179728"/>
                <a:gd name="connsiteX10" fmla="*/ 752684 w 3908387"/>
                <a:gd name="connsiteY10" fmla="*/ 1527493 h 2179728"/>
                <a:gd name="connsiteX11" fmla="*/ 756383 w 3908387"/>
                <a:gd name="connsiteY11" fmla="*/ 1523824 h 2179728"/>
                <a:gd name="connsiteX12" fmla="*/ 553198 w 3908387"/>
                <a:gd name="connsiteY12" fmla="*/ 1348173 h 2179728"/>
                <a:gd name="connsiteX13" fmla="*/ 355201 w 3908387"/>
                <a:gd name="connsiteY13" fmla="*/ 1158203 h 2179728"/>
                <a:gd name="connsiteX14" fmla="*/ 0 w 3908387"/>
                <a:gd name="connsiteY14" fmla="*/ 760605 h 2179728"/>
                <a:gd name="connsiteX15" fmla="*/ 586210 w 3908387"/>
                <a:gd name="connsiteY15" fmla="*/ 0 h 217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08387" h="2179728">
                  <a:moveTo>
                    <a:pt x="586210" y="0"/>
                  </a:moveTo>
                  <a:cubicBezTo>
                    <a:pt x="721362" y="177600"/>
                    <a:pt x="865924" y="345739"/>
                    <a:pt x="1021499" y="502917"/>
                  </a:cubicBezTo>
                  <a:cubicBezTo>
                    <a:pt x="1148792" y="631761"/>
                    <a:pt x="1283944" y="752746"/>
                    <a:pt x="1428557" y="861220"/>
                  </a:cubicBezTo>
                  <a:lnTo>
                    <a:pt x="1425984" y="863787"/>
                  </a:lnTo>
                  <a:lnTo>
                    <a:pt x="1637477" y="1008292"/>
                  </a:lnTo>
                  <a:cubicBezTo>
                    <a:pt x="1859882" y="1143761"/>
                    <a:pt x="2101504" y="1238368"/>
                    <a:pt x="2343125" y="1238368"/>
                  </a:cubicBezTo>
                  <a:cubicBezTo>
                    <a:pt x="2685710" y="1238368"/>
                    <a:pt x="3014181" y="1098460"/>
                    <a:pt x="3249896" y="850181"/>
                  </a:cubicBezTo>
                  <a:lnTo>
                    <a:pt x="3908387" y="1511775"/>
                  </a:lnTo>
                  <a:cubicBezTo>
                    <a:pt x="3499518" y="1937861"/>
                    <a:pt x="2936109" y="2179728"/>
                    <a:pt x="2347262" y="2179728"/>
                  </a:cubicBezTo>
                  <a:cubicBezTo>
                    <a:pt x="2345348" y="2179728"/>
                    <a:pt x="2343436" y="2179728"/>
                    <a:pt x="2341522" y="2179728"/>
                  </a:cubicBezTo>
                  <a:cubicBezTo>
                    <a:pt x="1816632" y="2179728"/>
                    <a:pt x="1285434" y="1959679"/>
                    <a:pt x="752684" y="1527493"/>
                  </a:cubicBezTo>
                  <a:lnTo>
                    <a:pt x="756383" y="1523824"/>
                  </a:lnTo>
                  <a:lnTo>
                    <a:pt x="553198" y="1348173"/>
                  </a:lnTo>
                  <a:cubicBezTo>
                    <a:pt x="485622" y="1286685"/>
                    <a:pt x="419623" y="1223426"/>
                    <a:pt x="355201" y="1158203"/>
                  </a:cubicBezTo>
                  <a:cubicBezTo>
                    <a:pt x="226305" y="1026205"/>
                    <a:pt x="102166" y="883194"/>
                    <a:pt x="0" y="760605"/>
                  </a:cubicBezTo>
                  <a:cubicBezTo>
                    <a:pt x="218446" y="506019"/>
                    <a:pt x="410161" y="245176"/>
                    <a:pt x="586210" y="0"/>
                  </a:cubicBezTo>
                  <a:close/>
                </a:path>
              </a:pathLst>
            </a:custGeom>
            <a:solidFill>
              <a:srgbClr val="6D55CB"/>
            </a:solidFill>
            <a:ln w="38100">
              <a:solidFill>
                <a:schemeClr val="bg1"/>
              </a:solid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Google Shape;623;p38">
              <a:extLst>
                <a:ext uri="{FF2B5EF4-FFF2-40B4-BE49-F238E27FC236}">
                  <a16:creationId xmlns:a16="http://schemas.microsoft.com/office/drawing/2014/main" id="{183653DC-CEC5-5A55-056D-5A65BF25D869}"/>
                </a:ext>
                <a:ext uri="{C183D7F6-B498-43B3-948B-1728B52AA6E4}">
                  <adec:decorative xmlns:adec="http://schemas.microsoft.com/office/drawing/2017/decorative" val="1"/>
                </a:ext>
              </a:extLst>
            </p:cNvPr>
            <p:cNvSpPr/>
            <p:nvPr/>
          </p:nvSpPr>
          <p:spPr>
            <a:xfrm>
              <a:off x="9485289" y="1872024"/>
              <a:ext cx="1293406" cy="3129024"/>
            </a:xfrm>
            <a:custGeom>
              <a:avLst/>
              <a:gdLst/>
              <a:ahLst/>
              <a:cxnLst/>
              <a:rect l="l" t="t" r="r" b="b"/>
              <a:pathLst>
                <a:path w="25016" h="60519" extrusionOk="0">
                  <a:moveTo>
                    <a:pt x="12857" y="1"/>
                  </a:moveTo>
                  <a:lnTo>
                    <a:pt x="61" y="12737"/>
                  </a:lnTo>
                  <a:cubicBezTo>
                    <a:pt x="669" y="13314"/>
                    <a:pt x="1186" y="13952"/>
                    <a:pt x="1702" y="14621"/>
                  </a:cubicBezTo>
                  <a:cubicBezTo>
                    <a:pt x="9453" y="24530"/>
                    <a:pt x="8724" y="38634"/>
                    <a:pt x="0" y="47722"/>
                  </a:cubicBezTo>
                  <a:lnTo>
                    <a:pt x="3100" y="50853"/>
                  </a:lnTo>
                  <a:lnTo>
                    <a:pt x="1824" y="57783"/>
                  </a:lnTo>
                  <a:lnTo>
                    <a:pt x="9605" y="57357"/>
                  </a:lnTo>
                  <a:lnTo>
                    <a:pt x="12736" y="60518"/>
                  </a:lnTo>
                  <a:cubicBezTo>
                    <a:pt x="20578" y="52403"/>
                    <a:pt x="24985" y="41552"/>
                    <a:pt x="24985" y="30275"/>
                  </a:cubicBezTo>
                  <a:cubicBezTo>
                    <a:pt x="25016" y="19940"/>
                    <a:pt x="21368" y="9910"/>
                    <a:pt x="14681" y="2037"/>
                  </a:cubicBezTo>
                  <a:cubicBezTo>
                    <a:pt x="13982" y="1156"/>
                    <a:pt x="13648" y="791"/>
                    <a:pt x="12857" y="1"/>
                  </a:cubicBezTo>
                  <a:close/>
                </a:path>
              </a:pathLst>
            </a:custGeom>
            <a:solidFill>
              <a:srgbClr val="C03BC4"/>
            </a:solidFill>
            <a:ln w="38100">
              <a:solidFill>
                <a:schemeClr val="bg1"/>
              </a:solid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 name="Freeform 39">
              <a:extLst>
                <a:ext uri="{FF2B5EF4-FFF2-40B4-BE49-F238E27FC236}">
                  <a16:creationId xmlns:a16="http://schemas.microsoft.com/office/drawing/2014/main" id="{3C0E956A-CC53-FC3F-321F-10341957299A}"/>
                </a:ext>
                <a:ext uri="{C183D7F6-B498-43B3-948B-1728B52AA6E4}">
                  <adec:decorative xmlns:adec="http://schemas.microsoft.com/office/drawing/2017/decorative" val="1"/>
                </a:ext>
              </a:extLst>
            </p:cNvPr>
            <p:cNvSpPr/>
            <p:nvPr/>
          </p:nvSpPr>
          <p:spPr>
            <a:xfrm>
              <a:off x="6991820" y="1198127"/>
              <a:ext cx="3155704" cy="1332701"/>
            </a:xfrm>
            <a:custGeom>
              <a:avLst/>
              <a:gdLst>
                <a:gd name="connsiteX0" fmla="*/ 1590442 w 3155704"/>
                <a:gd name="connsiteY0" fmla="*/ 0 h 1332701"/>
                <a:gd name="connsiteX1" fmla="*/ 3155704 w 3155704"/>
                <a:gd name="connsiteY1" fmla="*/ 674209 h 1332701"/>
                <a:gd name="connsiteX2" fmla="*/ 2991834 w 3155704"/>
                <a:gd name="connsiteY2" fmla="*/ 837694 h 1332701"/>
                <a:gd name="connsiteX3" fmla="*/ 3026789 w 3155704"/>
                <a:gd name="connsiteY3" fmla="*/ 1219641 h 1332701"/>
                <a:gd name="connsiteX4" fmla="*/ 2663081 w 3155704"/>
                <a:gd name="connsiteY4" fmla="*/ 1165674 h 1332701"/>
                <a:gd name="connsiteX5" fmla="*/ 2495661 w 3155704"/>
                <a:gd name="connsiteY5" fmla="*/ 1332701 h 1332701"/>
                <a:gd name="connsiteX6" fmla="*/ 1588891 w 3155704"/>
                <a:gd name="connsiteY6" fmla="*/ 942963 h 1332701"/>
                <a:gd name="connsiteX7" fmla="*/ 1584341 w 3155704"/>
                <a:gd name="connsiteY7" fmla="*/ 942911 h 1332701"/>
                <a:gd name="connsiteX8" fmla="*/ 666351 w 3155704"/>
                <a:gd name="connsiteY8" fmla="*/ 1316983 h 1332701"/>
                <a:gd name="connsiteX9" fmla="*/ 0 w 3155704"/>
                <a:gd name="connsiteY9" fmla="*/ 649082 h 1332701"/>
                <a:gd name="connsiteX10" fmla="*/ 1590442 w 3155704"/>
                <a:gd name="connsiteY10" fmla="*/ 0 h 1332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55704" h="1332701">
                  <a:moveTo>
                    <a:pt x="1590442" y="0"/>
                  </a:moveTo>
                  <a:cubicBezTo>
                    <a:pt x="2181358" y="1603"/>
                    <a:pt x="2747094" y="245177"/>
                    <a:pt x="3155704" y="674209"/>
                  </a:cubicBezTo>
                  <a:lnTo>
                    <a:pt x="2991834" y="837694"/>
                  </a:lnTo>
                  <a:lnTo>
                    <a:pt x="3026789" y="1219641"/>
                  </a:lnTo>
                  <a:lnTo>
                    <a:pt x="2663081" y="1165674"/>
                  </a:lnTo>
                  <a:lnTo>
                    <a:pt x="2495661" y="1332701"/>
                  </a:lnTo>
                  <a:cubicBezTo>
                    <a:pt x="2259946" y="1084371"/>
                    <a:pt x="1931476" y="942963"/>
                    <a:pt x="1588891" y="942963"/>
                  </a:cubicBezTo>
                  <a:cubicBezTo>
                    <a:pt x="1587391" y="942911"/>
                    <a:pt x="1585840" y="942911"/>
                    <a:pt x="1584341" y="942911"/>
                  </a:cubicBezTo>
                  <a:cubicBezTo>
                    <a:pt x="1265281" y="942911"/>
                    <a:pt x="944773" y="1108930"/>
                    <a:pt x="666351" y="1316983"/>
                  </a:cubicBezTo>
                  <a:lnTo>
                    <a:pt x="0" y="649082"/>
                  </a:lnTo>
                  <a:cubicBezTo>
                    <a:pt x="532802" y="216895"/>
                    <a:pt x="1067102" y="0"/>
                    <a:pt x="1590442" y="0"/>
                  </a:cubicBezTo>
                  <a:close/>
                </a:path>
              </a:pathLst>
            </a:custGeom>
            <a:solidFill>
              <a:srgbClr val="FF5C39"/>
            </a:solidFill>
            <a:ln w="38100">
              <a:solidFill>
                <a:schemeClr val="bg1"/>
              </a:solid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40">
              <a:extLst>
                <a:ext uri="{FF2B5EF4-FFF2-40B4-BE49-F238E27FC236}">
                  <a16:creationId xmlns:a16="http://schemas.microsoft.com/office/drawing/2014/main" id="{9F5C16FF-414E-582D-C5F5-7EC838749F7F}"/>
                </a:ext>
                <a:ext uri="{C183D7F6-B498-43B3-948B-1728B52AA6E4}">
                  <adec:decorative xmlns:adec="http://schemas.microsoft.com/office/drawing/2017/decorative" val="1"/>
                </a:ext>
              </a:extLst>
            </p:cNvPr>
            <p:cNvSpPr/>
            <p:nvPr/>
          </p:nvSpPr>
          <p:spPr>
            <a:xfrm>
              <a:off x="2253410" y="1845826"/>
              <a:ext cx="5406321" cy="3813994"/>
            </a:xfrm>
            <a:custGeom>
              <a:avLst/>
              <a:gdLst>
                <a:gd name="connsiteX0" fmla="*/ 4739970 w 5406321"/>
                <a:gd name="connsiteY0" fmla="*/ 0 h 3813994"/>
                <a:gd name="connsiteX1" fmla="*/ 4918103 w 5406321"/>
                <a:gd name="connsiteY1" fmla="*/ 178547 h 3813994"/>
                <a:gd name="connsiteX2" fmla="*/ 5267948 w 5406321"/>
                <a:gd name="connsiteY2" fmla="*/ 141403 h 3813994"/>
                <a:gd name="connsiteX3" fmla="*/ 5222392 w 5406321"/>
                <a:gd name="connsiteY3" fmla="*/ 483544 h 3813994"/>
                <a:gd name="connsiteX4" fmla="*/ 5406321 w 5406321"/>
                <a:gd name="connsiteY4" fmla="*/ 667902 h 3813994"/>
                <a:gd name="connsiteX5" fmla="*/ 3353791 w 5406321"/>
                <a:gd name="connsiteY5" fmla="*/ 3013633 h 3813994"/>
                <a:gd name="connsiteX6" fmla="*/ 3155540 w 5406321"/>
                <a:gd name="connsiteY6" fmla="*/ 3164854 h 3813994"/>
                <a:gd name="connsiteX7" fmla="*/ 3155651 w 5406321"/>
                <a:gd name="connsiteY7" fmla="*/ 3164965 h 3813994"/>
                <a:gd name="connsiteX8" fmla="*/ 1565262 w 5406321"/>
                <a:gd name="connsiteY8" fmla="*/ 3813994 h 3813994"/>
                <a:gd name="connsiteX9" fmla="*/ 0 w 5406321"/>
                <a:gd name="connsiteY9" fmla="*/ 3141389 h 3813994"/>
                <a:gd name="connsiteX10" fmla="*/ 660043 w 5406321"/>
                <a:gd name="connsiteY10" fmla="*/ 2482898 h 3813994"/>
                <a:gd name="connsiteX11" fmla="*/ 1565262 w 5406321"/>
                <a:gd name="connsiteY11" fmla="*/ 2871085 h 3813994"/>
                <a:gd name="connsiteX12" fmla="*/ 1569760 w 5406321"/>
                <a:gd name="connsiteY12" fmla="*/ 2871085 h 3813994"/>
                <a:gd name="connsiteX13" fmla="*/ 2273933 w 5406321"/>
                <a:gd name="connsiteY13" fmla="*/ 2643910 h 3813994"/>
                <a:gd name="connsiteX14" fmla="*/ 2486513 w 5406321"/>
                <a:gd name="connsiteY14" fmla="*/ 2500497 h 3813994"/>
                <a:gd name="connsiteX15" fmla="*/ 2486332 w 5406321"/>
                <a:gd name="connsiteY15" fmla="*/ 2500315 h 3813994"/>
                <a:gd name="connsiteX16" fmla="*/ 4739970 w 5406321"/>
                <a:gd name="connsiteY16" fmla="*/ 0 h 3813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06321" h="3813994">
                  <a:moveTo>
                    <a:pt x="4739970" y="0"/>
                  </a:moveTo>
                  <a:lnTo>
                    <a:pt x="4918103" y="178547"/>
                  </a:lnTo>
                  <a:lnTo>
                    <a:pt x="5267948" y="141403"/>
                  </a:lnTo>
                  <a:lnTo>
                    <a:pt x="5222392" y="483544"/>
                  </a:lnTo>
                  <a:lnTo>
                    <a:pt x="5406321" y="667902"/>
                  </a:lnTo>
                  <a:cubicBezTo>
                    <a:pt x="4825824" y="1055385"/>
                    <a:pt x="4333711" y="2214977"/>
                    <a:pt x="3353791" y="3013633"/>
                  </a:cubicBezTo>
                  <a:lnTo>
                    <a:pt x="3155540" y="3164854"/>
                  </a:lnTo>
                  <a:lnTo>
                    <a:pt x="3155651" y="3164965"/>
                  </a:lnTo>
                  <a:cubicBezTo>
                    <a:pt x="2622902" y="3597100"/>
                    <a:pt x="2088601" y="3813994"/>
                    <a:pt x="1565262" y="3813994"/>
                  </a:cubicBezTo>
                  <a:cubicBezTo>
                    <a:pt x="974346" y="3812443"/>
                    <a:pt x="408610" y="3568818"/>
                    <a:pt x="0" y="3141389"/>
                  </a:cubicBezTo>
                  <a:lnTo>
                    <a:pt x="660043" y="2482898"/>
                  </a:lnTo>
                  <a:cubicBezTo>
                    <a:pt x="895757" y="2729625"/>
                    <a:pt x="1222677" y="2869482"/>
                    <a:pt x="1565262" y="2871085"/>
                  </a:cubicBezTo>
                  <a:cubicBezTo>
                    <a:pt x="1566761" y="2871085"/>
                    <a:pt x="1568261" y="2871085"/>
                    <a:pt x="1569760" y="2871085"/>
                  </a:cubicBezTo>
                  <a:cubicBezTo>
                    <a:pt x="1810257" y="2871085"/>
                    <a:pt x="2051540" y="2777699"/>
                    <a:pt x="2273933" y="2643910"/>
                  </a:cubicBezTo>
                  <a:lnTo>
                    <a:pt x="2486513" y="2500497"/>
                  </a:lnTo>
                  <a:lnTo>
                    <a:pt x="2486332" y="2500315"/>
                  </a:lnTo>
                  <a:cubicBezTo>
                    <a:pt x="3529858" y="1694107"/>
                    <a:pt x="3781342" y="793592"/>
                    <a:pt x="4739970" y="0"/>
                  </a:cubicBezTo>
                  <a:close/>
                </a:path>
              </a:pathLst>
            </a:custGeom>
            <a:solidFill>
              <a:srgbClr val="399A92"/>
            </a:solidFill>
            <a:ln w="38100">
              <a:solidFill>
                <a:schemeClr val="bg1"/>
              </a:solid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Google Shape;631;p38">
              <a:extLst>
                <a:ext uri="{FF2B5EF4-FFF2-40B4-BE49-F238E27FC236}">
                  <a16:creationId xmlns:a16="http://schemas.microsoft.com/office/drawing/2014/main" id="{0911D3D1-14B1-AD27-E35B-E642108869DC}"/>
                </a:ext>
                <a:ext uri="{C183D7F6-B498-43B3-948B-1728B52AA6E4}">
                  <adec:decorative xmlns:adec="http://schemas.microsoft.com/office/drawing/2017/decorative" val="1"/>
                </a:ext>
              </a:extLst>
            </p:cNvPr>
            <p:cNvSpPr/>
            <p:nvPr/>
          </p:nvSpPr>
          <p:spPr>
            <a:xfrm>
              <a:off x="1420394" y="1856809"/>
              <a:ext cx="1500891" cy="3128972"/>
            </a:xfrm>
            <a:custGeom>
              <a:avLst/>
              <a:gdLst/>
              <a:ahLst/>
              <a:cxnLst/>
              <a:rect l="l" t="t" r="r" b="b"/>
              <a:pathLst>
                <a:path w="29029" h="60518" extrusionOk="0">
                  <a:moveTo>
                    <a:pt x="16262" y="0"/>
                  </a:moveTo>
                  <a:cubicBezTo>
                    <a:pt x="31" y="16870"/>
                    <a:pt x="1" y="43557"/>
                    <a:pt x="16202" y="60518"/>
                  </a:cubicBezTo>
                  <a:lnTo>
                    <a:pt x="19576" y="57144"/>
                  </a:lnTo>
                  <a:lnTo>
                    <a:pt x="25867" y="57904"/>
                  </a:lnTo>
                  <a:lnTo>
                    <a:pt x="25867" y="57904"/>
                  </a:lnTo>
                  <a:lnTo>
                    <a:pt x="25138" y="51612"/>
                  </a:lnTo>
                  <a:lnTo>
                    <a:pt x="28968" y="47782"/>
                  </a:lnTo>
                  <a:cubicBezTo>
                    <a:pt x="24439" y="43071"/>
                    <a:pt x="21946" y="36779"/>
                    <a:pt x="21977" y="30244"/>
                  </a:cubicBezTo>
                  <a:cubicBezTo>
                    <a:pt x="21946" y="23739"/>
                    <a:pt x="24500" y="17447"/>
                    <a:pt x="29029" y="12766"/>
                  </a:cubicBezTo>
                  <a:lnTo>
                    <a:pt x="16262" y="0"/>
                  </a:lnTo>
                  <a:close/>
                </a:path>
              </a:pathLst>
            </a:custGeom>
            <a:solidFill>
              <a:srgbClr val="1D89B3"/>
            </a:solidFill>
            <a:ln w="38100">
              <a:solidFill>
                <a:schemeClr val="bg1"/>
              </a:solid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Google Shape;632;p38">
              <a:extLst>
                <a:ext uri="{FF2B5EF4-FFF2-40B4-BE49-F238E27FC236}">
                  <a16:creationId xmlns:a16="http://schemas.microsoft.com/office/drawing/2014/main" id="{515B4450-AC0A-B7FA-5EDC-B62F50E7E868}"/>
                </a:ext>
                <a:ext uri="{C183D7F6-B498-43B3-948B-1728B52AA6E4}">
                  <adec:decorative xmlns:adec="http://schemas.microsoft.com/office/drawing/2017/decorative" val="1"/>
                </a:ext>
              </a:extLst>
            </p:cNvPr>
            <p:cNvSpPr/>
            <p:nvPr/>
          </p:nvSpPr>
          <p:spPr>
            <a:xfrm>
              <a:off x="2254815" y="1206374"/>
              <a:ext cx="3155755" cy="1329599"/>
            </a:xfrm>
            <a:custGeom>
              <a:avLst/>
              <a:gdLst/>
              <a:ahLst/>
              <a:cxnLst/>
              <a:rect l="l" t="t" r="r" b="b"/>
              <a:pathLst>
                <a:path w="61036" h="25716" extrusionOk="0">
                  <a:moveTo>
                    <a:pt x="30224" y="0"/>
                  </a:moveTo>
                  <a:cubicBezTo>
                    <a:pt x="18806" y="0"/>
                    <a:pt x="7908" y="4678"/>
                    <a:pt x="0" y="12919"/>
                  </a:cubicBezTo>
                  <a:lnTo>
                    <a:pt x="3982" y="16901"/>
                  </a:lnTo>
                  <a:lnTo>
                    <a:pt x="3131" y="22888"/>
                  </a:lnTo>
                  <a:lnTo>
                    <a:pt x="9362" y="22281"/>
                  </a:lnTo>
                  <a:lnTo>
                    <a:pt x="12767" y="25715"/>
                  </a:lnTo>
                  <a:cubicBezTo>
                    <a:pt x="17326" y="20913"/>
                    <a:pt x="23679" y="18208"/>
                    <a:pt x="30305" y="18208"/>
                  </a:cubicBezTo>
                  <a:cubicBezTo>
                    <a:pt x="36536" y="18208"/>
                    <a:pt x="42737" y="21460"/>
                    <a:pt x="48117" y="25503"/>
                  </a:cubicBezTo>
                  <a:lnTo>
                    <a:pt x="61035" y="12615"/>
                  </a:lnTo>
                  <a:cubicBezTo>
                    <a:pt x="50761" y="4256"/>
                    <a:pt x="40457" y="1"/>
                    <a:pt x="30335" y="1"/>
                  </a:cubicBezTo>
                  <a:cubicBezTo>
                    <a:pt x="30298" y="1"/>
                    <a:pt x="30261" y="0"/>
                    <a:pt x="30224" y="0"/>
                  </a:cubicBezTo>
                  <a:close/>
                </a:path>
              </a:pathLst>
            </a:custGeom>
            <a:solidFill>
              <a:srgbClr val="0078D4"/>
            </a:solidFill>
            <a:ln w="38100">
              <a:solidFill>
                <a:schemeClr val="bg1"/>
              </a:solid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 name="Google Shape;633;p38">
              <a:extLst>
                <a:ext uri="{FF2B5EF4-FFF2-40B4-BE49-F238E27FC236}">
                  <a16:creationId xmlns:a16="http://schemas.microsoft.com/office/drawing/2014/main" id="{E6F2EF6A-86D4-AA00-7F95-E082F8F2920D}"/>
                </a:ext>
                <a:ext uri="{C183D7F6-B498-43B3-948B-1728B52AA6E4}">
                  <adec:decorative xmlns:adec="http://schemas.microsoft.com/office/drawing/2017/decorative" val="1"/>
                </a:ext>
              </a:extLst>
            </p:cNvPr>
            <p:cNvSpPr/>
            <p:nvPr/>
          </p:nvSpPr>
          <p:spPr>
            <a:xfrm>
              <a:off x="4733342" y="1852123"/>
              <a:ext cx="1467852" cy="1595198"/>
            </a:xfrm>
            <a:custGeom>
              <a:avLst/>
              <a:gdLst/>
              <a:ahLst/>
              <a:cxnLst/>
              <a:rect l="l" t="t" r="r" b="b"/>
              <a:pathLst>
                <a:path w="28390" h="30853" extrusionOk="0">
                  <a:moveTo>
                    <a:pt x="12888" y="1"/>
                  </a:moveTo>
                  <a:lnTo>
                    <a:pt x="9332" y="3557"/>
                  </a:lnTo>
                  <a:lnTo>
                    <a:pt x="3253" y="2919"/>
                  </a:lnTo>
                  <a:lnTo>
                    <a:pt x="4073" y="8816"/>
                  </a:lnTo>
                  <a:lnTo>
                    <a:pt x="0" y="12889"/>
                  </a:lnTo>
                  <a:cubicBezTo>
                    <a:pt x="2857" y="15077"/>
                    <a:pt x="5563" y="17448"/>
                    <a:pt x="8055" y="20031"/>
                  </a:cubicBezTo>
                  <a:cubicBezTo>
                    <a:pt x="11368" y="23436"/>
                    <a:pt x="14438" y="27053"/>
                    <a:pt x="17265" y="30852"/>
                  </a:cubicBezTo>
                  <a:cubicBezTo>
                    <a:pt x="21156" y="25898"/>
                    <a:pt x="24590" y="20974"/>
                    <a:pt x="28390" y="16050"/>
                  </a:cubicBezTo>
                  <a:cubicBezTo>
                    <a:pt x="26293" y="13466"/>
                    <a:pt x="23405" y="9910"/>
                    <a:pt x="20730" y="7144"/>
                  </a:cubicBezTo>
                  <a:cubicBezTo>
                    <a:pt x="18238" y="4621"/>
                    <a:pt x="15624" y="2250"/>
                    <a:pt x="12888" y="1"/>
                  </a:cubicBezTo>
                  <a:close/>
                </a:path>
              </a:pathLst>
            </a:custGeom>
            <a:solidFill>
              <a:srgbClr val="6D55CB"/>
            </a:solidFill>
            <a:ln w="38100">
              <a:solidFill>
                <a:schemeClr val="bg1"/>
              </a:solid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5" name="Group 44">
              <a:extLst>
                <a:ext uri="{FF2B5EF4-FFF2-40B4-BE49-F238E27FC236}">
                  <a16:creationId xmlns:a16="http://schemas.microsoft.com/office/drawing/2014/main" id="{D69ACBE5-6150-A99D-FA28-A506005C0082}"/>
                </a:ext>
              </a:extLst>
            </p:cNvPr>
            <p:cNvGrpSpPr/>
            <p:nvPr/>
          </p:nvGrpSpPr>
          <p:grpSpPr>
            <a:xfrm>
              <a:off x="7362592" y="4757781"/>
              <a:ext cx="1909416" cy="625391"/>
              <a:chOff x="7521452" y="5025179"/>
              <a:chExt cx="1909416" cy="625391"/>
            </a:xfrm>
          </p:grpSpPr>
          <p:sp>
            <p:nvSpPr>
              <p:cNvPr id="59" name="TextBox 58">
                <a:extLst>
                  <a:ext uri="{FF2B5EF4-FFF2-40B4-BE49-F238E27FC236}">
                    <a16:creationId xmlns:a16="http://schemas.microsoft.com/office/drawing/2014/main" id="{279A1CBC-0DC4-1561-CFD6-66725A2F1B2B}"/>
                  </a:ext>
                  <a:ext uri="{C183D7F6-B498-43B3-948B-1728B52AA6E4}">
                    <adec:decorative xmlns:adec="http://schemas.microsoft.com/office/drawing/2017/decorative" val="1"/>
                  </a:ext>
                </a:extLst>
              </p:cNvPr>
              <p:cNvSpPr txBox="1"/>
              <p:nvPr/>
            </p:nvSpPr>
            <p:spPr>
              <a:xfrm>
                <a:off x="7521452" y="5025179"/>
                <a:ext cx="184494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w="3175">
                      <a:noFill/>
                    </a:ln>
                    <a:solidFill>
                      <a:srgbClr val="091F2C"/>
                    </a:solidFill>
                    <a:effectLst/>
                    <a:uLnTx/>
                    <a:uFillTx/>
                    <a:latin typeface="Segoe UI Semibold"/>
                    <a:ea typeface="+mn-ea"/>
                    <a:cs typeface="Segoe UI" panose="020B0502040204020203" pitchFamily="34" charset="0"/>
                  </a:rPr>
                  <a:t>Continuous </a:t>
                </a:r>
                <a:endParaRPr kumimoji="0" lang="en-US" sz="18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60" name="TextBox 59">
                <a:extLst>
                  <a:ext uri="{FF2B5EF4-FFF2-40B4-BE49-F238E27FC236}">
                    <a16:creationId xmlns:a16="http://schemas.microsoft.com/office/drawing/2014/main" id="{D6128AED-106F-27B7-8B07-AC72D0213FA5}"/>
                  </a:ext>
                  <a:ext uri="{C183D7F6-B498-43B3-948B-1728B52AA6E4}">
                    <adec:decorative xmlns:adec="http://schemas.microsoft.com/office/drawing/2017/decorative" val="1"/>
                  </a:ext>
                </a:extLst>
              </p:cNvPr>
              <p:cNvSpPr txBox="1"/>
              <p:nvPr/>
            </p:nvSpPr>
            <p:spPr>
              <a:xfrm>
                <a:off x="7818591" y="5281238"/>
                <a:ext cx="161227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w="3175">
                      <a:noFill/>
                    </a:ln>
                    <a:solidFill>
                      <a:srgbClr val="091F2C"/>
                    </a:solidFill>
                    <a:effectLst/>
                    <a:uLnTx/>
                    <a:uFillTx/>
                    <a:latin typeface="Segoe UI Semibold"/>
                    <a:ea typeface="+mn-ea"/>
                    <a:cs typeface="Segoe UI" panose="020B0502040204020203" pitchFamily="34" charset="0"/>
                  </a:rPr>
                  <a:t>Feedback</a:t>
                </a:r>
              </a:p>
            </p:txBody>
          </p:sp>
        </p:grpSp>
        <p:sp>
          <p:nvSpPr>
            <p:cNvPr id="46" name="TextBox 45">
              <a:extLst>
                <a:ext uri="{FF2B5EF4-FFF2-40B4-BE49-F238E27FC236}">
                  <a16:creationId xmlns:a16="http://schemas.microsoft.com/office/drawing/2014/main" id="{4221ECB2-580E-39FA-F511-27FAB69BF2C8}"/>
                </a:ext>
                <a:ext uri="{C183D7F6-B498-43B3-948B-1728B52AA6E4}">
                  <adec:decorative xmlns:adec="http://schemas.microsoft.com/office/drawing/2017/decorative" val="1"/>
                </a:ext>
              </a:extLst>
            </p:cNvPr>
            <p:cNvSpPr txBox="1"/>
            <p:nvPr/>
          </p:nvSpPr>
          <p:spPr>
            <a:xfrm>
              <a:off x="3318757" y="1525563"/>
              <a:ext cx="106749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w="3175">
                    <a:noFill/>
                  </a:ln>
                  <a:solidFill>
                    <a:srgbClr val="091F2C"/>
                  </a:solidFill>
                  <a:effectLst/>
                  <a:uLnTx/>
                  <a:uFillTx/>
                  <a:latin typeface="Segoe UI Semibold"/>
                  <a:ea typeface="+mn-ea"/>
                  <a:cs typeface="Segoe UI" panose="020B0502040204020203" pitchFamily="34" charset="0"/>
                </a:rPr>
                <a:t>Code</a:t>
              </a:r>
              <a:endParaRPr kumimoji="0" lang="en-US" sz="18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grpSp>
          <p:nvGrpSpPr>
            <p:cNvPr id="47" name="Group 46">
              <a:extLst>
                <a:ext uri="{FF2B5EF4-FFF2-40B4-BE49-F238E27FC236}">
                  <a16:creationId xmlns:a16="http://schemas.microsoft.com/office/drawing/2014/main" id="{FD175EFB-0296-564F-9EC9-4FA203BD5327}"/>
                </a:ext>
              </a:extLst>
            </p:cNvPr>
            <p:cNvGrpSpPr/>
            <p:nvPr/>
          </p:nvGrpSpPr>
          <p:grpSpPr>
            <a:xfrm>
              <a:off x="3139498" y="4848697"/>
              <a:ext cx="3065457" cy="607820"/>
              <a:chOff x="2631786" y="4996840"/>
              <a:chExt cx="3065457" cy="607820"/>
            </a:xfrm>
          </p:grpSpPr>
          <p:sp>
            <p:nvSpPr>
              <p:cNvPr id="57" name="TextBox 56">
                <a:extLst>
                  <a:ext uri="{FF2B5EF4-FFF2-40B4-BE49-F238E27FC236}">
                    <a16:creationId xmlns:a16="http://schemas.microsoft.com/office/drawing/2014/main" id="{99A6EE90-0C6C-AD5C-E95C-458FB1600844}"/>
                  </a:ext>
                  <a:ext uri="{C183D7F6-B498-43B3-948B-1728B52AA6E4}">
                    <adec:decorative xmlns:adec="http://schemas.microsoft.com/office/drawing/2017/decorative" val="1"/>
                  </a:ext>
                </a:extLst>
              </p:cNvPr>
              <p:cNvSpPr txBox="1"/>
              <p:nvPr/>
            </p:nvSpPr>
            <p:spPr>
              <a:xfrm>
                <a:off x="2858161" y="4996840"/>
                <a:ext cx="184494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w="3175">
                      <a:noFill/>
                    </a:ln>
                    <a:solidFill>
                      <a:srgbClr val="091F2C"/>
                    </a:solidFill>
                    <a:effectLst/>
                    <a:uLnTx/>
                    <a:uFillTx/>
                    <a:latin typeface="Segoe UI Semibold"/>
                    <a:ea typeface="+mn-ea"/>
                    <a:cs typeface="Segoe UI" panose="020B0502040204020203" pitchFamily="34" charset="0"/>
                  </a:rPr>
                  <a:t>Continuous </a:t>
                </a:r>
                <a:endParaRPr kumimoji="0" lang="en-US" sz="18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58" name="TextBox 57">
                <a:extLst>
                  <a:ext uri="{FF2B5EF4-FFF2-40B4-BE49-F238E27FC236}">
                    <a16:creationId xmlns:a16="http://schemas.microsoft.com/office/drawing/2014/main" id="{5E1407A4-BB0F-4F34-EC33-9A905BF532EF}"/>
                  </a:ext>
                  <a:ext uri="{C183D7F6-B498-43B3-948B-1728B52AA6E4}">
                    <adec:decorative xmlns:adec="http://schemas.microsoft.com/office/drawing/2017/decorative" val="1"/>
                  </a:ext>
                </a:extLst>
              </p:cNvPr>
              <p:cNvSpPr txBox="1"/>
              <p:nvPr/>
            </p:nvSpPr>
            <p:spPr>
              <a:xfrm>
                <a:off x="2631786" y="5235328"/>
                <a:ext cx="306545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w="3175">
                      <a:noFill/>
                    </a:ln>
                    <a:solidFill>
                      <a:srgbClr val="091F2C"/>
                    </a:solidFill>
                    <a:effectLst/>
                    <a:uLnTx/>
                    <a:uFillTx/>
                    <a:latin typeface="Segoe UI Semibold"/>
                    <a:ea typeface="+mn-ea"/>
                    <a:cs typeface="Segoe UI" panose="020B0502040204020203" pitchFamily="34" charset="0"/>
                  </a:rPr>
                  <a:t>Deployment</a:t>
                </a:r>
              </a:p>
            </p:txBody>
          </p:sp>
        </p:grpSp>
        <p:grpSp>
          <p:nvGrpSpPr>
            <p:cNvPr id="48" name="Group 47">
              <a:extLst>
                <a:ext uri="{FF2B5EF4-FFF2-40B4-BE49-F238E27FC236}">
                  <a16:creationId xmlns:a16="http://schemas.microsoft.com/office/drawing/2014/main" id="{7836B12F-43D0-3883-BDFE-B0796063EEC6}"/>
                </a:ext>
              </a:extLst>
            </p:cNvPr>
            <p:cNvGrpSpPr/>
            <p:nvPr/>
          </p:nvGrpSpPr>
          <p:grpSpPr>
            <a:xfrm>
              <a:off x="1666157" y="3193025"/>
              <a:ext cx="1352279" cy="616923"/>
              <a:chOff x="1936676" y="3864539"/>
              <a:chExt cx="1352279" cy="616923"/>
            </a:xfrm>
          </p:grpSpPr>
          <p:sp>
            <p:nvSpPr>
              <p:cNvPr id="55" name="TextBox 54">
                <a:extLst>
                  <a:ext uri="{FF2B5EF4-FFF2-40B4-BE49-F238E27FC236}">
                    <a16:creationId xmlns:a16="http://schemas.microsoft.com/office/drawing/2014/main" id="{251A2D04-5C36-D548-A5DC-F314D125DEAA}"/>
                  </a:ext>
                  <a:ext uri="{C183D7F6-B498-43B3-948B-1728B52AA6E4}">
                    <adec:decorative xmlns:adec="http://schemas.microsoft.com/office/drawing/2017/decorative" val="1"/>
                  </a:ext>
                </a:extLst>
              </p:cNvPr>
              <p:cNvSpPr txBox="1"/>
              <p:nvPr/>
            </p:nvSpPr>
            <p:spPr>
              <a:xfrm>
                <a:off x="1998989" y="4112130"/>
                <a:ext cx="128996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w="3175">
                      <a:noFill/>
                    </a:ln>
                    <a:solidFill>
                      <a:srgbClr val="091F2C"/>
                    </a:solidFill>
                    <a:effectLst/>
                    <a:uLnTx/>
                    <a:uFillTx/>
                    <a:latin typeface="Segoe UI Semibold"/>
                    <a:ea typeface="+mn-ea"/>
                    <a:cs typeface="Segoe UI" panose="020B0502040204020203" pitchFamily="34" charset="0"/>
                  </a:rPr>
                  <a:t>&amp; Test</a:t>
                </a:r>
                <a:endParaRPr kumimoji="0" lang="en-US" sz="18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56" name="TextBox 55">
                <a:extLst>
                  <a:ext uri="{FF2B5EF4-FFF2-40B4-BE49-F238E27FC236}">
                    <a16:creationId xmlns:a16="http://schemas.microsoft.com/office/drawing/2014/main" id="{4070B31C-D347-C9AC-A5B4-63FE9862337B}"/>
                  </a:ext>
                  <a:ext uri="{C183D7F6-B498-43B3-948B-1728B52AA6E4}">
                    <adec:decorative xmlns:adec="http://schemas.microsoft.com/office/drawing/2017/decorative" val="1"/>
                  </a:ext>
                </a:extLst>
              </p:cNvPr>
              <p:cNvSpPr txBox="1"/>
              <p:nvPr/>
            </p:nvSpPr>
            <p:spPr>
              <a:xfrm>
                <a:off x="1936676" y="3864539"/>
                <a:ext cx="117401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w="3175">
                      <a:noFill/>
                    </a:ln>
                    <a:solidFill>
                      <a:srgbClr val="091F2C"/>
                    </a:solidFill>
                    <a:effectLst/>
                    <a:uLnTx/>
                    <a:uFillTx/>
                    <a:latin typeface="Segoe UI Semibold"/>
                    <a:ea typeface="+mn-ea"/>
                    <a:cs typeface="Segoe UI" panose="020B0502040204020203" pitchFamily="34" charset="0"/>
                  </a:rPr>
                  <a:t>Build</a:t>
                </a:r>
                <a:endParaRPr kumimoji="0" lang="en-US" sz="18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grpSp>
        <p:grpSp>
          <p:nvGrpSpPr>
            <p:cNvPr id="49" name="Group 48">
              <a:extLst>
                <a:ext uri="{FF2B5EF4-FFF2-40B4-BE49-F238E27FC236}">
                  <a16:creationId xmlns:a16="http://schemas.microsoft.com/office/drawing/2014/main" id="{C264413A-8D7A-2F01-A93E-7C4963B0C7B4}"/>
                </a:ext>
              </a:extLst>
            </p:cNvPr>
            <p:cNvGrpSpPr/>
            <p:nvPr/>
          </p:nvGrpSpPr>
          <p:grpSpPr>
            <a:xfrm>
              <a:off x="7911885" y="1387063"/>
              <a:ext cx="1756899" cy="646331"/>
              <a:chOff x="7721289" y="1338958"/>
              <a:chExt cx="1756899" cy="646331"/>
            </a:xfrm>
          </p:grpSpPr>
          <p:sp>
            <p:nvSpPr>
              <p:cNvPr id="53" name="TextBox 52">
                <a:extLst>
                  <a:ext uri="{FF2B5EF4-FFF2-40B4-BE49-F238E27FC236}">
                    <a16:creationId xmlns:a16="http://schemas.microsoft.com/office/drawing/2014/main" id="{6F1F4F76-CCBB-E4E0-F8E0-AB9A80BB9190}"/>
                  </a:ext>
                  <a:ext uri="{C183D7F6-B498-43B3-948B-1728B52AA6E4}">
                    <adec:decorative xmlns:adec="http://schemas.microsoft.com/office/drawing/2017/decorative" val="1"/>
                  </a:ext>
                </a:extLst>
              </p:cNvPr>
              <p:cNvSpPr txBox="1"/>
              <p:nvPr/>
            </p:nvSpPr>
            <p:spPr>
              <a:xfrm>
                <a:off x="7721289" y="1338958"/>
                <a:ext cx="1666942"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w="3175">
                      <a:noFill/>
                    </a:ln>
                    <a:solidFill>
                      <a:srgbClr val="091F2C"/>
                    </a:solidFill>
                    <a:effectLst/>
                    <a:uLnTx/>
                    <a:uFillTx/>
                    <a:latin typeface="Segoe UI Semibold"/>
                    <a:ea typeface="+mn-ea"/>
                    <a:cs typeface="Segoe UI" panose="020B0502040204020203" pitchFamily="34" charset="0"/>
                  </a:rPr>
                  <a:t>Deploy &amp;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w="3175">
                      <a:noFill/>
                    </a:ln>
                    <a:solidFill>
                      <a:srgbClr val="091F2C"/>
                    </a:solidFill>
                    <a:effectLst/>
                    <a:uLnTx/>
                    <a:uFillTx/>
                    <a:latin typeface="Segoe UI Semibold"/>
                    <a:ea typeface="+mn-ea"/>
                    <a:cs typeface="Segoe UI" panose="020B0502040204020203" pitchFamily="34" charset="0"/>
                  </a:rPr>
                  <a:t>  </a:t>
                </a:r>
                <a:endParaRPr kumimoji="0" lang="en-US" sz="18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54" name="TextBox 53">
                <a:extLst>
                  <a:ext uri="{FF2B5EF4-FFF2-40B4-BE49-F238E27FC236}">
                    <a16:creationId xmlns:a16="http://schemas.microsoft.com/office/drawing/2014/main" id="{9EDE5A77-FE30-553E-FFFD-5F4B767380ED}"/>
                  </a:ext>
                  <a:ext uri="{C183D7F6-B498-43B3-948B-1728B52AA6E4}">
                    <adec:decorative xmlns:adec="http://schemas.microsoft.com/office/drawing/2017/decorative" val="1"/>
                  </a:ext>
                </a:extLst>
              </p:cNvPr>
              <p:cNvSpPr txBox="1"/>
              <p:nvPr/>
            </p:nvSpPr>
            <p:spPr>
              <a:xfrm>
                <a:off x="8167233" y="1615957"/>
                <a:ext cx="1310955"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w="3175">
                      <a:noFill/>
                    </a:ln>
                    <a:solidFill>
                      <a:srgbClr val="091F2C"/>
                    </a:solidFill>
                    <a:effectLst/>
                    <a:uLnTx/>
                    <a:uFillTx/>
                    <a:latin typeface="Segoe UI Semibold"/>
                    <a:ea typeface="+mn-ea"/>
                    <a:cs typeface="Segoe UI" panose="020B0502040204020203" pitchFamily="34" charset="0"/>
                  </a:rPr>
                  <a:t>Operate</a:t>
                </a:r>
                <a:endParaRPr kumimoji="0" lang="en-US" sz="1400" b="0" i="0" u="none" strike="noStrike" kern="1200" cap="none" spc="0" normalizeH="0" baseline="0" noProof="0">
                  <a:ln>
                    <a:noFill/>
                  </a:ln>
                  <a:solidFill>
                    <a:srgbClr val="091F2C"/>
                  </a:solidFill>
                  <a:effectLst/>
                  <a:uLnTx/>
                  <a:uFillTx/>
                  <a:latin typeface="Segoe UI Semibold"/>
                  <a:ea typeface="+mn-ea"/>
                  <a:cs typeface="+mn-cs"/>
                </a:endParaRPr>
              </a:p>
            </p:txBody>
          </p:sp>
        </p:grpSp>
        <p:grpSp>
          <p:nvGrpSpPr>
            <p:cNvPr id="50" name="Group 49">
              <a:extLst>
                <a:ext uri="{FF2B5EF4-FFF2-40B4-BE49-F238E27FC236}">
                  <a16:creationId xmlns:a16="http://schemas.microsoft.com/office/drawing/2014/main" id="{BEDB7A26-DB0C-FE28-1394-325C66EF1E25}"/>
                </a:ext>
              </a:extLst>
            </p:cNvPr>
            <p:cNvGrpSpPr/>
            <p:nvPr/>
          </p:nvGrpSpPr>
          <p:grpSpPr>
            <a:xfrm>
              <a:off x="9690556" y="2955279"/>
              <a:ext cx="1602340" cy="812224"/>
              <a:chOff x="9500696" y="3190462"/>
              <a:chExt cx="1602340" cy="812224"/>
            </a:xfrm>
          </p:grpSpPr>
          <p:sp>
            <p:nvSpPr>
              <p:cNvPr id="51" name="TextBox 50">
                <a:extLst>
                  <a:ext uri="{FF2B5EF4-FFF2-40B4-BE49-F238E27FC236}">
                    <a16:creationId xmlns:a16="http://schemas.microsoft.com/office/drawing/2014/main" id="{A968DDEF-C0C2-408C-8ABD-36933EC7FDEE}"/>
                  </a:ext>
                  <a:ext uri="{C183D7F6-B498-43B3-948B-1728B52AA6E4}">
                    <adec:decorative xmlns:adec="http://schemas.microsoft.com/office/drawing/2017/decorative" val="1"/>
                  </a:ext>
                </a:extLst>
              </p:cNvPr>
              <p:cNvSpPr txBox="1"/>
              <p:nvPr/>
            </p:nvSpPr>
            <p:spPr>
              <a:xfrm>
                <a:off x="9597847" y="3190462"/>
                <a:ext cx="137842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w="3175">
                      <a:noFill/>
                    </a:ln>
                    <a:solidFill>
                      <a:srgbClr val="091F2C"/>
                    </a:solidFill>
                    <a:effectLst/>
                    <a:uLnTx/>
                    <a:uFillTx/>
                    <a:latin typeface="Segoe UI Semibold"/>
                    <a:ea typeface="+mn-ea"/>
                    <a:cs typeface="Segoe UI" panose="020B0502040204020203" pitchFamily="34" charset="0"/>
                  </a:rPr>
                  <a:t>Monitor</a:t>
                </a:r>
                <a:endParaRPr kumimoji="0" lang="en-US" sz="18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52" name="TextBox 51">
                <a:extLst>
                  <a:ext uri="{FF2B5EF4-FFF2-40B4-BE49-F238E27FC236}">
                    <a16:creationId xmlns:a16="http://schemas.microsoft.com/office/drawing/2014/main" id="{79B3486D-C8ED-A012-5D0F-C71BB7622C30}"/>
                  </a:ext>
                  <a:ext uri="{C183D7F6-B498-43B3-948B-1728B52AA6E4}">
                    <adec:decorative xmlns:adec="http://schemas.microsoft.com/office/drawing/2017/decorative" val="1"/>
                  </a:ext>
                </a:extLst>
              </p:cNvPr>
              <p:cNvSpPr txBox="1"/>
              <p:nvPr/>
            </p:nvSpPr>
            <p:spPr>
              <a:xfrm>
                <a:off x="9500696" y="3467155"/>
                <a:ext cx="1602340" cy="535531"/>
              </a:xfrm>
              <a:prstGeom prst="rect">
                <a:avLst/>
              </a:prstGeom>
              <a:noFill/>
            </p:spPr>
            <p:txBody>
              <a:bodyPr wrap="square">
                <a:spAutoFit/>
              </a:bodyPr>
              <a:lstStyle/>
              <a:p>
                <a:pPr marL="0" marR="0" lvl="0" indent="0" algn="l" defTabSz="914367"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50" normalizeH="0" baseline="0" noProof="0">
                    <a:ln w="3175">
                      <a:noFill/>
                    </a:ln>
                    <a:solidFill>
                      <a:srgbClr val="091F2C"/>
                    </a:solidFill>
                    <a:effectLst/>
                    <a:uLnTx/>
                    <a:uFillTx/>
                    <a:latin typeface="Segoe UI Semibold"/>
                    <a:ea typeface="+mn-ea"/>
                    <a:cs typeface="Segoe UI" panose="020B0502040204020203" pitchFamily="34" charset="0"/>
                  </a:rPr>
                  <a:t>        &amp; </a:t>
                </a:r>
                <a:br>
                  <a:rPr kumimoji="0" lang="en-US" sz="1800" b="0" i="0" u="none" strike="noStrike" kern="1200" cap="none" spc="-50" normalizeH="0" baseline="0" noProof="0">
                    <a:ln w="3175">
                      <a:noFill/>
                    </a:ln>
                    <a:solidFill>
                      <a:srgbClr val="091F2C"/>
                    </a:solidFill>
                    <a:effectLst/>
                    <a:uLnTx/>
                    <a:uFillTx/>
                    <a:latin typeface="Segoe UI Semibold"/>
                    <a:ea typeface="+mn-ea"/>
                    <a:cs typeface="Segoe UI" panose="020B0502040204020203" pitchFamily="34" charset="0"/>
                  </a:rPr>
                </a:br>
                <a:r>
                  <a:rPr kumimoji="0" lang="en-US" sz="1800" b="0" i="0" u="none" strike="noStrike" kern="1200" cap="none" spc="-50" normalizeH="0" baseline="0" noProof="0">
                    <a:ln w="3175">
                      <a:noFill/>
                    </a:ln>
                    <a:solidFill>
                      <a:srgbClr val="091F2C"/>
                    </a:solidFill>
                    <a:effectLst/>
                    <a:uLnTx/>
                    <a:uFillTx/>
                    <a:latin typeface="Segoe UI Semibold"/>
                    <a:ea typeface="+mn-ea"/>
                    <a:cs typeface="Segoe UI" panose="020B0502040204020203" pitchFamily="34" charset="0"/>
                  </a:rPr>
                  <a:t>  Observe</a:t>
                </a:r>
                <a:endParaRPr kumimoji="0" lang="en-US" sz="1400" b="0" i="0" u="none" strike="noStrike" kern="1200" cap="none" spc="0" normalizeH="0" baseline="0" noProof="0">
                  <a:ln>
                    <a:noFill/>
                  </a:ln>
                  <a:solidFill>
                    <a:srgbClr val="091F2C"/>
                  </a:solidFill>
                  <a:effectLst/>
                  <a:uLnTx/>
                  <a:uFillTx/>
                  <a:latin typeface="Segoe UI Semibold"/>
                  <a:ea typeface="+mn-ea"/>
                  <a:cs typeface="+mn-cs"/>
                </a:endParaRPr>
              </a:p>
            </p:txBody>
          </p:sp>
        </p:grpSp>
      </p:grpSp>
      <p:sp>
        <p:nvSpPr>
          <p:cNvPr id="61" name="Rectangle 60">
            <a:extLst>
              <a:ext uri="{FF2B5EF4-FFF2-40B4-BE49-F238E27FC236}">
                <a16:creationId xmlns:a16="http://schemas.microsoft.com/office/drawing/2014/main" id="{A6E085DE-0FFF-631B-0483-1FEBA60D553F}"/>
              </a:ext>
              <a:ext uri="{C183D7F6-B498-43B3-948B-1728B52AA6E4}">
                <adec:decorative xmlns:adec="http://schemas.microsoft.com/office/drawing/2017/decorative" val="1"/>
              </a:ext>
            </a:extLst>
          </p:cNvPr>
          <p:cNvSpPr/>
          <p:nvPr/>
        </p:nvSpPr>
        <p:spPr bwMode="auto">
          <a:xfrm>
            <a:off x="0" y="0"/>
            <a:ext cx="12199394" cy="6858000"/>
          </a:xfrm>
          <a:prstGeom prst="rect">
            <a:avLst/>
          </a:prstGeom>
          <a:solidFill>
            <a:schemeClr val="bg1">
              <a:alpha val="91862"/>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grpSp>
        <p:nvGrpSpPr>
          <p:cNvPr id="67" name="Group 66" descr="Start right templates &amp; shift-left notifications.&#10;&#10;Below this is Engineering Systems &amp; Platform Orchestration, Dev Tools &amp; Coding Environments, and Infra as Code.">
            <a:extLst>
              <a:ext uri="{FF2B5EF4-FFF2-40B4-BE49-F238E27FC236}">
                <a16:creationId xmlns:a16="http://schemas.microsoft.com/office/drawing/2014/main" id="{FD837D39-6012-FB07-1308-BE086FE1DEE7}"/>
              </a:ext>
            </a:extLst>
          </p:cNvPr>
          <p:cNvGrpSpPr/>
          <p:nvPr/>
        </p:nvGrpSpPr>
        <p:grpSpPr>
          <a:xfrm>
            <a:off x="689079" y="2134078"/>
            <a:ext cx="5189498" cy="2589842"/>
            <a:chOff x="485964" y="1821028"/>
            <a:chExt cx="5343056" cy="2666476"/>
          </a:xfrm>
        </p:grpSpPr>
        <p:pic>
          <p:nvPicPr>
            <p:cNvPr id="68" name="Picture 67">
              <a:extLst>
                <a:ext uri="{FF2B5EF4-FFF2-40B4-BE49-F238E27FC236}">
                  <a16:creationId xmlns:a16="http://schemas.microsoft.com/office/drawing/2014/main" id="{93DDA89E-AD4F-5F3A-2438-7B69DB67B5D9}"/>
                </a:ext>
                <a:ext uri="{C183D7F6-B498-43B3-948B-1728B52AA6E4}">
                  <adec:decorative xmlns:adec="http://schemas.microsoft.com/office/drawing/2017/decorative" val="1"/>
                </a:ext>
              </a:extLst>
            </p:cNvPr>
            <p:cNvPicPr>
              <a:picLocks noChangeAspect="1"/>
            </p:cNvPicPr>
            <p:nvPr/>
          </p:nvPicPr>
          <p:blipFill>
            <a:blip r:embed="rId4"/>
            <a:srcRect l="847" t="12647" r="67707" b="6031"/>
            <a:stretch/>
          </p:blipFill>
          <p:spPr>
            <a:xfrm>
              <a:off x="485964" y="2205586"/>
              <a:ext cx="1722664" cy="2281918"/>
            </a:xfrm>
            <a:prstGeom prst="roundRect">
              <a:avLst>
                <a:gd name="adj" fmla="val 6364"/>
              </a:avLst>
            </a:prstGeom>
            <a:ln w="12700" cap="rnd">
              <a:gradFill flip="none" rotWithShape="1">
                <a:gsLst>
                  <a:gs pos="0">
                    <a:srgbClr val="369894"/>
                  </a:gs>
                  <a:gs pos="100000">
                    <a:srgbClr val="1D89B3"/>
                  </a:gs>
                </a:gsLst>
                <a:lin ang="0" scaled="1"/>
                <a:tileRect/>
              </a:gradFill>
              <a:headEnd type="none" w="lg" len="sm"/>
              <a:tailEnd type="none" w="lg" len="sm"/>
            </a:ln>
            <a:effectLst/>
          </p:spPr>
        </p:pic>
        <p:sp>
          <p:nvSpPr>
            <p:cNvPr id="69" name="TextBox 68">
              <a:extLst>
                <a:ext uri="{FF2B5EF4-FFF2-40B4-BE49-F238E27FC236}">
                  <a16:creationId xmlns:a16="http://schemas.microsoft.com/office/drawing/2014/main" id="{A6F95F52-E04F-86E3-EC8A-77250F997B62}"/>
                </a:ext>
                <a:ext uri="{C183D7F6-B498-43B3-948B-1728B52AA6E4}">
                  <adec:decorative xmlns:adec="http://schemas.microsoft.com/office/drawing/2017/decorative" val="1"/>
                </a:ext>
              </a:extLst>
            </p:cNvPr>
            <p:cNvSpPr txBox="1"/>
            <p:nvPr/>
          </p:nvSpPr>
          <p:spPr>
            <a:xfrm>
              <a:off x="485964" y="1821028"/>
              <a:ext cx="5343056" cy="303148"/>
            </a:xfrm>
            <a:prstGeom prst="roundRect">
              <a:avLst>
                <a:gd name="adj" fmla="val 34766"/>
              </a:avLst>
            </a:prstGeom>
            <a:gradFill flip="none" rotWithShape="1">
              <a:gsLst>
                <a:gs pos="0">
                  <a:srgbClr val="6658CB"/>
                </a:gs>
                <a:gs pos="100000">
                  <a:srgbClr val="399A91"/>
                </a:gs>
                <a:gs pos="50000">
                  <a:srgbClr val="0C7FC7"/>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Start Right templates &amp; shift-left notifications</a:t>
              </a:r>
            </a:p>
          </p:txBody>
        </p:sp>
        <p:pic>
          <p:nvPicPr>
            <p:cNvPr id="70" name="Picture 69">
              <a:extLst>
                <a:ext uri="{FF2B5EF4-FFF2-40B4-BE49-F238E27FC236}">
                  <a16:creationId xmlns:a16="http://schemas.microsoft.com/office/drawing/2014/main" id="{FB197872-A518-8183-E30B-04557AC53395}"/>
                </a:ext>
                <a:ext uri="{C183D7F6-B498-43B3-948B-1728B52AA6E4}">
                  <adec:decorative xmlns:adec="http://schemas.microsoft.com/office/drawing/2017/decorative" val="1"/>
                </a:ext>
              </a:extLst>
            </p:cNvPr>
            <p:cNvPicPr>
              <a:picLocks noChangeAspect="1"/>
            </p:cNvPicPr>
            <p:nvPr/>
          </p:nvPicPr>
          <p:blipFill>
            <a:blip r:embed="rId4"/>
            <a:srcRect l="34404" t="12647" r="34150" b="6031"/>
            <a:stretch/>
          </p:blipFill>
          <p:spPr>
            <a:xfrm>
              <a:off x="2296160" y="2205586"/>
              <a:ext cx="1722664" cy="2281918"/>
            </a:xfrm>
            <a:prstGeom prst="roundRect">
              <a:avLst>
                <a:gd name="adj" fmla="val 6381"/>
              </a:avLst>
            </a:prstGeom>
            <a:ln w="12700" cap="rnd">
              <a:gradFill flip="none" rotWithShape="1">
                <a:gsLst>
                  <a:gs pos="0">
                    <a:srgbClr val="1D89B3"/>
                  </a:gs>
                  <a:gs pos="100000">
                    <a:srgbClr val="0D74D3"/>
                  </a:gs>
                </a:gsLst>
                <a:lin ang="0" scaled="1"/>
                <a:tileRect/>
              </a:gradFill>
              <a:headEnd type="none" w="lg" len="sm"/>
              <a:tailEnd type="none" w="lg" len="sm"/>
            </a:ln>
            <a:effectLst/>
          </p:spPr>
        </p:pic>
        <p:pic>
          <p:nvPicPr>
            <p:cNvPr id="71" name="Picture 70">
              <a:extLst>
                <a:ext uri="{FF2B5EF4-FFF2-40B4-BE49-F238E27FC236}">
                  <a16:creationId xmlns:a16="http://schemas.microsoft.com/office/drawing/2014/main" id="{2B32527C-6E1F-28EB-EFBA-8BBC3E91642F}"/>
                </a:ext>
                <a:ext uri="{C183D7F6-B498-43B3-948B-1728B52AA6E4}">
                  <adec:decorative xmlns:adec="http://schemas.microsoft.com/office/drawing/2017/decorative" val="1"/>
                </a:ext>
              </a:extLst>
            </p:cNvPr>
            <p:cNvPicPr>
              <a:picLocks noChangeAspect="1"/>
            </p:cNvPicPr>
            <p:nvPr/>
          </p:nvPicPr>
          <p:blipFill>
            <a:blip r:embed="rId4"/>
            <a:srcRect l="67707" t="12647" r="847" b="6031"/>
            <a:stretch/>
          </p:blipFill>
          <p:spPr>
            <a:xfrm>
              <a:off x="4106356" y="2205586"/>
              <a:ext cx="1722664" cy="2281918"/>
            </a:xfrm>
            <a:prstGeom prst="roundRect">
              <a:avLst>
                <a:gd name="adj" fmla="val 6197"/>
              </a:avLst>
            </a:prstGeom>
            <a:ln w="12700" cap="rnd">
              <a:gradFill flip="none" rotWithShape="1">
                <a:gsLst>
                  <a:gs pos="0">
                    <a:srgbClr val="0D74D3"/>
                  </a:gs>
                  <a:gs pos="100000">
                    <a:srgbClr val="6358CC"/>
                  </a:gs>
                </a:gsLst>
                <a:lin ang="0" scaled="1"/>
                <a:tileRect/>
              </a:gradFill>
              <a:headEnd type="none" w="lg" len="sm"/>
              <a:tailEnd type="none" w="lg" len="sm"/>
            </a:ln>
            <a:effectLst/>
          </p:spPr>
        </p:pic>
      </p:grpSp>
      <p:grpSp>
        <p:nvGrpSpPr>
          <p:cNvPr id="62" name="Group 61" descr="Stay Right guidance, governance &amp; policy enforcement.&#10;&#10;Below this is Infrastructure, Security &amp; Governance, and Observability &amp; Insights.">
            <a:extLst>
              <a:ext uri="{FF2B5EF4-FFF2-40B4-BE49-F238E27FC236}">
                <a16:creationId xmlns:a16="http://schemas.microsoft.com/office/drawing/2014/main" id="{CFAA5A6A-7693-44D3-ECB1-9217EA8C07B6}"/>
              </a:ext>
            </a:extLst>
          </p:cNvPr>
          <p:cNvGrpSpPr/>
          <p:nvPr/>
        </p:nvGrpSpPr>
        <p:grpSpPr>
          <a:xfrm>
            <a:off x="6420585" y="2134078"/>
            <a:ext cx="5058660" cy="2589842"/>
            <a:chOff x="5916551" y="1821028"/>
            <a:chExt cx="5208346" cy="2666476"/>
          </a:xfrm>
        </p:grpSpPr>
        <p:pic>
          <p:nvPicPr>
            <p:cNvPr id="63" name="Picture 62">
              <a:extLst>
                <a:ext uri="{FF2B5EF4-FFF2-40B4-BE49-F238E27FC236}">
                  <a16:creationId xmlns:a16="http://schemas.microsoft.com/office/drawing/2014/main" id="{397E9661-F2FC-AAB9-133C-92311CE9EE19}"/>
                </a:ext>
                <a:ext uri="{C183D7F6-B498-43B3-948B-1728B52AA6E4}">
                  <adec:decorative xmlns:adec="http://schemas.microsoft.com/office/drawing/2017/decorative" val="1"/>
                </a:ext>
              </a:extLst>
            </p:cNvPr>
            <p:cNvPicPr>
              <a:picLocks noChangeAspect="1"/>
            </p:cNvPicPr>
            <p:nvPr/>
          </p:nvPicPr>
          <p:blipFill>
            <a:blip r:embed="rId5"/>
            <a:srcRect l="1158" t="13172" r="68137" b="1574"/>
            <a:stretch/>
          </p:blipFill>
          <p:spPr>
            <a:xfrm>
              <a:off x="5916552" y="2205586"/>
              <a:ext cx="1677760" cy="2281918"/>
            </a:xfrm>
            <a:prstGeom prst="roundRect">
              <a:avLst>
                <a:gd name="adj" fmla="val 6658"/>
              </a:avLst>
            </a:prstGeom>
            <a:ln w="12700" cap="rnd">
              <a:gradFill flip="none" rotWithShape="1">
                <a:gsLst>
                  <a:gs pos="0">
                    <a:srgbClr val="6358CC"/>
                  </a:gs>
                  <a:gs pos="100000">
                    <a:srgbClr val="B73EC5"/>
                  </a:gs>
                </a:gsLst>
                <a:lin ang="0" scaled="1"/>
                <a:tileRect/>
              </a:gradFill>
              <a:headEnd type="none" w="lg" len="sm"/>
              <a:tailEnd type="none" w="lg" len="sm"/>
            </a:ln>
            <a:effectLst/>
          </p:spPr>
        </p:pic>
        <p:sp>
          <p:nvSpPr>
            <p:cNvPr id="64" name="TextBox 63">
              <a:extLst>
                <a:ext uri="{FF2B5EF4-FFF2-40B4-BE49-F238E27FC236}">
                  <a16:creationId xmlns:a16="http://schemas.microsoft.com/office/drawing/2014/main" id="{C9939137-89AF-8143-B4BD-9FA6DF4D690E}"/>
                </a:ext>
                <a:ext uri="{C183D7F6-B498-43B3-948B-1728B52AA6E4}">
                  <adec:decorative xmlns:adec="http://schemas.microsoft.com/office/drawing/2017/decorative" val="1"/>
                </a:ext>
              </a:extLst>
            </p:cNvPr>
            <p:cNvSpPr txBox="1"/>
            <p:nvPr/>
          </p:nvSpPr>
          <p:spPr>
            <a:xfrm>
              <a:off x="5916551" y="1821028"/>
              <a:ext cx="5208345" cy="303148"/>
            </a:xfrm>
            <a:prstGeom prst="roundRect">
              <a:avLst>
                <a:gd name="adj" fmla="val 36381"/>
              </a:avLst>
            </a:prstGeom>
            <a:gradFill flip="none" rotWithShape="1">
              <a:gsLst>
                <a:gs pos="0">
                  <a:srgbClr val="FF5C39"/>
                </a:gs>
                <a:gs pos="100000">
                  <a:srgbClr val="6658CB"/>
                </a:gs>
                <a:gs pos="49000">
                  <a:srgbClr val="CD40A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defPPr>
                <a:defRPr lang="en-US"/>
              </a:defPPr>
              <a:lvl1pPr marR="0" lvl="0" indent="0" algn="ctr" defTabSz="914400" fontAlgn="base">
                <a:lnSpc>
                  <a:spcPct val="100000"/>
                </a:lnSpc>
                <a:spcBef>
                  <a:spcPct val="0"/>
                </a:spcBef>
                <a:spcAft>
                  <a:spcPct val="0"/>
                </a:spcAft>
                <a:buClrTx/>
                <a:buSzTx/>
                <a:buFontTx/>
                <a:buNone/>
                <a:tabLst/>
                <a:defRPr kumimoji="0" sz="16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Segoe UI Semibold"/>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Stay Right guidance, governance &amp; policy enforcement</a:t>
              </a:r>
            </a:p>
          </p:txBody>
        </p:sp>
        <p:pic>
          <p:nvPicPr>
            <p:cNvPr id="65" name="Picture 64">
              <a:extLst>
                <a:ext uri="{FF2B5EF4-FFF2-40B4-BE49-F238E27FC236}">
                  <a16:creationId xmlns:a16="http://schemas.microsoft.com/office/drawing/2014/main" id="{EA829D6D-46B6-3FB5-D4E6-08B9D209B814}"/>
                </a:ext>
                <a:ext uri="{C183D7F6-B498-43B3-948B-1728B52AA6E4}">
                  <adec:decorative xmlns:adec="http://schemas.microsoft.com/office/drawing/2017/decorative" val="1"/>
                </a:ext>
              </a:extLst>
            </p:cNvPr>
            <p:cNvPicPr>
              <a:picLocks noChangeAspect="1"/>
            </p:cNvPicPr>
            <p:nvPr/>
          </p:nvPicPr>
          <p:blipFill>
            <a:blip r:embed="rId5"/>
            <a:srcRect l="34733" t="13172" r="34562" b="1574"/>
            <a:stretch/>
          </p:blipFill>
          <p:spPr>
            <a:xfrm>
              <a:off x="7681844" y="2205586"/>
              <a:ext cx="1677760" cy="2281918"/>
            </a:xfrm>
            <a:prstGeom prst="roundRect">
              <a:avLst>
                <a:gd name="adj" fmla="val 6658"/>
              </a:avLst>
            </a:prstGeom>
            <a:ln w="12700" cap="rnd">
              <a:gradFill flip="none" rotWithShape="1">
                <a:gsLst>
                  <a:gs pos="0">
                    <a:srgbClr val="B73EC5"/>
                  </a:gs>
                  <a:gs pos="100000">
                    <a:srgbClr val="DB4989"/>
                  </a:gs>
                </a:gsLst>
                <a:lin ang="0" scaled="1"/>
                <a:tileRect/>
              </a:gradFill>
              <a:headEnd type="none" w="lg" len="sm"/>
              <a:tailEnd type="none" w="lg" len="sm"/>
            </a:ln>
            <a:effectLst/>
          </p:spPr>
        </p:pic>
        <p:pic>
          <p:nvPicPr>
            <p:cNvPr id="66" name="Picture 65">
              <a:extLst>
                <a:ext uri="{FF2B5EF4-FFF2-40B4-BE49-F238E27FC236}">
                  <a16:creationId xmlns:a16="http://schemas.microsoft.com/office/drawing/2014/main" id="{8144157A-0E5B-577A-8368-CCCDC44B3A28}"/>
                </a:ext>
                <a:ext uri="{C183D7F6-B498-43B3-948B-1728B52AA6E4}">
                  <adec:decorative xmlns:adec="http://schemas.microsoft.com/office/drawing/2017/decorative" val="1"/>
                </a:ext>
              </a:extLst>
            </p:cNvPr>
            <p:cNvPicPr>
              <a:picLocks noChangeAspect="1"/>
            </p:cNvPicPr>
            <p:nvPr/>
          </p:nvPicPr>
          <p:blipFill>
            <a:blip r:embed="rId5"/>
            <a:srcRect l="68200" t="13172" r="1095" b="1574"/>
            <a:stretch/>
          </p:blipFill>
          <p:spPr>
            <a:xfrm>
              <a:off x="9447137" y="2205586"/>
              <a:ext cx="1677760" cy="2281918"/>
            </a:xfrm>
            <a:prstGeom prst="roundRect">
              <a:avLst>
                <a:gd name="adj" fmla="val 6468"/>
              </a:avLst>
            </a:prstGeom>
            <a:ln w="12700" cap="rnd">
              <a:gradFill flip="none" rotWithShape="1">
                <a:gsLst>
                  <a:gs pos="100000">
                    <a:srgbClr val="F65567"/>
                  </a:gs>
                  <a:gs pos="0">
                    <a:srgbClr val="DD4A84"/>
                  </a:gs>
                </a:gsLst>
                <a:lin ang="0" scaled="1"/>
                <a:tileRect/>
              </a:gradFill>
              <a:headEnd type="none" w="lg" len="sm"/>
              <a:tailEnd type="none" w="lg" len="sm"/>
            </a:ln>
            <a:effectLst/>
          </p:spPr>
        </p:pic>
      </p:grpSp>
    </p:spTree>
    <p:extLst>
      <p:ext uri="{BB962C8B-B14F-4D97-AF65-F5344CB8AC3E}">
        <p14:creationId xmlns:p14="http://schemas.microsoft.com/office/powerpoint/2010/main" val="1559268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42" presetClass="path" presetSubtype="0" decel="100000" fill="hold" nodeType="withEffect">
                                  <p:stCondLst>
                                    <p:cond delay="100"/>
                                  </p:stCondLst>
                                  <p:childTnLst>
                                    <p:animMotion origin="layout" path="M -8.33333E-7 0 L -8.33333E-7 0.03542 " pathEditMode="relative" rAng="0" ptsTypes="AA">
                                      <p:cBhvr>
                                        <p:cTn id="9" dur="700" spd="-100000" fill="hold"/>
                                        <p:tgtEl>
                                          <p:spTgt spid="67"/>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par>
                                <p:cTn id="13" presetID="42" presetClass="path" presetSubtype="0" decel="100000" fill="hold" nodeType="withEffect">
                                  <p:stCondLst>
                                    <p:cond delay="100"/>
                                  </p:stCondLst>
                                  <p:childTnLst>
                                    <p:animMotion origin="layout" path="M -4.375E-6 0 L -4.375E-6 0.03542 " pathEditMode="relative" rAng="0" ptsTypes="AA">
                                      <p:cBhvr>
                                        <p:cTn id="14" dur="700" spd="-100000" fill="hold"/>
                                        <p:tgtEl>
                                          <p:spTgt spid="62"/>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extLst>
    <p:ext uri="{6950BFC3-D8DA-4A85-94F7-54DA5524770B}">
      <p188:commentRel xmlns:p188="http://schemas.microsoft.com/office/powerpoint/2018/8/main" r:id="rId3"/>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A9513-75A4-3831-856F-01925278FA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1159E0-B533-49CB-B15D-8E53DBA15BC0}"/>
              </a:ext>
            </a:extLst>
          </p:cNvPr>
          <p:cNvSpPr>
            <a:spLocks noGrp="1"/>
          </p:cNvSpPr>
          <p:nvPr>
            <p:ph type="title"/>
          </p:nvPr>
        </p:nvSpPr>
        <p:spPr>
          <a:xfrm>
            <a:off x="585216" y="2875002"/>
            <a:ext cx="6675120" cy="1107996"/>
          </a:xfrm>
        </p:spPr>
        <p:txBody>
          <a:bodyPr/>
          <a:lstStyle/>
          <a:p>
            <a:r>
              <a:rPr lang="en-US">
                <a:solidFill>
                  <a:schemeClr val="tx1"/>
                </a:solidFill>
              </a:rPr>
              <a:t>Start Right Team Development</a:t>
            </a:r>
          </a:p>
        </p:txBody>
      </p:sp>
    </p:spTree>
    <p:extLst>
      <p:ext uri="{BB962C8B-B14F-4D97-AF65-F5344CB8AC3E}">
        <p14:creationId xmlns:p14="http://schemas.microsoft.com/office/powerpoint/2010/main" val="214401494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139B01-980D-4897-ECC0-FD876052FB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9E339E-8036-3305-B402-DF3BC31A4F35}"/>
              </a:ext>
            </a:extLst>
          </p:cNvPr>
          <p:cNvSpPr>
            <a:spLocks noGrp="1"/>
          </p:cNvSpPr>
          <p:nvPr>
            <p:ph type="title"/>
          </p:nvPr>
        </p:nvSpPr>
        <p:spPr>
          <a:xfrm>
            <a:off x="587375" y="1083859"/>
            <a:ext cx="11017250" cy="554038"/>
          </a:xfrm>
        </p:spPr>
        <p:txBody>
          <a:bodyPr/>
          <a:lstStyle/>
          <a:p>
            <a:pPr algn="ctr"/>
            <a:r>
              <a:rPr lang="en-US" noProof="0"/>
              <a:t>Importance of managing repositories at scale</a:t>
            </a:r>
            <a:endParaRPr lang="en-US"/>
          </a:p>
        </p:txBody>
      </p:sp>
      <p:sp>
        <p:nvSpPr>
          <p:cNvPr id="5" name="Rounded Rectangle 4">
            <a:extLst>
              <a:ext uri="{FF2B5EF4-FFF2-40B4-BE49-F238E27FC236}">
                <a16:creationId xmlns:a16="http://schemas.microsoft.com/office/drawing/2014/main" id="{4DB272AD-B66C-D82C-A3BB-D549903C4BD1}"/>
              </a:ext>
              <a:ext uri="{C183D7F6-B498-43B3-948B-1728B52AA6E4}">
                <adec:decorative xmlns:adec="http://schemas.microsoft.com/office/drawing/2017/decorative" val="1"/>
              </a:ext>
            </a:extLst>
          </p:cNvPr>
          <p:cNvSpPr/>
          <p:nvPr/>
        </p:nvSpPr>
        <p:spPr bwMode="auto">
          <a:xfrm>
            <a:off x="879587" y="2553800"/>
            <a:ext cx="3303119" cy="3246159"/>
          </a:xfrm>
          <a:prstGeom prst="roundRect">
            <a:avLst>
              <a:gd name="adj" fmla="val 5879"/>
            </a:avLst>
          </a:prstGeom>
          <a:ln w="12700" cap="rnd">
            <a:gradFill flip="none" rotWithShape="1">
              <a:gsLst>
                <a:gs pos="0">
                  <a:srgbClr val="0B75D3"/>
                </a:gs>
                <a:gs pos="100000">
                  <a:srgbClr val="399A91"/>
                </a:gs>
              </a:gsLst>
              <a:lin ang="81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endParaRPr>
          </a:p>
        </p:txBody>
      </p:sp>
      <p:grpSp>
        <p:nvGrpSpPr>
          <p:cNvPr id="64" name="Group 63" descr="Arrow loop icon">
            <a:extLst>
              <a:ext uri="{FF2B5EF4-FFF2-40B4-BE49-F238E27FC236}">
                <a16:creationId xmlns:a16="http://schemas.microsoft.com/office/drawing/2014/main" id="{BA1F3893-6F01-9A11-7C7A-A13B03EEF9D5}"/>
              </a:ext>
            </a:extLst>
          </p:cNvPr>
          <p:cNvGrpSpPr/>
          <p:nvPr/>
        </p:nvGrpSpPr>
        <p:grpSpPr>
          <a:xfrm>
            <a:off x="2119204" y="2113043"/>
            <a:ext cx="823885" cy="823885"/>
            <a:chOff x="2119205" y="2002684"/>
            <a:chExt cx="823885" cy="823885"/>
          </a:xfrm>
        </p:grpSpPr>
        <p:sp>
          <p:nvSpPr>
            <p:cNvPr id="32" name="Oval 31">
              <a:extLst>
                <a:ext uri="{FF2B5EF4-FFF2-40B4-BE49-F238E27FC236}">
                  <a16:creationId xmlns:a16="http://schemas.microsoft.com/office/drawing/2014/main" id="{887EF606-E8A0-553E-FD01-6189AF733A04}"/>
                </a:ext>
                <a:ext uri="{C183D7F6-B498-43B3-948B-1728B52AA6E4}">
                  <adec:decorative xmlns:adec="http://schemas.microsoft.com/office/drawing/2017/decorative" val="1"/>
                </a:ext>
              </a:extLst>
            </p:cNvPr>
            <p:cNvSpPr>
              <a:spLocks noChangeAspect="1"/>
            </p:cNvSpPr>
            <p:nvPr/>
          </p:nvSpPr>
          <p:spPr bwMode="auto">
            <a:xfrm>
              <a:off x="2119205" y="2002684"/>
              <a:ext cx="823885" cy="823885"/>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sp>
          <p:nvSpPr>
            <p:cNvPr id="62" name="Graphic 52">
              <a:extLst>
                <a:ext uri="{FF2B5EF4-FFF2-40B4-BE49-F238E27FC236}">
                  <a16:creationId xmlns:a16="http://schemas.microsoft.com/office/drawing/2014/main" id="{466FEF70-B47B-F198-B12E-1798CC4DA983}"/>
                </a:ext>
                <a:ext uri="{C183D7F6-B498-43B3-948B-1728B52AA6E4}">
                  <adec:decorative xmlns:adec="http://schemas.microsoft.com/office/drawing/2017/decorative" val="1"/>
                </a:ext>
              </a:extLst>
            </p:cNvPr>
            <p:cNvSpPr/>
            <p:nvPr/>
          </p:nvSpPr>
          <p:spPr>
            <a:xfrm>
              <a:off x="2331305" y="2159376"/>
              <a:ext cx="399685" cy="510500"/>
            </a:xfrm>
            <a:custGeom>
              <a:avLst/>
              <a:gdLst>
                <a:gd name="connsiteX0" fmla="*/ 513405 w 708066"/>
                <a:gd name="connsiteY0" fmla="*/ 178282 h 904381"/>
                <a:gd name="connsiteX1" fmla="*/ 520840 w 708066"/>
                <a:gd name="connsiteY1" fmla="*/ 233393 h 904381"/>
                <a:gd name="connsiteX2" fmla="*/ 573019 w 708066"/>
                <a:gd name="connsiteY2" fmla="*/ 619404 h 904381"/>
                <a:gd name="connsiteX3" fmla="*/ 396655 w 708066"/>
                <a:gd name="connsiteY3" fmla="*/ 724585 h 904381"/>
                <a:gd name="connsiteX4" fmla="*/ 424544 w 708066"/>
                <a:gd name="connsiteY4" fmla="*/ 696657 h 904381"/>
                <a:gd name="connsiteX5" fmla="*/ 423577 w 708066"/>
                <a:gd name="connsiteY5" fmla="*/ 641035 h 904381"/>
                <a:gd name="connsiteX6" fmla="*/ 368923 w 708066"/>
                <a:gd name="connsiteY6" fmla="*/ 641035 h 904381"/>
                <a:gd name="connsiteX7" fmla="*/ 270582 w 708066"/>
                <a:gd name="connsiteY7" fmla="*/ 739376 h 904381"/>
                <a:gd name="connsiteX8" fmla="*/ 270582 w 708066"/>
                <a:gd name="connsiteY8" fmla="*/ 794998 h 904381"/>
                <a:gd name="connsiteX9" fmla="*/ 368923 w 708066"/>
                <a:gd name="connsiteY9" fmla="*/ 893338 h 904381"/>
                <a:gd name="connsiteX10" fmla="*/ 424544 w 708066"/>
                <a:gd name="connsiteY10" fmla="*/ 892371 h 904381"/>
                <a:gd name="connsiteX11" fmla="*/ 424544 w 708066"/>
                <a:gd name="connsiteY11" fmla="*/ 837717 h 904381"/>
                <a:gd name="connsiteX12" fmla="*/ 391384 w 708066"/>
                <a:gd name="connsiteY12" fmla="*/ 804596 h 904381"/>
                <a:gd name="connsiteX13" fmla="*/ 706055 w 708066"/>
                <a:gd name="connsiteY13" fmla="*/ 415099 h 904381"/>
                <a:gd name="connsiteX14" fmla="*/ 568515 w 708066"/>
                <a:gd name="connsiteY14" fmla="*/ 170848 h 904381"/>
                <a:gd name="connsiteX15" fmla="*/ 513405 w 708066"/>
                <a:gd name="connsiteY15" fmla="*/ 178282 h 904381"/>
                <a:gd name="connsiteX16" fmla="*/ 437486 w 708066"/>
                <a:gd name="connsiteY16" fmla="*/ 109995 h 904381"/>
                <a:gd name="connsiteX17" fmla="*/ 339145 w 708066"/>
                <a:gd name="connsiteY17" fmla="*/ 11654 h 904381"/>
                <a:gd name="connsiteX18" fmla="*/ 283516 w 708066"/>
                <a:gd name="connsiteY18" fmla="*/ 11390 h 904381"/>
                <a:gd name="connsiteX19" fmla="*/ 280219 w 708066"/>
                <a:gd name="connsiteY19" fmla="*/ 63578 h 904381"/>
                <a:gd name="connsiteX20" fmla="*/ 283484 w 708066"/>
                <a:gd name="connsiteY20" fmla="*/ 67275 h 904381"/>
                <a:gd name="connsiteX21" fmla="*/ 316645 w 708066"/>
                <a:gd name="connsiteY21" fmla="*/ 100436 h 904381"/>
                <a:gd name="connsiteX22" fmla="*/ 2015 w 708066"/>
                <a:gd name="connsiteY22" fmla="*/ 489968 h 904381"/>
                <a:gd name="connsiteX23" fmla="*/ 128696 w 708066"/>
                <a:gd name="connsiteY23" fmla="*/ 725569 h 904381"/>
                <a:gd name="connsiteX24" fmla="*/ 183952 w 708066"/>
                <a:gd name="connsiteY24" fmla="*/ 719133 h 904381"/>
                <a:gd name="connsiteX25" fmla="*/ 178771 w 708066"/>
                <a:gd name="connsiteY25" fmla="*/ 664912 h 904381"/>
                <a:gd name="connsiteX26" fmla="*/ 141768 w 708066"/>
                <a:gd name="connsiteY26" fmla="*/ 277153 h 904381"/>
                <a:gd name="connsiteX27" fmla="*/ 311334 w 708066"/>
                <a:gd name="connsiteY27" fmla="*/ 180446 h 904381"/>
                <a:gd name="connsiteX28" fmla="*/ 283484 w 708066"/>
                <a:gd name="connsiteY28" fmla="*/ 208335 h 904381"/>
                <a:gd name="connsiteX29" fmla="*/ 283579 w 708066"/>
                <a:gd name="connsiteY29" fmla="*/ 263965 h 904381"/>
                <a:gd name="connsiteX30" fmla="*/ 335408 w 708066"/>
                <a:gd name="connsiteY30" fmla="*/ 267222 h 904381"/>
                <a:gd name="connsiteX31" fmla="*/ 339106 w 708066"/>
                <a:gd name="connsiteY31" fmla="*/ 263957 h 904381"/>
                <a:gd name="connsiteX32" fmla="*/ 437447 w 708066"/>
                <a:gd name="connsiteY32" fmla="*/ 165616 h 904381"/>
                <a:gd name="connsiteX33" fmla="*/ 440712 w 708066"/>
                <a:gd name="connsiteY33" fmla="*/ 113692 h 904381"/>
                <a:gd name="connsiteX34" fmla="*/ 437447 w 708066"/>
                <a:gd name="connsiteY34" fmla="*/ 109995 h 904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08066" h="904381">
                  <a:moveTo>
                    <a:pt x="513405" y="178282"/>
                  </a:moveTo>
                  <a:cubicBezTo>
                    <a:pt x="500247" y="195556"/>
                    <a:pt x="503575" y="220223"/>
                    <a:pt x="520840" y="233393"/>
                  </a:cubicBezTo>
                  <a:cubicBezTo>
                    <a:pt x="641842" y="325578"/>
                    <a:pt x="665204" y="498402"/>
                    <a:pt x="573019" y="619404"/>
                  </a:cubicBezTo>
                  <a:cubicBezTo>
                    <a:pt x="529985" y="675887"/>
                    <a:pt x="466803" y="713567"/>
                    <a:pt x="396655" y="724585"/>
                  </a:cubicBezTo>
                  <a:lnTo>
                    <a:pt x="424544" y="696657"/>
                  </a:lnTo>
                  <a:cubicBezTo>
                    <a:pt x="439638" y="681028"/>
                    <a:pt x="439205" y="656128"/>
                    <a:pt x="423577" y="641035"/>
                  </a:cubicBezTo>
                  <a:cubicBezTo>
                    <a:pt x="408334" y="626311"/>
                    <a:pt x="384166" y="626311"/>
                    <a:pt x="368923" y="641035"/>
                  </a:cubicBezTo>
                  <a:lnTo>
                    <a:pt x="270582" y="739376"/>
                  </a:lnTo>
                  <a:cubicBezTo>
                    <a:pt x="255226" y="754737"/>
                    <a:pt x="255226" y="779637"/>
                    <a:pt x="270582" y="794998"/>
                  </a:cubicBezTo>
                  <a:lnTo>
                    <a:pt x="368923" y="893338"/>
                  </a:lnTo>
                  <a:cubicBezTo>
                    <a:pt x="384551" y="908432"/>
                    <a:pt x="409451" y="907999"/>
                    <a:pt x="424544" y="892371"/>
                  </a:cubicBezTo>
                  <a:cubicBezTo>
                    <a:pt x="439268" y="877128"/>
                    <a:pt x="439268" y="852960"/>
                    <a:pt x="424544" y="837717"/>
                  </a:cubicBezTo>
                  <a:lnTo>
                    <a:pt x="391384" y="804596"/>
                  </a:lnTo>
                  <a:cubicBezTo>
                    <a:pt x="585835" y="783932"/>
                    <a:pt x="726718" y="609550"/>
                    <a:pt x="706055" y="415099"/>
                  </a:cubicBezTo>
                  <a:cubicBezTo>
                    <a:pt x="695764" y="318228"/>
                    <a:pt x="646012" y="229877"/>
                    <a:pt x="568515" y="170848"/>
                  </a:cubicBezTo>
                  <a:cubicBezTo>
                    <a:pt x="551243" y="157691"/>
                    <a:pt x="526575" y="161018"/>
                    <a:pt x="513405" y="178282"/>
                  </a:cubicBezTo>
                  <a:close/>
                  <a:moveTo>
                    <a:pt x="437486" y="109995"/>
                  </a:moveTo>
                  <a:lnTo>
                    <a:pt x="339145" y="11654"/>
                  </a:lnTo>
                  <a:cubicBezTo>
                    <a:pt x="323855" y="-3781"/>
                    <a:pt x="298951" y="-3899"/>
                    <a:pt x="283516" y="11390"/>
                  </a:cubicBezTo>
                  <a:cubicBezTo>
                    <a:pt x="269340" y="25432"/>
                    <a:pt x="267923" y="47863"/>
                    <a:pt x="280219" y="63578"/>
                  </a:cubicBezTo>
                  <a:lnTo>
                    <a:pt x="283484" y="67275"/>
                  </a:lnTo>
                  <a:lnTo>
                    <a:pt x="316645" y="100436"/>
                  </a:lnTo>
                  <a:cubicBezTo>
                    <a:pt x="122196" y="121119"/>
                    <a:pt x="-18668" y="295518"/>
                    <a:pt x="2015" y="489968"/>
                  </a:cubicBezTo>
                  <a:cubicBezTo>
                    <a:pt x="11810" y="582046"/>
                    <a:pt x="57286" y="666619"/>
                    <a:pt x="128696" y="725569"/>
                  </a:cubicBezTo>
                  <a:cubicBezTo>
                    <a:pt x="145731" y="739049"/>
                    <a:pt x="170471" y="736170"/>
                    <a:pt x="183952" y="719133"/>
                  </a:cubicBezTo>
                  <a:cubicBezTo>
                    <a:pt x="197042" y="702593"/>
                    <a:pt x="194756" y="678672"/>
                    <a:pt x="178771" y="664912"/>
                  </a:cubicBezTo>
                  <a:cubicBezTo>
                    <a:pt x="61476" y="568054"/>
                    <a:pt x="44909" y="394447"/>
                    <a:pt x="141768" y="277153"/>
                  </a:cubicBezTo>
                  <a:cubicBezTo>
                    <a:pt x="184588" y="225297"/>
                    <a:pt x="244902" y="190900"/>
                    <a:pt x="311334" y="180446"/>
                  </a:cubicBezTo>
                  <a:lnTo>
                    <a:pt x="283484" y="208335"/>
                  </a:lnTo>
                  <a:cubicBezTo>
                    <a:pt x="268149" y="223723"/>
                    <a:pt x="268191" y="248630"/>
                    <a:pt x="283579" y="263965"/>
                  </a:cubicBezTo>
                  <a:cubicBezTo>
                    <a:pt x="297582" y="277921"/>
                    <a:pt x="319768" y="279315"/>
                    <a:pt x="335408" y="267222"/>
                  </a:cubicBezTo>
                  <a:lnTo>
                    <a:pt x="339106" y="263957"/>
                  </a:lnTo>
                  <a:lnTo>
                    <a:pt x="437447" y="165616"/>
                  </a:lnTo>
                  <a:cubicBezTo>
                    <a:pt x="451458" y="151602"/>
                    <a:pt x="452859" y="129351"/>
                    <a:pt x="440712" y="113692"/>
                  </a:cubicBezTo>
                  <a:lnTo>
                    <a:pt x="437447" y="109995"/>
                  </a:lnTo>
                  <a:close/>
                </a:path>
              </a:pathLst>
            </a:custGeom>
            <a:solidFill>
              <a:schemeClr val="tx1"/>
            </a:solidFill>
            <a:ln w="3929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 name="Rounded Rectangle 1">
            <a:extLst>
              <a:ext uri="{FF2B5EF4-FFF2-40B4-BE49-F238E27FC236}">
                <a16:creationId xmlns:a16="http://schemas.microsoft.com/office/drawing/2014/main" id="{BABEA141-2A24-5D6A-E80B-6B23B7468775}"/>
              </a:ext>
              <a:ext uri="{C183D7F6-B498-43B3-948B-1728B52AA6E4}">
                <adec:decorative xmlns:adec="http://schemas.microsoft.com/office/drawing/2017/decorative" val="0"/>
              </a:ext>
            </a:extLst>
          </p:cNvPr>
          <p:cNvSpPr/>
          <p:nvPr/>
        </p:nvSpPr>
        <p:spPr bwMode="auto">
          <a:xfrm>
            <a:off x="879587" y="3344068"/>
            <a:ext cx="3303119" cy="335613"/>
          </a:xfrm>
          <a:prstGeom prst="roundRect">
            <a:avLst>
              <a:gd name="adj" fmla="val 2824"/>
            </a:avLst>
          </a:prstGeom>
          <a:no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90000"/>
              </a:lnSpc>
              <a:spcBef>
                <a:spcPts val="2200"/>
              </a:spcBef>
              <a:spcAft>
                <a:spcPts val="0"/>
              </a:spcAft>
              <a:buClrTx/>
              <a:buSzTx/>
              <a:buFontTx/>
              <a:buNone/>
              <a:tabLst/>
              <a:defRPr/>
            </a:pPr>
            <a:r>
              <a:rPr kumimoji="0" lang="fr-FR" sz="2400" b="1" i="0" u="none" strike="noStrike" kern="1200" cap="none" spc="0" normalizeH="0" baseline="0" noProof="0" err="1">
                <a:ln w="3175">
                  <a:noFill/>
                </a:ln>
                <a:gradFill>
                  <a:gsLst>
                    <a:gs pos="0">
                      <a:srgbClr val="8DC8E8"/>
                    </a:gs>
                    <a:gs pos="80000">
                      <a:srgbClr val="49C5B1"/>
                    </a:gs>
                  </a:gsLst>
                  <a:path path="circle">
                    <a:fillToRect l="100000" t="100000"/>
                  </a:path>
                </a:gradFill>
                <a:effectLst/>
                <a:uLnTx/>
                <a:uFillTx/>
                <a:latin typeface="Segoe UI Semibold" panose="020B0502040204020203" pitchFamily="34" charset="0"/>
                <a:ea typeface="+mn-ea"/>
                <a:cs typeface="Segoe UI Semibold" panose="020B0502040204020203" pitchFamily="34" charset="0"/>
              </a:rPr>
              <a:t>Repeatable</a:t>
            </a:r>
            <a:endParaRPr kumimoji="0" lang="fr-FR" sz="2400" b="1" i="0" u="none" strike="noStrike" kern="1200" cap="none" spc="0" normalizeH="0" baseline="0" noProof="0">
              <a:ln w="3175">
                <a:noFill/>
              </a:ln>
              <a:gradFill>
                <a:gsLst>
                  <a:gs pos="0">
                    <a:srgbClr val="8DC8E8"/>
                  </a:gs>
                  <a:gs pos="80000">
                    <a:srgbClr val="49C5B1"/>
                  </a:gs>
                </a:gsLst>
                <a:path path="circle">
                  <a:fillToRect l="100000" t="100000"/>
                </a:path>
              </a:gradFill>
              <a:effectLst/>
              <a:uLnTx/>
              <a:uFillTx/>
              <a:latin typeface="Segoe UI Semibold" panose="020B0502040204020203" pitchFamily="34" charset="0"/>
              <a:ea typeface="+mn-ea"/>
              <a:cs typeface="Segoe UI Semibold" panose="020B0502040204020203" pitchFamily="34" charset="0"/>
            </a:endParaRPr>
          </a:p>
        </p:txBody>
      </p:sp>
      <p:cxnSp>
        <p:nvCxnSpPr>
          <p:cNvPr id="51" name="Straight Arrow Connector 50" descr="Dark grey line">
            <a:extLst>
              <a:ext uri="{FF2B5EF4-FFF2-40B4-BE49-F238E27FC236}">
                <a16:creationId xmlns:a16="http://schemas.microsoft.com/office/drawing/2014/main" id="{B4385B97-D460-D729-A1CC-FE81A8ED5F72}"/>
              </a:ext>
              <a:ext uri="{C183D7F6-B498-43B3-948B-1728B52AA6E4}">
                <adec:decorative xmlns:adec="http://schemas.microsoft.com/office/drawing/2017/decorative" val="0"/>
              </a:ext>
            </a:extLst>
          </p:cNvPr>
          <p:cNvCxnSpPr>
            <a:cxnSpLocks/>
          </p:cNvCxnSpPr>
          <p:nvPr/>
        </p:nvCxnSpPr>
        <p:spPr>
          <a:xfrm>
            <a:off x="1290305" y="4075339"/>
            <a:ext cx="2481682"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40" name="Rounded Rectangle 1">
            <a:extLst>
              <a:ext uri="{FF2B5EF4-FFF2-40B4-BE49-F238E27FC236}">
                <a16:creationId xmlns:a16="http://schemas.microsoft.com/office/drawing/2014/main" id="{29EE272A-1457-0803-C44F-6CEA427DAD72}"/>
              </a:ext>
              <a:ext uri="{C183D7F6-B498-43B3-948B-1728B52AA6E4}">
                <adec:decorative xmlns:adec="http://schemas.microsoft.com/office/drawing/2017/decorative" val="0"/>
              </a:ext>
            </a:extLst>
          </p:cNvPr>
          <p:cNvSpPr/>
          <p:nvPr/>
        </p:nvSpPr>
        <p:spPr bwMode="auto">
          <a:xfrm>
            <a:off x="1403109" y="4299716"/>
            <a:ext cx="2256075" cy="435054"/>
          </a:xfrm>
          <a:prstGeom prst="roundRect">
            <a:avLst>
              <a:gd name="adj" fmla="val 2824"/>
            </a:avLst>
          </a:prstGeom>
          <a:no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ts val="2200"/>
              </a:spcBef>
              <a:spcAft>
                <a:spcPts val="0"/>
              </a:spcAft>
              <a:buClrTx/>
              <a:buSzTx/>
              <a:buFontTx/>
              <a:buNone/>
              <a:tabLst/>
              <a:defRPr/>
            </a:pP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Drives </a:t>
            </a: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consistency</a:t>
            </a: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 reliable and </a:t>
            </a: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efficacy</a:t>
            </a: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  </a:t>
            </a:r>
          </a:p>
        </p:txBody>
      </p:sp>
      <p:sp>
        <p:nvSpPr>
          <p:cNvPr id="8" name="Rounded Rectangle 7">
            <a:extLst>
              <a:ext uri="{FF2B5EF4-FFF2-40B4-BE49-F238E27FC236}">
                <a16:creationId xmlns:a16="http://schemas.microsoft.com/office/drawing/2014/main" id="{9911479B-A2A9-2CCD-251A-CDD3DDD64539}"/>
              </a:ext>
              <a:ext uri="{C183D7F6-B498-43B3-948B-1728B52AA6E4}">
                <adec:decorative xmlns:adec="http://schemas.microsoft.com/office/drawing/2017/decorative" val="1"/>
              </a:ext>
            </a:extLst>
          </p:cNvPr>
          <p:cNvSpPr/>
          <p:nvPr/>
        </p:nvSpPr>
        <p:spPr bwMode="auto">
          <a:xfrm>
            <a:off x="4444439" y="2553800"/>
            <a:ext cx="3303119" cy="3246159"/>
          </a:xfrm>
          <a:prstGeom prst="roundRect">
            <a:avLst>
              <a:gd name="adj" fmla="val 5879"/>
            </a:avLst>
          </a:prstGeom>
          <a:ln w="12700" cap="rnd">
            <a:gradFill flip="none" rotWithShape="1">
              <a:gsLst>
                <a:gs pos="0">
                  <a:srgbClr val="BF3CC4"/>
                </a:gs>
                <a:gs pos="100000">
                  <a:srgbClr val="0B75D3"/>
                </a:gs>
              </a:gsLst>
              <a:lin ang="108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endParaRPr>
          </a:p>
        </p:txBody>
      </p:sp>
      <p:grpSp>
        <p:nvGrpSpPr>
          <p:cNvPr id="65" name="Group 64" descr="Smiley face icon">
            <a:extLst>
              <a:ext uri="{FF2B5EF4-FFF2-40B4-BE49-F238E27FC236}">
                <a16:creationId xmlns:a16="http://schemas.microsoft.com/office/drawing/2014/main" id="{287F9697-A835-2148-D6AF-632EA1A0FE18}"/>
              </a:ext>
            </a:extLst>
          </p:cNvPr>
          <p:cNvGrpSpPr/>
          <p:nvPr/>
        </p:nvGrpSpPr>
        <p:grpSpPr>
          <a:xfrm>
            <a:off x="5684056" y="2113043"/>
            <a:ext cx="823885" cy="823885"/>
            <a:chOff x="5684057" y="2002684"/>
            <a:chExt cx="823885" cy="823885"/>
          </a:xfrm>
        </p:grpSpPr>
        <p:sp>
          <p:nvSpPr>
            <p:cNvPr id="35" name="Oval 34">
              <a:extLst>
                <a:ext uri="{FF2B5EF4-FFF2-40B4-BE49-F238E27FC236}">
                  <a16:creationId xmlns:a16="http://schemas.microsoft.com/office/drawing/2014/main" id="{399CBF54-39C6-6B27-6684-DD1DF9C99848}"/>
                </a:ext>
                <a:ext uri="{C183D7F6-B498-43B3-948B-1728B52AA6E4}">
                  <adec:decorative xmlns:adec="http://schemas.microsoft.com/office/drawing/2017/decorative" val="1"/>
                </a:ext>
              </a:extLst>
            </p:cNvPr>
            <p:cNvSpPr>
              <a:spLocks noChangeAspect="1"/>
            </p:cNvSpPr>
            <p:nvPr/>
          </p:nvSpPr>
          <p:spPr bwMode="auto">
            <a:xfrm>
              <a:off x="5684057" y="2002684"/>
              <a:ext cx="823885" cy="823885"/>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Graphic 54">
              <a:extLst>
                <a:ext uri="{FF2B5EF4-FFF2-40B4-BE49-F238E27FC236}">
                  <a16:creationId xmlns:a16="http://schemas.microsoft.com/office/drawing/2014/main" id="{053F418A-0E46-CD4D-4017-7EAD20A3BA4E}"/>
                </a:ext>
                <a:ext uri="{C183D7F6-B498-43B3-948B-1728B52AA6E4}">
                  <adec:decorative xmlns:adec="http://schemas.microsoft.com/office/drawing/2017/decorative" val="1"/>
                </a:ext>
              </a:extLst>
            </p:cNvPr>
            <p:cNvSpPr/>
            <p:nvPr/>
          </p:nvSpPr>
          <p:spPr>
            <a:xfrm>
              <a:off x="5873912" y="2192550"/>
              <a:ext cx="444175" cy="444153"/>
            </a:xfrm>
            <a:custGeom>
              <a:avLst/>
              <a:gdLst>
                <a:gd name="connsiteX0" fmla="*/ 393442 w 786884"/>
                <a:gd name="connsiteY0" fmla="*/ 0 h 786844"/>
                <a:gd name="connsiteX1" fmla="*/ 786884 w 786884"/>
                <a:gd name="connsiteY1" fmla="*/ 393442 h 786844"/>
                <a:gd name="connsiteX2" fmla="*/ 393442 w 786884"/>
                <a:gd name="connsiteY2" fmla="*/ 786845 h 786844"/>
                <a:gd name="connsiteX3" fmla="*/ 0 w 786884"/>
                <a:gd name="connsiteY3" fmla="*/ 393442 h 786844"/>
                <a:gd name="connsiteX4" fmla="*/ 393442 w 786884"/>
                <a:gd name="connsiteY4" fmla="*/ 0 h 786844"/>
                <a:gd name="connsiteX5" fmla="*/ 254270 w 786884"/>
                <a:gd name="connsiteY5" fmla="*/ 502915 h 786844"/>
                <a:gd name="connsiteX6" fmla="*/ 212959 w 786884"/>
                <a:gd name="connsiteY6" fmla="*/ 497070 h 786844"/>
                <a:gd name="connsiteX7" fmla="*/ 207113 w 786884"/>
                <a:gd name="connsiteY7" fmla="*/ 538381 h 786844"/>
                <a:gd name="connsiteX8" fmla="*/ 207932 w 786884"/>
                <a:gd name="connsiteY8" fmla="*/ 539419 h 786844"/>
                <a:gd name="connsiteX9" fmla="*/ 393442 w 786884"/>
                <a:gd name="connsiteY9" fmla="*/ 629499 h 786844"/>
                <a:gd name="connsiteX10" fmla="*/ 578795 w 786884"/>
                <a:gd name="connsiteY10" fmla="*/ 539655 h 786844"/>
                <a:gd name="connsiteX11" fmla="*/ 573937 w 786884"/>
                <a:gd name="connsiteY11" fmla="*/ 498214 h 786844"/>
                <a:gd name="connsiteX12" fmla="*/ 532496 w 786884"/>
                <a:gd name="connsiteY12" fmla="*/ 503072 h 786844"/>
                <a:gd name="connsiteX13" fmla="*/ 393442 w 786884"/>
                <a:gd name="connsiteY13" fmla="*/ 570495 h 786844"/>
                <a:gd name="connsiteX14" fmla="*/ 254270 w 786884"/>
                <a:gd name="connsiteY14" fmla="*/ 502915 h 786844"/>
                <a:gd name="connsiteX15" fmla="*/ 275433 w 786884"/>
                <a:gd name="connsiteY15" fmla="*/ 265560 h 786844"/>
                <a:gd name="connsiteX16" fmla="*/ 224892 w 786884"/>
                <a:gd name="connsiteY16" fmla="*/ 313320 h 786844"/>
                <a:gd name="connsiteX17" fmla="*/ 272652 w 786884"/>
                <a:gd name="connsiteY17" fmla="*/ 363861 h 786844"/>
                <a:gd name="connsiteX18" fmla="*/ 275433 w 786884"/>
                <a:gd name="connsiteY18" fmla="*/ 363861 h 786844"/>
                <a:gd name="connsiteX19" fmla="*/ 323191 w 786884"/>
                <a:gd name="connsiteY19" fmla="*/ 313320 h 786844"/>
                <a:gd name="connsiteX20" fmla="*/ 275433 w 786884"/>
                <a:gd name="connsiteY20" fmla="*/ 265560 h 786844"/>
                <a:gd name="connsiteX21" fmla="*/ 511451 w 786884"/>
                <a:gd name="connsiteY21" fmla="*/ 265560 h 786844"/>
                <a:gd name="connsiteX22" fmla="*/ 460908 w 786884"/>
                <a:gd name="connsiteY22" fmla="*/ 313320 h 786844"/>
                <a:gd name="connsiteX23" fmla="*/ 508670 w 786884"/>
                <a:gd name="connsiteY23" fmla="*/ 363861 h 786844"/>
                <a:gd name="connsiteX24" fmla="*/ 511451 w 786884"/>
                <a:gd name="connsiteY24" fmla="*/ 363861 h 786844"/>
                <a:gd name="connsiteX25" fmla="*/ 559209 w 786884"/>
                <a:gd name="connsiteY25" fmla="*/ 313320 h 786844"/>
                <a:gd name="connsiteX26" fmla="*/ 511451 w 786884"/>
                <a:gd name="connsiteY26" fmla="*/ 265560 h 78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86884" h="786844">
                  <a:moveTo>
                    <a:pt x="393442" y="0"/>
                  </a:moveTo>
                  <a:cubicBezTo>
                    <a:pt x="610736" y="0"/>
                    <a:pt x="786884" y="176148"/>
                    <a:pt x="786884" y="393442"/>
                  </a:cubicBezTo>
                  <a:cubicBezTo>
                    <a:pt x="786884" y="610697"/>
                    <a:pt x="610736" y="786845"/>
                    <a:pt x="393442" y="786845"/>
                  </a:cubicBezTo>
                  <a:cubicBezTo>
                    <a:pt x="176148" y="786845"/>
                    <a:pt x="0" y="610697"/>
                    <a:pt x="0" y="393442"/>
                  </a:cubicBezTo>
                  <a:cubicBezTo>
                    <a:pt x="0" y="176148"/>
                    <a:pt x="176148" y="0"/>
                    <a:pt x="393442" y="0"/>
                  </a:cubicBezTo>
                  <a:close/>
                  <a:moveTo>
                    <a:pt x="254270" y="502915"/>
                  </a:moveTo>
                  <a:cubicBezTo>
                    <a:pt x="244477" y="489895"/>
                    <a:pt x="225981" y="487275"/>
                    <a:pt x="212959" y="497070"/>
                  </a:cubicBezTo>
                  <a:cubicBezTo>
                    <a:pt x="199937" y="506860"/>
                    <a:pt x="197320" y="525356"/>
                    <a:pt x="207113" y="538381"/>
                  </a:cubicBezTo>
                  <a:cubicBezTo>
                    <a:pt x="207378" y="538731"/>
                    <a:pt x="207651" y="539077"/>
                    <a:pt x="207932" y="539419"/>
                  </a:cubicBezTo>
                  <a:cubicBezTo>
                    <a:pt x="252651" y="596343"/>
                    <a:pt x="321051" y="629558"/>
                    <a:pt x="393442" y="629499"/>
                  </a:cubicBezTo>
                  <a:cubicBezTo>
                    <a:pt x="466608" y="629499"/>
                    <a:pt x="534305" y="595985"/>
                    <a:pt x="578795" y="539655"/>
                  </a:cubicBezTo>
                  <a:cubicBezTo>
                    <a:pt x="588896" y="526871"/>
                    <a:pt x="586721" y="508316"/>
                    <a:pt x="573937" y="498214"/>
                  </a:cubicBezTo>
                  <a:cubicBezTo>
                    <a:pt x="561153" y="488113"/>
                    <a:pt x="542598" y="490288"/>
                    <a:pt x="532496" y="503072"/>
                  </a:cubicBezTo>
                  <a:cubicBezTo>
                    <a:pt x="498950" y="545697"/>
                    <a:pt x="447687" y="570554"/>
                    <a:pt x="393442" y="570495"/>
                  </a:cubicBezTo>
                  <a:cubicBezTo>
                    <a:pt x="338450" y="570495"/>
                    <a:pt x="287627" y="545320"/>
                    <a:pt x="254270" y="502915"/>
                  </a:cubicBezTo>
                  <a:close/>
                  <a:moveTo>
                    <a:pt x="275433" y="265560"/>
                  </a:moveTo>
                  <a:cubicBezTo>
                    <a:pt x="248288" y="264792"/>
                    <a:pt x="225660" y="286175"/>
                    <a:pt x="224892" y="313320"/>
                  </a:cubicBezTo>
                  <a:cubicBezTo>
                    <a:pt x="224123" y="340464"/>
                    <a:pt x="245507" y="363094"/>
                    <a:pt x="272652" y="363861"/>
                  </a:cubicBezTo>
                  <a:cubicBezTo>
                    <a:pt x="273579" y="363889"/>
                    <a:pt x="274506" y="363889"/>
                    <a:pt x="275433" y="363861"/>
                  </a:cubicBezTo>
                  <a:cubicBezTo>
                    <a:pt x="302578" y="363094"/>
                    <a:pt x="323962" y="340464"/>
                    <a:pt x="323191" y="313320"/>
                  </a:cubicBezTo>
                  <a:cubicBezTo>
                    <a:pt x="322456" y="287254"/>
                    <a:pt x="301498" y="266297"/>
                    <a:pt x="275433" y="265560"/>
                  </a:cubicBezTo>
                  <a:close/>
                  <a:moveTo>
                    <a:pt x="511451" y="265560"/>
                  </a:moveTo>
                  <a:cubicBezTo>
                    <a:pt x="484305" y="264792"/>
                    <a:pt x="461679" y="286175"/>
                    <a:pt x="460908" y="313320"/>
                  </a:cubicBezTo>
                  <a:cubicBezTo>
                    <a:pt x="460141" y="340464"/>
                    <a:pt x="481524" y="363094"/>
                    <a:pt x="508670" y="363861"/>
                  </a:cubicBezTo>
                  <a:cubicBezTo>
                    <a:pt x="509598" y="363889"/>
                    <a:pt x="510523" y="363889"/>
                    <a:pt x="511451" y="363861"/>
                  </a:cubicBezTo>
                  <a:cubicBezTo>
                    <a:pt x="538597" y="363094"/>
                    <a:pt x="559980" y="340464"/>
                    <a:pt x="559209" y="313320"/>
                  </a:cubicBezTo>
                  <a:cubicBezTo>
                    <a:pt x="558474" y="287254"/>
                    <a:pt x="537515" y="266297"/>
                    <a:pt x="511451" y="265560"/>
                  </a:cubicBezTo>
                  <a:close/>
                </a:path>
              </a:pathLst>
            </a:custGeom>
            <a:solidFill>
              <a:schemeClr val="tx1"/>
            </a:solidFill>
            <a:ln w="3929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 name="Rounded Rectangle 1">
            <a:extLst>
              <a:ext uri="{FF2B5EF4-FFF2-40B4-BE49-F238E27FC236}">
                <a16:creationId xmlns:a16="http://schemas.microsoft.com/office/drawing/2014/main" id="{679C047F-5730-1181-0D33-9D0E0AFFCB02}"/>
              </a:ext>
              <a:ext uri="{C183D7F6-B498-43B3-948B-1728B52AA6E4}">
                <adec:decorative xmlns:adec="http://schemas.microsoft.com/office/drawing/2017/decorative" val="0"/>
              </a:ext>
            </a:extLst>
          </p:cNvPr>
          <p:cNvSpPr/>
          <p:nvPr/>
        </p:nvSpPr>
        <p:spPr bwMode="auto">
          <a:xfrm>
            <a:off x="4444439" y="3188691"/>
            <a:ext cx="3303119" cy="671227"/>
          </a:xfrm>
          <a:prstGeom prst="roundRect">
            <a:avLst>
              <a:gd name="adj" fmla="val 2824"/>
            </a:avLst>
          </a:prstGeom>
          <a:no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90000"/>
              </a:lnSpc>
              <a:spcBef>
                <a:spcPts val="2200"/>
              </a:spcBef>
              <a:spcAft>
                <a:spcPts val="0"/>
              </a:spcAft>
              <a:buClrTx/>
              <a:buSzTx/>
              <a:buFontTx/>
              <a:buNone/>
              <a:tabLst/>
              <a:defRPr/>
            </a:pPr>
            <a:r>
              <a:rPr kumimoji="0" lang="en-US" sz="2400" b="0"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a:ea typeface="+mn-ea"/>
                <a:cs typeface="Segoe UI" panose="020B0502040204020203" pitchFamily="34" charset="0"/>
              </a:rPr>
              <a:t>Security and </a:t>
            </a:r>
            <a:br>
              <a:rPr kumimoji="0" lang="en-US" sz="2400" b="0"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a:ea typeface="+mn-ea"/>
                <a:cs typeface="Segoe UI" panose="020B0502040204020203" pitchFamily="34" charset="0"/>
              </a:rPr>
            </a:br>
            <a:r>
              <a:rPr kumimoji="0" lang="en-US" sz="2400" b="0"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a:ea typeface="+mn-ea"/>
                <a:cs typeface="Segoe UI" panose="020B0502040204020203" pitchFamily="34" charset="0"/>
              </a:rPr>
              <a:t>auditors happy</a:t>
            </a:r>
          </a:p>
        </p:txBody>
      </p:sp>
      <p:cxnSp>
        <p:nvCxnSpPr>
          <p:cNvPr id="43" name="Straight Arrow Connector 42" descr="Dark grey line">
            <a:extLst>
              <a:ext uri="{FF2B5EF4-FFF2-40B4-BE49-F238E27FC236}">
                <a16:creationId xmlns:a16="http://schemas.microsoft.com/office/drawing/2014/main" id="{E4ACCF97-7896-6292-2CF0-CB8C508D8A4F}"/>
              </a:ext>
              <a:ext uri="{C183D7F6-B498-43B3-948B-1728B52AA6E4}">
                <adec:decorative xmlns:adec="http://schemas.microsoft.com/office/drawing/2017/decorative" val="0"/>
              </a:ext>
            </a:extLst>
          </p:cNvPr>
          <p:cNvCxnSpPr>
            <a:cxnSpLocks/>
          </p:cNvCxnSpPr>
          <p:nvPr/>
        </p:nvCxnSpPr>
        <p:spPr>
          <a:xfrm>
            <a:off x="4855157" y="4075339"/>
            <a:ext cx="2481682"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41" name="Rounded Rectangle 1">
            <a:extLst>
              <a:ext uri="{FF2B5EF4-FFF2-40B4-BE49-F238E27FC236}">
                <a16:creationId xmlns:a16="http://schemas.microsoft.com/office/drawing/2014/main" id="{150F7C30-6E53-736F-44A8-993889384C91}"/>
              </a:ext>
              <a:ext uri="{C183D7F6-B498-43B3-948B-1728B52AA6E4}">
                <adec:decorative xmlns:adec="http://schemas.microsoft.com/office/drawing/2017/decorative" val="0"/>
              </a:ext>
            </a:extLst>
          </p:cNvPr>
          <p:cNvSpPr/>
          <p:nvPr/>
        </p:nvSpPr>
        <p:spPr bwMode="auto">
          <a:xfrm>
            <a:off x="4731073" y="4299716"/>
            <a:ext cx="2729850" cy="1154966"/>
          </a:xfrm>
          <a:prstGeom prst="roundRect">
            <a:avLst>
              <a:gd name="adj" fmla="val 2824"/>
            </a:avLst>
          </a:prstGeom>
          <a:no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ts val="2200"/>
              </a:spcBef>
              <a:spcAft>
                <a:spcPts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Consistently applied, with least privilege access and well logged</a:t>
            </a:r>
          </a:p>
          <a:p>
            <a:pPr marL="0" marR="0" lvl="0" indent="0" algn="ctr" defTabSz="932742" rtl="0" eaLnBrk="1" fontAlgn="auto" latinLnBrk="0" hangingPunct="1">
              <a:lnSpc>
                <a:spcPct val="100000"/>
              </a:lnSpc>
              <a:spcBef>
                <a:spcPts val="2200"/>
              </a:spcBef>
              <a:spcAft>
                <a:spcPts val="0"/>
              </a:spcAft>
              <a:buClrTx/>
              <a:buSzTx/>
              <a:buFontTx/>
              <a:buNone/>
              <a:tabLst/>
              <a:defRPr/>
            </a:pPr>
            <a:endPar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endParaRPr>
          </a:p>
        </p:txBody>
      </p:sp>
      <p:sp>
        <p:nvSpPr>
          <p:cNvPr id="7" name="Rounded Rectangle 6">
            <a:extLst>
              <a:ext uri="{FF2B5EF4-FFF2-40B4-BE49-F238E27FC236}">
                <a16:creationId xmlns:a16="http://schemas.microsoft.com/office/drawing/2014/main" id="{6E690FAE-F4CB-0A2D-E16B-C23D6AD04505}"/>
              </a:ext>
              <a:ext uri="{C183D7F6-B498-43B3-948B-1728B52AA6E4}">
                <adec:decorative xmlns:adec="http://schemas.microsoft.com/office/drawing/2017/decorative" val="1"/>
              </a:ext>
            </a:extLst>
          </p:cNvPr>
          <p:cNvSpPr/>
          <p:nvPr/>
        </p:nvSpPr>
        <p:spPr bwMode="auto">
          <a:xfrm>
            <a:off x="8009078" y="2553800"/>
            <a:ext cx="3303119" cy="3246159"/>
          </a:xfrm>
          <a:prstGeom prst="roundRect">
            <a:avLst>
              <a:gd name="adj" fmla="val 5879"/>
            </a:avLst>
          </a:prstGeom>
          <a:ln w="12700" cap="rnd">
            <a:gradFill flip="none" rotWithShape="1">
              <a:gsLst>
                <a:gs pos="0">
                  <a:srgbClr val="FF5C39"/>
                </a:gs>
                <a:gs pos="100000">
                  <a:srgbClr val="BF3CC4"/>
                </a:gs>
              </a:gsLst>
              <a:lin ang="108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endParaRPr>
          </a:p>
        </p:txBody>
      </p:sp>
      <p:grpSp>
        <p:nvGrpSpPr>
          <p:cNvPr id="66" name="Group 65" descr="Arrow loop icon with checkmark">
            <a:extLst>
              <a:ext uri="{FF2B5EF4-FFF2-40B4-BE49-F238E27FC236}">
                <a16:creationId xmlns:a16="http://schemas.microsoft.com/office/drawing/2014/main" id="{CE4B8BE1-8A6A-499D-6A15-BE0138CA0681}"/>
              </a:ext>
            </a:extLst>
          </p:cNvPr>
          <p:cNvGrpSpPr/>
          <p:nvPr/>
        </p:nvGrpSpPr>
        <p:grpSpPr>
          <a:xfrm>
            <a:off x="9248695" y="2113043"/>
            <a:ext cx="823885" cy="823885"/>
            <a:chOff x="9248696" y="2002684"/>
            <a:chExt cx="823885" cy="823885"/>
          </a:xfrm>
        </p:grpSpPr>
        <p:sp>
          <p:nvSpPr>
            <p:cNvPr id="38" name="Oval 37">
              <a:extLst>
                <a:ext uri="{FF2B5EF4-FFF2-40B4-BE49-F238E27FC236}">
                  <a16:creationId xmlns:a16="http://schemas.microsoft.com/office/drawing/2014/main" id="{D7B2CE4F-A140-0C72-DC18-7A85BD68BD5A}"/>
                </a:ext>
                <a:ext uri="{C183D7F6-B498-43B3-948B-1728B52AA6E4}">
                  <adec:decorative xmlns:adec="http://schemas.microsoft.com/office/drawing/2017/decorative" val="1"/>
                </a:ext>
              </a:extLst>
            </p:cNvPr>
            <p:cNvSpPr>
              <a:spLocks noChangeAspect="1"/>
            </p:cNvSpPr>
            <p:nvPr/>
          </p:nvSpPr>
          <p:spPr bwMode="auto">
            <a:xfrm>
              <a:off x="9248696" y="2002684"/>
              <a:ext cx="823885" cy="823885"/>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3" name="Group 62">
              <a:extLst>
                <a:ext uri="{FF2B5EF4-FFF2-40B4-BE49-F238E27FC236}">
                  <a16:creationId xmlns:a16="http://schemas.microsoft.com/office/drawing/2014/main" id="{54B8B7F6-94FE-24F3-C62E-3CA70ADAB443}"/>
                </a:ext>
              </a:extLst>
            </p:cNvPr>
            <p:cNvGrpSpPr/>
            <p:nvPr/>
          </p:nvGrpSpPr>
          <p:grpSpPr>
            <a:xfrm>
              <a:off x="9461446" y="2176138"/>
              <a:ext cx="398380" cy="455205"/>
              <a:chOff x="5875358" y="-1104925"/>
              <a:chExt cx="641595" cy="733113"/>
            </a:xfrm>
          </p:grpSpPr>
          <p:sp>
            <p:nvSpPr>
              <p:cNvPr id="60" name="Freeform 59">
                <a:extLst>
                  <a:ext uri="{FF2B5EF4-FFF2-40B4-BE49-F238E27FC236}">
                    <a16:creationId xmlns:a16="http://schemas.microsoft.com/office/drawing/2014/main" id="{16B59B5B-746C-AC70-C708-736D9CD36C23}"/>
                  </a:ext>
                  <a:ext uri="{C183D7F6-B498-43B3-948B-1728B52AA6E4}">
                    <adec:decorative xmlns:adec="http://schemas.microsoft.com/office/drawing/2017/decorative" val="1"/>
                  </a:ext>
                </a:extLst>
              </p:cNvPr>
              <p:cNvSpPr/>
              <p:nvPr/>
            </p:nvSpPr>
            <p:spPr>
              <a:xfrm>
                <a:off x="5875358" y="-1104925"/>
                <a:ext cx="641595" cy="733113"/>
              </a:xfrm>
              <a:custGeom>
                <a:avLst/>
                <a:gdLst>
                  <a:gd name="connsiteX0" fmla="*/ 296734 w 705754"/>
                  <a:gd name="connsiteY0" fmla="*/ 11517 h 806425"/>
                  <a:gd name="connsiteX1" fmla="*/ 352355 w 705754"/>
                  <a:gd name="connsiteY1" fmla="*/ 11517 h 806425"/>
                  <a:gd name="connsiteX2" fmla="*/ 450696 w 705754"/>
                  <a:gd name="connsiteY2" fmla="*/ 109858 h 806425"/>
                  <a:gd name="connsiteX3" fmla="*/ 450696 w 705754"/>
                  <a:gd name="connsiteY3" fmla="*/ 165479 h 806425"/>
                  <a:gd name="connsiteX4" fmla="*/ 352355 w 705754"/>
                  <a:gd name="connsiteY4" fmla="*/ 263820 h 806425"/>
                  <a:gd name="connsiteX5" fmla="*/ 296734 w 705754"/>
                  <a:gd name="connsiteY5" fmla="*/ 264787 h 806425"/>
                  <a:gd name="connsiteX6" fmla="*/ 295766 w 705754"/>
                  <a:gd name="connsiteY6" fmla="*/ 209166 h 806425"/>
                  <a:gd name="connsiteX7" fmla="*/ 296734 w 705754"/>
                  <a:gd name="connsiteY7" fmla="*/ 208199 h 806425"/>
                  <a:gd name="connsiteX8" fmla="*/ 326550 w 705754"/>
                  <a:gd name="connsiteY8" fmla="*/ 178342 h 806425"/>
                  <a:gd name="connsiteX9" fmla="*/ 80119 w 705754"/>
                  <a:gd name="connsiteY9" fmla="*/ 479859 h 806425"/>
                  <a:gd name="connsiteX10" fmla="*/ 381633 w 705754"/>
                  <a:gd name="connsiteY10" fmla="*/ 726290 h 806425"/>
                  <a:gd name="connsiteX11" fmla="*/ 627277 w 705754"/>
                  <a:gd name="connsiteY11" fmla="*/ 486818 h 806425"/>
                  <a:gd name="connsiteX12" fmla="*/ 670370 w 705754"/>
                  <a:gd name="connsiteY12" fmla="*/ 451636 h 806425"/>
                  <a:gd name="connsiteX13" fmla="*/ 705552 w 705754"/>
                  <a:gd name="connsiteY13" fmla="*/ 494725 h 806425"/>
                  <a:gd name="connsiteX14" fmla="*/ 705320 w 705754"/>
                  <a:gd name="connsiteY14" fmla="*/ 496573 h 806425"/>
                  <a:gd name="connsiteX15" fmla="*/ 309852 w 705754"/>
                  <a:gd name="connsiteY15" fmla="*/ 803617 h 806425"/>
                  <a:gd name="connsiteX16" fmla="*/ 2809 w 705754"/>
                  <a:gd name="connsiteY16" fmla="*/ 408149 h 806425"/>
                  <a:gd name="connsiteX17" fmla="*/ 328793 w 705754"/>
                  <a:gd name="connsiteY17" fmla="*/ 99237 h 806425"/>
                  <a:gd name="connsiteX18" fmla="*/ 296734 w 705754"/>
                  <a:gd name="connsiteY18" fmla="*/ 67139 h 806425"/>
                  <a:gd name="connsiteX19" fmla="*/ 296734 w 705754"/>
                  <a:gd name="connsiteY19" fmla="*/ 11517 h 80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5754" h="806425">
                    <a:moveTo>
                      <a:pt x="296734" y="11517"/>
                    </a:moveTo>
                    <a:cubicBezTo>
                      <a:pt x="312094" y="-3839"/>
                      <a:pt x="336994" y="-3839"/>
                      <a:pt x="352355" y="11517"/>
                    </a:cubicBezTo>
                    <a:lnTo>
                      <a:pt x="450696" y="109858"/>
                    </a:lnTo>
                    <a:cubicBezTo>
                      <a:pt x="466053" y="125219"/>
                      <a:pt x="466053" y="150119"/>
                      <a:pt x="450696" y="165479"/>
                    </a:cubicBezTo>
                    <a:lnTo>
                      <a:pt x="352355" y="263820"/>
                    </a:lnTo>
                    <a:cubicBezTo>
                      <a:pt x="337262" y="279447"/>
                      <a:pt x="312362" y="279880"/>
                      <a:pt x="296734" y="264787"/>
                    </a:cubicBezTo>
                    <a:cubicBezTo>
                      <a:pt x="281105" y="249695"/>
                      <a:pt x="280672" y="224792"/>
                      <a:pt x="295766" y="209166"/>
                    </a:cubicBezTo>
                    <a:cubicBezTo>
                      <a:pt x="296084" y="208838"/>
                      <a:pt x="296407" y="208515"/>
                      <a:pt x="296734" y="208199"/>
                    </a:cubicBezTo>
                    <a:lnTo>
                      <a:pt x="326550" y="178342"/>
                    </a:lnTo>
                    <a:cubicBezTo>
                      <a:pt x="175239" y="193553"/>
                      <a:pt x="64908" y="328547"/>
                      <a:pt x="80119" y="479859"/>
                    </a:cubicBezTo>
                    <a:cubicBezTo>
                      <a:pt x="95330" y="631171"/>
                      <a:pt x="230323" y="741501"/>
                      <a:pt x="381633" y="726290"/>
                    </a:cubicBezTo>
                    <a:cubicBezTo>
                      <a:pt x="509311" y="713454"/>
                      <a:pt x="611200" y="614126"/>
                      <a:pt x="627277" y="486818"/>
                    </a:cubicBezTo>
                    <a:cubicBezTo>
                      <a:pt x="629460" y="465203"/>
                      <a:pt x="648754" y="449452"/>
                      <a:pt x="670370" y="451636"/>
                    </a:cubicBezTo>
                    <a:cubicBezTo>
                      <a:pt x="691981" y="453819"/>
                      <a:pt x="707735" y="473109"/>
                      <a:pt x="705552" y="494725"/>
                    </a:cubicBezTo>
                    <a:cubicBezTo>
                      <a:pt x="705489" y="495342"/>
                      <a:pt x="705411" y="495960"/>
                      <a:pt x="705320" y="496573"/>
                    </a:cubicBezTo>
                    <a:cubicBezTo>
                      <a:pt x="680904" y="690564"/>
                      <a:pt x="503843" y="828033"/>
                      <a:pt x="309852" y="803617"/>
                    </a:cubicBezTo>
                    <a:cubicBezTo>
                      <a:pt x="115859" y="779197"/>
                      <a:pt x="-21609" y="602140"/>
                      <a:pt x="2809" y="408149"/>
                    </a:cubicBezTo>
                    <a:cubicBezTo>
                      <a:pt x="23897" y="240614"/>
                      <a:pt x="160367" y="111291"/>
                      <a:pt x="328793" y="99237"/>
                    </a:cubicBezTo>
                    <a:lnTo>
                      <a:pt x="296734" y="67139"/>
                    </a:lnTo>
                    <a:cubicBezTo>
                      <a:pt x="281377" y="51778"/>
                      <a:pt x="281377" y="26878"/>
                      <a:pt x="296734" y="11517"/>
                    </a:cubicBezTo>
                    <a:close/>
                  </a:path>
                </a:pathLst>
              </a:custGeom>
              <a:solidFill>
                <a:schemeClr val="tx1"/>
              </a:solidFill>
              <a:ln w="3929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60">
                <a:extLst>
                  <a:ext uri="{FF2B5EF4-FFF2-40B4-BE49-F238E27FC236}">
                    <a16:creationId xmlns:a16="http://schemas.microsoft.com/office/drawing/2014/main" id="{7819B7FC-83CE-0496-6DCF-5F298AA3BBB2}"/>
                  </a:ext>
                  <a:ext uri="{C183D7F6-B498-43B3-948B-1728B52AA6E4}">
                    <adec:decorative xmlns:adec="http://schemas.microsoft.com/office/drawing/2017/decorative" val="1"/>
                  </a:ext>
                </a:extLst>
              </p:cNvPr>
              <p:cNvSpPr/>
              <p:nvPr/>
            </p:nvSpPr>
            <p:spPr>
              <a:xfrm>
                <a:off x="6039496" y="-809359"/>
                <a:ext cx="334834" cy="255669"/>
              </a:xfrm>
              <a:custGeom>
                <a:avLst/>
                <a:gdLst>
                  <a:gd name="connsiteX0" fmla="*/ 323317 w 334834"/>
                  <a:gd name="connsiteY0" fmla="*/ 11517 h 255669"/>
                  <a:gd name="connsiteX1" fmla="*/ 323317 w 334834"/>
                  <a:gd name="connsiteY1" fmla="*/ 67139 h 255669"/>
                  <a:gd name="connsiteX2" fmla="*/ 146303 w 334834"/>
                  <a:gd name="connsiteY2" fmla="*/ 244152 h 255669"/>
                  <a:gd name="connsiteX3" fmla="*/ 90682 w 334834"/>
                  <a:gd name="connsiteY3" fmla="*/ 244152 h 255669"/>
                  <a:gd name="connsiteX4" fmla="*/ 12009 w 334834"/>
                  <a:gd name="connsiteY4" fmla="*/ 165479 h 255669"/>
                  <a:gd name="connsiteX5" fmla="*/ 11042 w 334834"/>
                  <a:gd name="connsiteY5" fmla="*/ 109858 h 255669"/>
                  <a:gd name="connsiteX6" fmla="*/ 66664 w 334834"/>
                  <a:gd name="connsiteY6" fmla="*/ 108890 h 255669"/>
                  <a:gd name="connsiteX7" fmla="*/ 67630 w 334834"/>
                  <a:gd name="connsiteY7" fmla="*/ 109858 h 255669"/>
                  <a:gd name="connsiteX8" fmla="*/ 118492 w 334834"/>
                  <a:gd name="connsiteY8" fmla="*/ 160720 h 255669"/>
                  <a:gd name="connsiteX9" fmla="*/ 267695 w 334834"/>
                  <a:gd name="connsiteY9" fmla="*/ 11517 h 255669"/>
                  <a:gd name="connsiteX10" fmla="*/ 323317 w 334834"/>
                  <a:gd name="connsiteY10" fmla="*/ 11517 h 25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4834" h="255669">
                    <a:moveTo>
                      <a:pt x="323317" y="11517"/>
                    </a:moveTo>
                    <a:cubicBezTo>
                      <a:pt x="338674" y="26878"/>
                      <a:pt x="338674" y="51778"/>
                      <a:pt x="323317" y="67139"/>
                    </a:cubicBezTo>
                    <a:lnTo>
                      <a:pt x="146303" y="244152"/>
                    </a:lnTo>
                    <a:cubicBezTo>
                      <a:pt x="130942" y="259509"/>
                      <a:pt x="106042" y="259509"/>
                      <a:pt x="90682" y="244152"/>
                    </a:cubicBezTo>
                    <a:lnTo>
                      <a:pt x="12009" y="165479"/>
                    </a:lnTo>
                    <a:cubicBezTo>
                      <a:pt x="-3617" y="150386"/>
                      <a:pt x="-4050" y="125486"/>
                      <a:pt x="11042" y="109858"/>
                    </a:cubicBezTo>
                    <a:cubicBezTo>
                      <a:pt x="26135" y="94230"/>
                      <a:pt x="51037" y="93797"/>
                      <a:pt x="66664" y="108890"/>
                    </a:cubicBezTo>
                    <a:cubicBezTo>
                      <a:pt x="66992" y="109209"/>
                      <a:pt x="67314" y="109531"/>
                      <a:pt x="67630" y="109858"/>
                    </a:cubicBezTo>
                    <a:lnTo>
                      <a:pt x="118492" y="160720"/>
                    </a:lnTo>
                    <a:lnTo>
                      <a:pt x="267695" y="11517"/>
                    </a:lnTo>
                    <a:cubicBezTo>
                      <a:pt x="283056" y="-3839"/>
                      <a:pt x="307956" y="-3839"/>
                      <a:pt x="323317" y="11517"/>
                    </a:cubicBezTo>
                    <a:close/>
                  </a:path>
                </a:pathLst>
              </a:custGeom>
              <a:solidFill>
                <a:schemeClr val="tx1"/>
              </a:solidFill>
              <a:ln w="3929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15" name="Rounded Rectangle 1">
            <a:extLst>
              <a:ext uri="{FF2B5EF4-FFF2-40B4-BE49-F238E27FC236}">
                <a16:creationId xmlns:a16="http://schemas.microsoft.com/office/drawing/2014/main" id="{7D6690B6-5A3D-ED25-8046-8394D95BC718}"/>
              </a:ext>
              <a:ext uri="{C183D7F6-B498-43B3-948B-1728B52AA6E4}">
                <adec:decorative xmlns:adec="http://schemas.microsoft.com/office/drawing/2017/decorative" val="0"/>
              </a:ext>
            </a:extLst>
          </p:cNvPr>
          <p:cNvSpPr/>
          <p:nvPr/>
        </p:nvSpPr>
        <p:spPr bwMode="auto">
          <a:xfrm>
            <a:off x="8009078" y="3188691"/>
            <a:ext cx="3303119" cy="671227"/>
          </a:xfrm>
          <a:prstGeom prst="roundRect">
            <a:avLst>
              <a:gd name="adj" fmla="val 2824"/>
            </a:avLst>
          </a:prstGeom>
          <a:no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90000"/>
              </a:lnSpc>
              <a:spcBef>
                <a:spcPts val="2200"/>
              </a:spcBef>
              <a:spcAft>
                <a:spcPts val="0"/>
              </a:spcAft>
              <a:buClrTx/>
              <a:buSzTx/>
              <a:buFontTx/>
              <a:buNone/>
              <a:tabLst/>
              <a:defRPr/>
            </a:pPr>
            <a:r>
              <a:rPr kumimoji="0" lang="en-US" sz="2400" b="0" i="0" u="none" strike="noStrike" kern="1200" cap="none" spc="0" normalizeH="0" baseline="0" noProof="0">
                <a:ln w="3175">
                  <a:noFill/>
                </a:ln>
                <a:gradFill>
                  <a:gsLst>
                    <a:gs pos="0">
                      <a:srgbClr val="FFA38B"/>
                    </a:gs>
                    <a:gs pos="80000">
                      <a:srgbClr val="D59ED7"/>
                    </a:gs>
                  </a:gsLst>
                  <a:path path="circle">
                    <a:fillToRect l="100000" t="100000"/>
                  </a:path>
                </a:gradFill>
                <a:effectLst/>
                <a:uLnTx/>
                <a:uFillTx/>
                <a:latin typeface="Segoe UI Semibold"/>
                <a:ea typeface="+mn-ea"/>
                <a:cs typeface="Segoe UI" panose="020B0502040204020203" pitchFamily="34" charset="0"/>
              </a:rPr>
              <a:t>Prevent </a:t>
            </a:r>
            <a:br>
              <a:rPr kumimoji="0" lang="en-US" sz="2400" b="0" i="0" u="none" strike="noStrike" kern="1200" cap="none" spc="0" normalizeH="0" baseline="0" noProof="0">
                <a:ln w="3175">
                  <a:noFill/>
                </a:ln>
                <a:gradFill>
                  <a:gsLst>
                    <a:gs pos="0">
                      <a:srgbClr val="FFA38B"/>
                    </a:gs>
                    <a:gs pos="80000">
                      <a:srgbClr val="D59ED7"/>
                    </a:gs>
                  </a:gsLst>
                  <a:path path="circle">
                    <a:fillToRect l="100000" t="100000"/>
                  </a:path>
                </a:gradFill>
                <a:effectLst/>
                <a:uLnTx/>
                <a:uFillTx/>
                <a:latin typeface="Segoe UI Semibold"/>
                <a:ea typeface="+mn-ea"/>
                <a:cs typeface="Segoe UI" panose="020B0502040204020203" pitchFamily="34" charset="0"/>
              </a:rPr>
            </a:br>
            <a:r>
              <a:rPr kumimoji="0" lang="en-US" sz="2400" b="0" i="0" u="none" strike="noStrike" kern="1200" cap="none" spc="0" normalizeH="0" baseline="0" noProof="0">
                <a:ln w="3175">
                  <a:noFill/>
                </a:ln>
                <a:gradFill>
                  <a:gsLst>
                    <a:gs pos="0">
                      <a:srgbClr val="FFA38B"/>
                    </a:gs>
                    <a:gs pos="80000">
                      <a:srgbClr val="D59ED7"/>
                    </a:gs>
                  </a:gsLst>
                  <a:path path="circle">
                    <a:fillToRect l="100000" t="100000"/>
                  </a:path>
                </a:gradFill>
                <a:effectLst/>
                <a:uLnTx/>
                <a:uFillTx/>
                <a:latin typeface="Segoe UI Semibold"/>
                <a:ea typeface="+mn-ea"/>
                <a:cs typeface="Segoe UI" panose="020B0502040204020203" pitchFamily="34" charset="0"/>
              </a:rPr>
              <a:t>mistakes</a:t>
            </a:r>
          </a:p>
        </p:txBody>
      </p:sp>
      <p:cxnSp>
        <p:nvCxnSpPr>
          <p:cNvPr id="47" name="Straight Arrow Connector 46" descr="Dark grey line">
            <a:extLst>
              <a:ext uri="{FF2B5EF4-FFF2-40B4-BE49-F238E27FC236}">
                <a16:creationId xmlns:a16="http://schemas.microsoft.com/office/drawing/2014/main" id="{296E8EEC-5577-4054-E0A2-3BAAA05AC9E6}"/>
              </a:ext>
              <a:ext uri="{C183D7F6-B498-43B3-948B-1728B52AA6E4}">
                <adec:decorative xmlns:adec="http://schemas.microsoft.com/office/drawing/2017/decorative" val="0"/>
              </a:ext>
            </a:extLst>
          </p:cNvPr>
          <p:cNvCxnSpPr>
            <a:cxnSpLocks/>
          </p:cNvCxnSpPr>
          <p:nvPr/>
        </p:nvCxnSpPr>
        <p:spPr>
          <a:xfrm>
            <a:off x="8419796" y="4075339"/>
            <a:ext cx="2481682"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42" name="Rounded Rectangle 1">
            <a:extLst>
              <a:ext uri="{FF2B5EF4-FFF2-40B4-BE49-F238E27FC236}">
                <a16:creationId xmlns:a16="http://schemas.microsoft.com/office/drawing/2014/main" id="{CB034459-CBC1-7FFB-4BFF-240D4BE39EA7}"/>
              </a:ext>
              <a:ext uri="{C183D7F6-B498-43B3-948B-1728B52AA6E4}">
                <adec:decorative xmlns:adec="http://schemas.microsoft.com/office/drawing/2017/decorative" val="0"/>
              </a:ext>
            </a:extLst>
          </p:cNvPr>
          <p:cNvSpPr/>
          <p:nvPr/>
        </p:nvSpPr>
        <p:spPr bwMode="auto">
          <a:xfrm>
            <a:off x="8295712" y="4299716"/>
            <a:ext cx="2729850" cy="1087636"/>
          </a:xfrm>
          <a:prstGeom prst="roundRect">
            <a:avLst>
              <a:gd name="adj" fmla="val 2824"/>
            </a:avLst>
          </a:prstGeom>
          <a:no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ts val="2200"/>
              </a:spcBef>
              <a:spcAft>
                <a:spcPts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Have you ever worried about turning the wrong repository to Public? Or been concerned that you may be deleting the wrong repository? </a:t>
            </a:r>
          </a:p>
        </p:txBody>
      </p:sp>
    </p:spTree>
    <p:extLst>
      <p:ext uri="{BB962C8B-B14F-4D97-AF65-F5344CB8AC3E}">
        <p14:creationId xmlns:p14="http://schemas.microsoft.com/office/powerpoint/2010/main" val="996689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100"/>
                                  </p:stCondLst>
                                  <p:childTnLst>
                                    <p:animMotion origin="layout" path="M -2.08333E-6 2.22222E-6 L -2.08333E-6 0.03541 " pathEditMode="relative" rAng="0" ptsTypes="AA">
                                      <p:cBhvr>
                                        <p:cTn id="9" dur="700" spd="-100000" fill="hold"/>
                                        <p:tgtEl>
                                          <p:spTgt spid="5"/>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100"/>
                                  </p:stCondLst>
                                  <p:childTnLst>
                                    <p:animMotion origin="layout" path="M 0 2.22222E-6 L 0 0.03541 " pathEditMode="relative" rAng="0" ptsTypes="AA">
                                      <p:cBhvr>
                                        <p:cTn id="14" dur="700" spd="-100000" fill="hold"/>
                                        <p:tgtEl>
                                          <p:spTgt spid="8"/>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100"/>
                                  </p:stCondLst>
                                  <p:childTnLst>
                                    <p:animMotion origin="layout" path="M 2.29167E-6 2.22222E-6 L 2.29167E-6 0.03541 " pathEditMode="relative" rAng="0" ptsTypes="AA">
                                      <p:cBhvr>
                                        <p:cTn id="19" dur="700" spd="-100000" fill="hold"/>
                                        <p:tgtEl>
                                          <p:spTgt spid="7"/>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42" presetClass="path" presetSubtype="0" decel="100000" fill="hold" grpId="1" nodeType="withEffect">
                                  <p:stCondLst>
                                    <p:cond delay="200"/>
                                  </p:stCondLst>
                                  <p:childTnLst>
                                    <p:animMotion origin="layout" path="M -2.08333E-6 -4.81481E-6 L -2.08333E-6 0.03542 " pathEditMode="relative" rAng="0" ptsTypes="AA">
                                      <p:cBhvr>
                                        <p:cTn id="24" dur="700" spd="-100000" fill="hold"/>
                                        <p:tgtEl>
                                          <p:spTgt spid="13"/>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42" presetClass="path" presetSubtype="0" decel="100000" fill="hold" grpId="1" nodeType="withEffect">
                                  <p:stCondLst>
                                    <p:cond delay="200"/>
                                  </p:stCondLst>
                                  <p:childTnLst>
                                    <p:animMotion origin="layout" path="M 0 -4.81481E-6 L 0 0.03542 " pathEditMode="relative" rAng="0" ptsTypes="AA">
                                      <p:cBhvr>
                                        <p:cTn id="29" dur="700" spd="-100000" fill="hold"/>
                                        <p:tgtEl>
                                          <p:spTgt spid="14"/>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42" presetClass="path" presetSubtype="0" decel="100000" fill="hold" grpId="1" nodeType="withEffect">
                                  <p:stCondLst>
                                    <p:cond delay="200"/>
                                  </p:stCondLst>
                                  <p:childTnLst>
                                    <p:animMotion origin="layout" path="M 2.29167E-6 -4.81481E-6 L 2.29167E-6 0.03542 " pathEditMode="relative" rAng="0" ptsTypes="AA">
                                      <p:cBhvr>
                                        <p:cTn id="34" dur="700" spd="-100000" fill="hold"/>
                                        <p:tgtEl>
                                          <p:spTgt spid="15"/>
                                        </p:tgtEl>
                                        <p:attrNameLst>
                                          <p:attrName>ppt_x</p:attrName>
                                          <p:attrName>ppt_y</p:attrName>
                                        </p:attrNameLst>
                                      </p:cBhvr>
                                      <p:rCtr x="0" y="1759"/>
                                    </p:animMotion>
                                  </p:childTnLst>
                                </p:cTn>
                              </p:par>
                              <p:par>
                                <p:cTn id="35" presetID="10" presetClass="entr" presetSubtype="0" fill="hold" grpId="0" nodeType="withEffect">
                                  <p:stCondLst>
                                    <p:cond delay="3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par>
                                <p:cTn id="38" presetID="42" presetClass="path" presetSubtype="0" decel="100000" fill="hold" grpId="1" nodeType="withEffect">
                                  <p:stCondLst>
                                    <p:cond delay="300"/>
                                  </p:stCondLst>
                                  <p:childTnLst>
                                    <p:animMotion origin="layout" path="M -2.08333E-6 4.44444E-6 L -2.08333E-6 0.03541 " pathEditMode="relative" rAng="0" ptsTypes="AA">
                                      <p:cBhvr>
                                        <p:cTn id="39" dur="700" spd="-100000" fill="hold"/>
                                        <p:tgtEl>
                                          <p:spTgt spid="40"/>
                                        </p:tgtEl>
                                        <p:attrNameLst>
                                          <p:attrName>ppt_x</p:attrName>
                                          <p:attrName>ppt_y</p:attrName>
                                        </p:attrNameLst>
                                      </p:cBhvr>
                                      <p:rCtr x="0" y="1759"/>
                                    </p:animMotion>
                                  </p:childTnLst>
                                </p:cTn>
                              </p:par>
                              <p:par>
                                <p:cTn id="40" presetID="10" presetClass="entr" presetSubtype="0" fill="hold" grpId="0" nodeType="withEffect">
                                  <p:stCondLst>
                                    <p:cond delay="30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par>
                                <p:cTn id="43" presetID="42" presetClass="path" presetSubtype="0" decel="100000" fill="hold" grpId="1" nodeType="withEffect">
                                  <p:stCondLst>
                                    <p:cond delay="300"/>
                                  </p:stCondLst>
                                  <p:childTnLst>
                                    <p:animMotion origin="layout" path="M 0 -4.44444E-6 L 0 0.03542 " pathEditMode="relative" rAng="0" ptsTypes="AA">
                                      <p:cBhvr>
                                        <p:cTn id="44" dur="700" spd="-100000" fill="hold"/>
                                        <p:tgtEl>
                                          <p:spTgt spid="41"/>
                                        </p:tgtEl>
                                        <p:attrNameLst>
                                          <p:attrName>ppt_x</p:attrName>
                                          <p:attrName>ppt_y</p:attrName>
                                        </p:attrNameLst>
                                      </p:cBhvr>
                                      <p:rCtr x="0" y="1759"/>
                                    </p:animMotion>
                                  </p:childTnLst>
                                </p:cTn>
                              </p:par>
                              <p:par>
                                <p:cTn id="45" presetID="10" presetClass="entr" presetSubtype="0" fill="hold" grpId="0" nodeType="withEffect">
                                  <p:stCondLst>
                                    <p:cond delay="30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par>
                                <p:cTn id="48" presetID="42" presetClass="path" presetSubtype="0" decel="100000" fill="hold" grpId="1" nodeType="withEffect">
                                  <p:stCondLst>
                                    <p:cond delay="300"/>
                                  </p:stCondLst>
                                  <p:childTnLst>
                                    <p:animMotion origin="layout" path="M 2.29167E-6 -3.7037E-6 L 2.29167E-6 0.03542 " pathEditMode="relative" rAng="0" ptsTypes="AA">
                                      <p:cBhvr>
                                        <p:cTn id="49" dur="700" spd="-100000" fill="hold"/>
                                        <p:tgtEl>
                                          <p:spTgt spid="42"/>
                                        </p:tgtEl>
                                        <p:attrNameLst>
                                          <p:attrName>ppt_x</p:attrName>
                                          <p:attrName>ppt_y</p:attrName>
                                        </p:attrNameLst>
                                      </p:cBhvr>
                                      <p:rCtr x="0" y="1759"/>
                                    </p:animMotion>
                                  </p:childTnLst>
                                </p:cTn>
                              </p:par>
                              <p:par>
                                <p:cTn id="50" presetID="10" presetClass="entr" presetSubtype="0" fill="hold" grpId="0" nodeType="with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500"/>
                                        <p:tgtEl>
                                          <p:spTgt spid="2"/>
                                        </p:tgtEl>
                                      </p:cBhvr>
                                    </p:animEffect>
                                  </p:childTnLst>
                                </p:cTn>
                              </p:par>
                              <p:par>
                                <p:cTn id="53" presetID="42" presetClass="path" presetSubtype="0" decel="100000" fill="hold" grpId="1" nodeType="withEffect">
                                  <p:stCondLst>
                                    <p:cond delay="0"/>
                                  </p:stCondLst>
                                  <p:childTnLst>
                                    <p:animMotion origin="layout" path="M 1.875E-6 2.22222E-6 L 1.875E-6 0.03541 " pathEditMode="relative" rAng="0" ptsTypes="AA">
                                      <p:cBhvr>
                                        <p:cTn id="54" dur="700" spd="-100000" fill="hold"/>
                                        <p:tgtEl>
                                          <p:spTgt spid="2"/>
                                        </p:tgtEl>
                                        <p:attrNameLst>
                                          <p:attrName>ppt_x</p:attrName>
                                          <p:attrName>ppt_y</p:attrName>
                                        </p:attrNameLst>
                                      </p:cBhvr>
                                      <p:rCtr x="0" y="1759"/>
                                    </p:animMotion>
                                  </p:childTnLst>
                                </p:cTn>
                              </p:par>
                              <p:par>
                                <p:cTn id="55" presetID="10" presetClass="entr" presetSubtype="0" fill="hold" nodeType="withEffect">
                                  <p:stCondLst>
                                    <p:cond delay="300"/>
                                  </p:stCondLst>
                                  <p:childTnLst>
                                    <p:set>
                                      <p:cBhvr>
                                        <p:cTn id="56" dur="1" fill="hold">
                                          <p:stCondLst>
                                            <p:cond delay="0"/>
                                          </p:stCondLst>
                                        </p:cTn>
                                        <p:tgtEl>
                                          <p:spTgt spid="51"/>
                                        </p:tgtEl>
                                        <p:attrNameLst>
                                          <p:attrName>style.visibility</p:attrName>
                                        </p:attrNameLst>
                                      </p:cBhvr>
                                      <p:to>
                                        <p:strVal val="visible"/>
                                      </p:to>
                                    </p:set>
                                    <p:animEffect transition="in" filter="fade">
                                      <p:cBhvr>
                                        <p:cTn id="57" dur="500"/>
                                        <p:tgtEl>
                                          <p:spTgt spid="51"/>
                                        </p:tgtEl>
                                      </p:cBhvr>
                                    </p:animEffect>
                                  </p:childTnLst>
                                </p:cTn>
                              </p:par>
                              <p:par>
                                <p:cTn id="58" presetID="42" presetClass="path" presetSubtype="0" decel="100000" fill="hold" nodeType="withEffect">
                                  <p:stCondLst>
                                    <p:cond delay="300"/>
                                  </p:stCondLst>
                                  <p:childTnLst>
                                    <p:animMotion origin="layout" path="M -2.08333E-6 -4.81481E-6 L -2.08333E-6 0.03542 " pathEditMode="relative" rAng="0" ptsTypes="AA">
                                      <p:cBhvr>
                                        <p:cTn id="59" dur="700" spd="-100000" fill="hold"/>
                                        <p:tgtEl>
                                          <p:spTgt spid="51"/>
                                        </p:tgtEl>
                                        <p:attrNameLst>
                                          <p:attrName>ppt_x</p:attrName>
                                          <p:attrName>ppt_y</p:attrName>
                                        </p:attrNameLst>
                                      </p:cBhvr>
                                      <p:rCtr x="0" y="1759"/>
                                    </p:animMotion>
                                  </p:childTnLst>
                                </p:cTn>
                              </p:par>
                              <p:par>
                                <p:cTn id="60" presetID="10" presetClass="entr" presetSubtype="0" fill="hold" nodeType="withEffect">
                                  <p:stCondLst>
                                    <p:cond delay="300"/>
                                  </p:stCondLst>
                                  <p:childTnLst>
                                    <p:set>
                                      <p:cBhvr>
                                        <p:cTn id="61" dur="1" fill="hold">
                                          <p:stCondLst>
                                            <p:cond delay="0"/>
                                          </p:stCondLst>
                                        </p:cTn>
                                        <p:tgtEl>
                                          <p:spTgt spid="43"/>
                                        </p:tgtEl>
                                        <p:attrNameLst>
                                          <p:attrName>style.visibility</p:attrName>
                                        </p:attrNameLst>
                                      </p:cBhvr>
                                      <p:to>
                                        <p:strVal val="visible"/>
                                      </p:to>
                                    </p:set>
                                    <p:animEffect transition="in" filter="fade">
                                      <p:cBhvr>
                                        <p:cTn id="62" dur="500"/>
                                        <p:tgtEl>
                                          <p:spTgt spid="43"/>
                                        </p:tgtEl>
                                      </p:cBhvr>
                                    </p:animEffect>
                                  </p:childTnLst>
                                </p:cTn>
                              </p:par>
                              <p:par>
                                <p:cTn id="63" presetID="42" presetClass="path" presetSubtype="0" decel="100000" fill="hold" nodeType="withEffect">
                                  <p:stCondLst>
                                    <p:cond delay="300"/>
                                  </p:stCondLst>
                                  <p:childTnLst>
                                    <p:animMotion origin="layout" path="M -2.08333E-6 -4.81481E-6 L -2.08333E-6 0.03542 " pathEditMode="relative" rAng="0" ptsTypes="AA">
                                      <p:cBhvr>
                                        <p:cTn id="64" dur="700" spd="-100000" fill="hold"/>
                                        <p:tgtEl>
                                          <p:spTgt spid="43"/>
                                        </p:tgtEl>
                                        <p:attrNameLst>
                                          <p:attrName>ppt_x</p:attrName>
                                          <p:attrName>ppt_y</p:attrName>
                                        </p:attrNameLst>
                                      </p:cBhvr>
                                      <p:rCtr x="0" y="1759"/>
                                    </p:animMotion>
                                  </p:childTnLst>
                                </p:cTn>
                              </p:par>
                              <p:par>
                                <p:cTn id="65" presetID="10" presetClass="entr" presetSubtype="0" fill="hold" nodeType="withEffect">
                                  <p:stCondLst>
                                    <p:cond delay="300"/>
                                  </p:stCondLst>
                                  <p:childTnLst>
                                    <p:set>
                                      <p:cBhvr>
                                        <p:cTn id="66" dur="1" fill="hold">
                                          <p:stCondLst>
                                            <p:cond delay="0"/>
                                          </p:stCondLst>
                                        </p:cTn>
                                        <p:tgtEl>
                                          <p:spTgt spid="47"/>
                                        </p:tgtEl>
                                        <p:attrNameLst>
                                          <p:attrName>style.visibility</p:attrName>
                                        </p:attrNameLst>
                                      </p:cBhvr>
                                      <p:to>
                                        <p:strVal val="visible"/>
                                      </p:to>
                                    </p:set>
                                    <p:animEffect transition="in" filter="fade">
                                      <p:cBhvr>
                                        <p:cTn id="67" dur="500"/>
                                        <p:tgtEl>
                                          <p:spTgt spid="47"/>
                                        </p:tgtEl>
                                      </p:cBhvr>
                                    </p:animEffect>
                                  </p:childTnLst>
                                </p:cTn>
                              </p:par>
                              <p:par>
                                <p:cTn id="68" presetID="42" presetClass="path" presetSubtype="0" decel="100000" fill="hold" nodeType="withEffect">
                                  <p:stCondLst>
                                    <p:cond delay="300"/>
                                  </p:stCondLst>
                                  <p:childTnLst>
                                    <p:animMotion origin="layout" path="M -2.08333E-6 -4.81481E-6 L -2.08333E-6 0.03542 " pathEditMode="relative" rAng="0" ptsTypes="AA">
                                      <p:cBhvr>
                                        <p:cTn id="69" dur="700" spd="-100000" fill="hold"/>
                                        <p:tgtEl>
                                          <p:spTgt spid="47"/>
                                        </p:tgtEl>
                                        <p:attrNameLst>
                                          <p:attrName>ppt_x</p:attrName>
                                          <p:attrName>ppt_y</p:attrName>
                                        </p:attrNameLst>
                                      </p:cBhvr>
                                      <p:rCtr x="0" y="1759"/>
                                    </p:animMotion>
                                  </p:childTnLst>
                                </p:cTn>
                              </p:par>
                              <p:par>
                                <p:cTn id="70" presetID="10" presetClass="entr" presetSubtype="0" fill="hold" nodeType="withEffect">
                                  <p:stCondLst>
                                    <p:cond delay="100"/>
                                  </p:stCondLst>
                                  <p:childTnLst>
                                    <p:set>
                                      <p:cBhvr>
                                        <p:cTn id="71" dur="1" fill="hold">
                                          <p:stCondLst>
                                            <p:cond delay="0"/>
                                          </p:stCondLst>
                                        </p:cTn>
                                        <p:tgtEl>
                                          <p:spTgt spid="64"/>
                                        </p:tgtEl>
                                        <p:attrNameLst>
                                          <p:attrName>style.visibility</p:attrName>
                                        </p:attrNameLst>
                                      </p:cBhvr>
                                      <p:to>
                                        <p:strVal val="visible"/>
                                      </p:to>
                                    </p:set>
                                    <p:animEffect transition="in" filter="fade">
                                      <p:cBhvr>
                                        <p:cTn id="72" dur="500"/>
                                        <p:tgtEl>
                                          <p:spTgt spid="64"/>
                                        </p:tgtEl>
                                      </p:cBhvr>
                                    </p:animEffect>
                                  </p:childTnLst>
                                </p:cTn>
                              </p:par>
                              <p:par>
                                <p:cTn id="73" presetID="42" presetClass="path" presetSubtype="0" decel="100000" fill="hold" nodeType="withEffect">
                                  <p:stCondLst>
                                    <p:cond delay="100"/>
                                  </p:stCondLst>
                                  <p:childTnLst>
                                    <p:animMotion origin="layout" path="M -2.08333E-6 2.22222E-6 L -2.08333E-6 0.03541 " pathEditMode="relative" rAng="0" ptsTypes="AA">
                                      <p:cBhvr>
                                        <p:cTn id="74" dur="700" spd="-100000" fill="hold"/>
                                        <p:tgtEl>
                                          <p:spTgt spid="64"/>
                                        </p:tgtEl>
                                        <p:attrNameLst>
                                          <p:attrName>ppt_x</p:attrName>
                                          <p:attrName>ppt_y</p:attrName>
                                        </p:attrNameLst>
                                      </p:cBhvr>
                                      <p:rCtr x="0" y="1759"/>
                                    </p:animMotion>
                                  </p:childTnLst>
                                </p:cTn>
                              </p:par>
                              <p:par>
                                <p:cTn id="75" presetID="10" presetClass="entr" presetSubtype="0" fill="hold" nodeType="withEffect">
                                  <p:stCondLst>
                                    <p:cond delay="100"/>
                                  </p:stCondLst>
                                  <p:childTnLst>
                                    <p:set>
                                      <p:cBhvr>
                                        <p:cTn id="76" dur="1" fill="hold">
                                          <p:stCondLst>
                                            <p:cond delay="0"/>
                                          </p:stCondLst>
                                        </p:cTn>
                                        <p:tgtEl>
                                          <p:spTgt spid="65"/>
                                        </p:tgtEl>
                                        <p:attrNameLst>
                                          <p:attrName>style.visibility</p:attrName>
                                        </p:attrNameLst>
                                      </p:cBhvr>
                                      <p:to>
                                        <p:strVal val="visible"/>
                                      </p:to>
                                    </p:set>
                                    <p:animEffect transition="in" filter="fade">
                                      <p:cBhvr>
                                        <p:cTn id="77" dur="500"/>
                                        <p:tgtEl>
                                          <p:spTgt spid="65"/>
                                        </p:tgtEl>
                                      </p:cBhvr>
                                    </p:animEffect>
                                  </p:childTnLst>
                                </p:cTn>
                              </p:par>
                              <p:par>
                                <p:cTn id="78" presetID="42" presetClass="path" presetSubtype="0" decel="100000" fill="hold" nodeType="withEffect">
                                  <p:stCondLst>
                                    <p:cond delay="100"/>
                                  </p:stCondLst>
                                  <p:childTnLst>
                                    <p:animMotion origin="layout" path="M -2.08333E-6 2.22222E-6 L -2.08333E-6 0.03541 " pathEditMode="relative" rAng="0" ptsTypes="AA">
                                      <p:cBhvr>
                                        <p:cTn id="79" dur="700" spd="-100000" fill="hold"/>
                                        <p:tgtEl>
                                          <p:spTgt spid="65"/>
                                        </p:tgtEl>
                                        <p:attrNameLst>
                                          <p:attrName>ppt_x</p:attrName>
                                          <p:attrName>ppt_y</p:attrName>
                                        </p:attrNameLst>
                                      </p:cBhvr>
                                      <p:rCtr x="0" y="1759"/>
                                    </p:animMotion>
                                  </p:childTnLst>
                                </p:cTn>
                              </p:par>
                              <p:par>
                                <p:cTn id="80" presetID="10" presetClass="entr" presetSubtype="0" fill="hold" nodeType="withEffect">
                                  <p:stCondLst>
                                    <p:cond delay="100"/>
                                  </p:stCondLst>
                                  <p:childTnLst>
                                    <p:set>
                                      <p:cBhvr>
                                        <p:cTn id="81" dur="1" fill="hold">
                                          <p:stCondLst>
                                            <p:cond delay="0"/>
                                          </p:stCondLst>
                                        </p:cTn>
                                        <p:tgtEl>
                                          <p:spTgt spid="66"/>
                                        </p:tgtEl>
                                        <p:attrNameLst>
                                          <p:attrName>style.visibility</p:attrName>
                                        </p:attrNameLst>
                                      </p:cBhvr>
                                      <p:to>
                                        <p:strVal val="visible"/>
                                      </p:to>
                                    </p:set>
                                    <p:animEffect transition="in" filter="fade">
                                      <p:cBhvr>
                                        <p:cTn id="82" dur="500"/>
                                        <p:tgtEl>
                                          <p:spTgt spid="66"/>
                                        </p:tgtEl>
                                      </p:cBhvr>
                                    </p:animEffect>
                                  </p:childTnLst>
                                </p:cTn>
                              </p:par>
                              <p:par>
                                <p:cTn id="83" presetID="42" presetClass="path" presetSubtype="0" decel="100000" fill="hold" nodeType="withEffect">
                                  <p:stCondLst>
                                    <p:cond delay="100"/>
                                  </p:stCondLst>
                                  <p:childTnLst>
                                    <p:animMotion origin="layout" path="M -2.08333E-6 2.22222E-6 L -2.08333E-6 0.03541 " pathEditMode="relative" rAng="0" ptsTypes="AA">
                                      <p:cBhvr>
                                        <p:cTn id="84" dur="700" spd="-100000" fill="hold"/>
                                        <p:tgtEl>
                                          <p:spTgt spid="6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5" grpId="1" animBg="1"/>
      <p:bldP spid="13" grpId="0"/>
      <p:bldP spid="13" grpId="1"/>
      <p:bldP spid="40" grpId="0"/>
      <p:bldP spid="40" grpId="1"/>
      <p:bldP spid="8" grpId="0" animBg="1"/>
      <p:bldP spid="8" grpId="1" animBg="1"/>
      <p:bldP spid="14" grpId="0"/>
      <p:bldP spid="14" grpId="1"/>
      <p:bldP spid="41" grpId="0"/>
      <p:bldP spid="41" grpId="1"/>
      <p:bldP spid="7" grpId="0" animBg="1"/>
      <p:bldP spid="7" grpId="1" animBg="1"/>
      <p:bldP spid="15" grpId="0"/>
      <p:bldP spid="15" grpId="1"/>
      <p:bldP spid="42" grpId="0"/>
      <p:bldP spid="42"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186A7-D8CA-EE4B-ACC3-235A3C5B040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17A8757F-77CA-7F6C-1BDF-FFEE063949B8}"/>
              </a:ext>
            </a:extLst>
          </p:cNvPr>
          <p:cNvSpPr txBox="1">
            <a:spLocks noGrp="1"/>
          </p:cNvSpPr>
          <p:nvPr>
            <p:ph type="title" idx="4294967295"/>
          </p:nvPr>
        </p:nvSpPr>
        <p:spPr>
          <a:xfrm>
            <a:off x="852281" y="166190"/>
            <a:ext cx="10494006"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Managing repositories at scale</a:t>
            </a:r>
          </a:p>
        </p:txBody>
      </p:sp>
      <p:grpSp>
        <p:nvGrpSpPr>
          <p:cNvPr id="5" name="Group 4">
            <a:extLst>
              <a:ext uri="{FF2B5EF4-FFF2-40B4-BE49-F238E27FC236}">
                <a16:creationId xmlns:a16="http://schemas.microsoft.com/office/drawing/2014/main" id="{4BA22AC8-4C18-84F3-CEFD-64CA1D84D408}"/>
              </a:ext>
            </a:extLst>
          </p:cNvPr>
          <p:cNvGrpSpPr/>
          <p:nvPr/>
        </p:nvGrpSpPr>
        <p:grpSpPr>
          <a:xfrm>
            <a:off x="2115106" y="1274082"/>
            <a:ext cx="3667517" cy="4598483"/>
            <a:chOff x="3274195" y="1274082"/>
            <a:chExt cx="3667517" cy="4598483"/>
          </a:xfrm>
        </p:grpSpPr>
        <p:pic>
          <p:nvPicPr>
            <p:cNvPr id="7" name="Picture Placeholder 12" descr="A screenshot of Enterprise Custom Properties">
              <a:extLst>
                <a:ext uri="{FF2B5EF4-FFF2-40B4-BE49-F238E27FC236}">
                  <a16:creationId xmlns:a16="http://schemas.microsoft.com/office/drawing/2014/main" id="{A87850AB-8992-67FA-FE26-1998EE4FE831}"/>
                </a:ext>
              </a:extLst>
            </p:cNvPr>
            <p:cNvPicPr>
              <a:picLocks noChangeAspect="1"/>
            </p:cNvPicPr>
            <p:nvPr/>
          </p:nvPicPr>
          <p:blipFill>
            <a:blip r:embed="rId3"/>
            <a:srcRect l="11111" r="11111"/>
            <a:stretch/>
          </p:blipFill>
          <p:spPr>
            <a:xfrm>
              <a:off x="3274195" y="1274082"/>
              <a:ext cx="3255602" cy="3002308"/>
            </a:xfrm>
            <a:prstGeom prst="roundRect">
              <a:avLst>
                <a:gd name="adj" fmla="val 5165"/>
              </a:avLst>
            </a:prstGeom>
            <a:solidFill>
              <a:srgbClr val="000000"/>
            </a:solidFill>
            <a:ln w="9525" cap="flat" cmpd="sng" algn="ctr">
              <a:noFill/>
              <a:prstDash val="solid"/>
              <a:headEnd type="none" w="med" len="med"/>
              <a:tailEnd type="none" w="med" len="med"/>
            </a:ln>
            <a:effectLst>
              <a:outerShdw blurRad="288696" dist="38100" dir="2700000" algn="tl" rotWithShape="0">
                <a:srgbClr val="000000"/>
              </a:outerShdw>
            </a:effectLst>
          </p:spPr>
        </p:pic>
        <p:sp>
          <p:nvSpPr>
            <p:cNvPr id="9" name="Text Placeholder 8">
              <a:extLst>
                <a:ext uri="{FF2B5EF4-FFF2-40B4-BE49-F238E27FC236}">
                  <a16:creationId xmlns:a16="http://schemas.microsoft.com/office/drawing/2014/main" id="{D1D7EBC9-4649-33CB-3500-3C22EA75AAE6}"/>
                </a:ext>
              </a:extLst>
            </p:cNvPr>
            <p:cNvSpPr txBox="1">
              <a:spLocks/>
            </p:cNvSpPr>
            <p:nvPr/>
          </p:nvSpPr>
          <p:spPr>
            <a:xfrm>
              <a:off x="3386810" y="4399396"/>
              <a:ext cx="1884152" cy="166199"/>
            </a:xfrm>
            <a:prstGeom prst="rect">
              <a:avLst/>
            </a:prstGeom>
          </p:spPr>
          <p:txBody>
            <a:bodyPr wrap="square" lIns="0" tIns="0" rIns="0" bIns="0" anchor="t" anchorCtr="0">
              <a:spAutoFit/>
            </a:bodyPr>
            <a:lstStyle>
              <a:lvl1pPr marL="0" indent="0" algn="l" defTabSz="914400" rtl="0" eaLnBrk="1" latinLnBrk="0" hangingPunct="1">
                <a:lnSpc>
                  <a:spcPct val="90000"/>
                </a:lnSpc>
                <a:spcBef>
                  <a:spcPts val="1000"/>
                </a:spcBef>
                <a:buFont typeface="Arial" panose="020B0604020202020204" pitchFamily="34" charset="0"/>
                <a:buNone/>
                <a:defRPr sz="1200" b="0" i="0" kern="1200">
                  <a:solidFill>
                    <a:schemeClr val="tx1">
                      <a:alpha val="70000"/>
                    </a:schemeClr>
                  </a:solidFill>
                  <a:latin typeface="SF Mono" panose="020B0009000002000000" pitchFamily="49"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FCFFFF"/>
                  </a:solidFill>
                  <a:effectLst/>
                  <a:uLnTx/>
                  <a:uFillTx/>
                  <a:latin typeface="Segoe UI"/>
                  <a:ea typeface="+mn-ea"/>
                  <a:cs typeface="Arial" panose="020B0604020202020204" pitchFamily="34" charset="0"/>
                </a:rPr>
                <a:t>PRIVATE PREVIEW</a:t>
              </a:r>
            </a:p>
          </p:txBody>
        </p:sp>
        <p:sp>
          <p:nvSpPr>
            <p:cNvPr id="11" name="Text Placeholder 8">
              <a:extLst>
                <a:ext uri="{FF2B5EF4-FFF2-40B4-BE49-F238E27FC236}">
                  <a16:creationId xmlns:a16="http://schemas.microsoft.com/office/drawing/2014/main" id="{58BF0D1F-FACB-A80F-D910-B9E16DAC2432}"/>
                </a:ext>
              </a:extLst>
            </p:cNvPr>
            <p:cNvSpPr txBox="1">
              <a:spLocks/>
            </p:cNvSpPr>
            <p:nvPr/>
          </p:nvSpPr>
          <p:spPr>
            <a:xfrm>
              <a:off x="3274195" y="4885628"/>
              <a:ext cx="3667517" cy="986937"/>
            </a:xfrm>
            <a:prstGeom prst="rect">
              <a:avLst/>
            </a:prstGeom>
          </p:spPr>
          <p:txBody>
            <a:bodyPr wrap="square" lIns="0" tIns="0" rIns="0" bIns="0" anchor="t" anchorCtr="0">
              <a:spAutoFit/>
            </a:bodyPr>
            <a:lstStyle>
              <a:lvl1pPr marL="0" indent="0" algn="l" defTabSz="914400" rtl="0" eaLnBrk="1" latinLnBrk="0" hangingPunct="1">
                <a:lnSpc>
                  <a:spcPct val="90000"/>
                </a:lnSpc>
                <a:spcBef>
                  <a:spcPts val="1000"/>
                </a:spcBef>
                <a:buFont typeface="Arial" panose="020B0604020202020204" pitchFamily="34" charset="0"/>
                <a:buNone/>
                <a:defRPr sz="1200" b="0" i="0" kern="1200">
                  <a:solidFill>
                    <a:schemeClr val="tx1">
                      <a:alpha val="70000"/>
                    </a:schemeClr>
                  </a:solidFill>
                  <a:latin typeface="SF Mono" panose="020B0009000002000000" pitchFamily="49"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Enterprise custom </a:t>
              </a:r>
              <a:r>
                <a:rPr lang="en-US" sz="2000">
                  <a:ln w="3175">
                    <a:noFill/>
                  </a:ln>
                  <a:gradFill>
                    <a:gsLst>
                      <a:gs pos="0">
                        <a:srgbClr val="FFA38B"/>
                      </a:gs>
                      <a:gs pos="32000">
                        <a:srgbClr val="D59ED7"/>
                      </a:gs>
                      <a:gs pos="68000">
                        <a:srgbClr val="8DC8E8"/>
                      </a:gs>
                      <a:gs pos="100000">
                        <a:srgbClr val="49C5B1"/>
                      </a:gs>
                    </a:gsLst>
                    <a:path path="circle">
                      <a:fillToRect l="100000" t="100000"/>
                    </a:path>
                  </a:gradFill>
                  <a:latin typeface="Segoe UI Semibold"/>
                  <a:cs typeface="Segoe UI" panose="020B0502040204020203" pitchFamily="34" charset="0"/>
                </a:rPr>
                <a:t>p</a:t>
              </a:r>
              <a:r>
                <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roperties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FCFFFF"/>
                  </a:solidFill>
                  <a:effectLst/>
                  <a:uLnTx/>
                  <a:uFillTx/>
                  <a:latin typeface="Segoe UI"/>
                  <a:ea typeface="+mn-ea"/>
                  <a:cs typeface="Arial" panose="020B0604020202020204" pitchFamily="34" charset="0"/>
                </a:rPr>
                <a:t>Allows you to have consistent </a:t>
              </a:r>
              <a:br>
                <a:rPr kumimoji="0" lang="en-US" sz="1400" b="0" i="0" u="none" strike="noStrike" kern="1200" cap="none" spc="0" normalizeH="0" baseline="0" noProof="0">
                  <a:ln>
                    <a:noFill/>
                  </a:ln>
                  <a:solidFill>
                    <a:srgbClr val="FCFFFF"/>
                  </a:solidFill>
                  <a:effectLst/>
                  <a:uLnTx/>
                  <a:uFillTx/>
                  <a:latin typeface="Segoe UI"/>
                  <a:ea typeface="+mn-ea"/>
                  <a:cs typeface="Arial" panose="020B0604020202020204" pitchFamily="34" charset="0"/>
                </a:rPr>
              </a:br>
              <a:r>
                <a:rPr kumimoji="0" lang="en-US" sz="1400" b="0" i="0" u="none" strike="noStrike" kern="1200" cap="none" spc="0" normalizeH="0" baseline="0" noProof="0">
                  <a:ln>
                    <a:noFill/>
                  </a:ln>
                  <a:solidFill>
                    <a:srgbClr val="FCFFFF"/>
                  </a:solidFill>
                  <a:effectLst/>
                  <a:uLnTx/>
                  <a:uFillTx/>
                  <a:latin typeface="Segoe UI"/>
                  <a:ea typeface="+mn-ea"/>
                  <a:cs typeface="Arial" panose="020B0604020202020204" pitchFamily="34" charset="0"/>
                </a:rPr>
                <a:t>properties available across all your GitHub organizations.</a:t>
              </a:r>
            </a:p>
          </p:txBody>
        </p:sp>
      </p:grpSp>
      <p:grpSp>
        <p:nvGrpSpPr>
          <p:cNvPr id="2" name="Group 1">
            <a:extLst>
              <a:ext uri="{FF2B5EF4-FFF2-40B4-BE49-F238E27FC236}">
                <a16:creationId xmlns:a16="http://schemas.microsoft.com/office/drawing/2014/main" id="{1AF5D609-7C8B-20FE-788B-094CF83782EF}"/>
              </a:ext>
            </a:extLst>
          </p:cNvPr>
          <p:cNvGrpSpPr/>
          <p:nvPr/>
        </p:nvGrpSpPr>
        <p:grpSpPr>
          <a:xfrm>
            <a:off x="7426328" y="1274082"/>
            <a:ext cx="3482077" cy="4404584"/>
            <a:chOff x="6550564" y="1274082"/>
            <a:chExt cx="3482077" cy="4404584"/>
          </a:xfrm>
        </p:grpSpPr>
        <p:pic>
          <p:nvPicPr>
            <p:cNvPr id="8" name="Picture Placeholder 14" descr="A screenshot of Enterprize repository policy">
              <a:extLst>
                <a:ext uri="{FF2B5EF4-FFF2-40B4-BE49-F238E27FC236}">
                  <a16:creationId xmlns:a16="http://schemas.microsoft.com/office/drawing/2014/main" id="{90750E0E-80AC-A453-47AA-2640C1BF0466}"/>
                </a:ext>
              </a:extLst>
            </p:cNvPr>
            <p:cNvPicPr>
              <a:picLocks noChangeAspect="1"/>
            </p:cNvPicPr>
            <p:nvPr/>
          </p:nvPicPr>
          <p:blipFill>
            <a:blip r:embed="rId4"/>
            <a:srcRect t="12532" b="12532"/>
            <a:stretch/>
          </p:blipFill>
          <p:spPr>
            <a:xfrm>
              <a:off x="6550565" y="1274082"/>
              <a:ext cx="3255602" cy="3002307"/>
            </a:xfrm>
            <a:prstGeom prst="roundRect">
              <a:avLst>
                <a:gd name="adj" fmla="val 5165"/>
              </a:avLst>
            </a:prstGeom>
            <a:solidFill>
              <a:srgbClr val="000000"/>
            </a:solidFill>
            <a:ln w="9525" cap="flat" cmpd="sng" algn="ctr">
              <a:noFill/>
              <a:prstDash val="solid"/>
              <a:headEnd type="none" w="med" len="med"/>
              <a:tailEnd type="none" w="med" len="med"/>
            </a:ln>
            <a:effectLst>
              <a:outerShdw blurRad="288696" dist="38100" dir="2700000" algn="tl" rotWithShape="0">
                <a:srgbClr val="000000"/>
              </a:outerShdw>
            </a:effectLst>
          </p:spPr>
        </p:pic>
        <p:sp>
          <p:nvSpPr>
            <p:cNvPr id="10" name="Text Placeholder 13">
              <a:extLst>
                <a:ext uri="{FF2B5EF4-FFF2-40B4-BE49-F238E27FC236}">
                  <a16:creationId xmlns:a16="http://schemas.microsoft.com/office/drawing/2014/main" id="{1271ACB1-E712-49C6-6E6D-E57A38C736F6}"/>
                </a:ext>
              </a:extLst>
            </p:cNvPr>
            <p:cNvSpPr txBox="1">
              <a:spLocks/>
            </p:cNvSpPr>
            <p:nvPr/>
          </p:nvSpPr>
          <p:spPr>
            <a:xfrm>
              <a:off x="6550565" y="4399395"/>
              <a:ext cx="1632720" cy="166199"/>
            </a:xfrm>
            <a:prstGeom prst="rect">
              <a:avLst/>
            </a:prstGeom>
          </p:spPr>
          <p:txBody>
            <a:bodyPr wrap="square" lIns="0" tIns="0" rIns="0" bIns="0" anchor="t" anchorCtr="0">
              <a:spAutoFit/>
            </a:bodyPr>
            <a:lstStyle>
              <a:lvl1pPr marL="0" indent="0" algn="l" defTabSz="914400" rtl="0" eaLnBrk="1" latinLnBrk="0" hangingPunct="1">
                <a:lnSpc>
                  <a:spcPct val="90000"/>
                </a:lnSpc>
                <a:spcBef>
                  <a:spcPts val="1000"/>
                </a:spcBef>
                <a:buFont typeface="Arial" panose="020B0604020202020204" pitchFamily="34" charset="0"/>
                <a:buNone/>
                <a:defRPr sz="1200" b="0" i="0" kern="1200">
                  <a:solidFill>
                    <a:schemeClr val="tx1">
                      <a:alpha val="70000"/>
                    </a:schemeClr>
                  </a:solidFill>
                  <a:latin typeface="SF Mono" panose="020B0009000002000000" pitchFamily="49"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FCFFFF"/>
                  </a:solidFill>
                  <a:effectLst/>
                  <a:uLnTx/>
                  <a:uFillTx/>
                  <a:latin typeface="Segoe UI"/>
                  <a:ea typeface="+mn-ea"/>
                  <a:cs typeface="Arial" panose="020B0604020202020204" pitchFamily="34" charset="0"/>
                </a:rPr>
                <a:t>PRIVATE PREVIEW</a:t>
              </a:r>
            </a:p>
          </p:txBody>
        </p:sp>
        <p:sp>
          <p:nvSpPr>
            <p:cNvPr id="12" name="Text Placeholder 13">
              <a:extLst>
                <a:ext uri="{FF2B5EF4-FFF2-40B4-BE49-F238E27FC236}">
                  <a16:creationId xmlns:a16="http://schemas.microsoft.com/office/drawing/2014/main" id="{93EDBBD6-B403-9DF0-36FD-CC6FE60B01D9}"/>
                </a:ext>
              </a:extLst>
            </p:cNvPr>
            <p:cNvSpPr txBox="1">
              <a:spLocks/>
            </p:cNvSpPr>
            <p:nvPr/>
          </p:nvSpPr>
          <p:spPr>
            <a:xfrm>
              <a:off x="6550564" y="4885628"/>
              <a:ext cx="3482077" cy="793038"/>
            </a:xfrm>
            <a:prstGeom prst="rect">
              <a:avLst/>
            </a:prstGeom>
          </p:spPr>
          <p:txBody>
            <a:bodyPr wrap="square" lIns="0" tIns="0" rIns="0" bIns="0" anchor="t" anchorCtr="0">
              <a:spAutoFit/>
            </a:bodyPr>
            <a:lstStyle>
              <a:lvl1pPr marL="0" indent="0" algn="l" defTabSz="914400" rtl="0" eaLnBrk="1" latinLnBrk="0" hangingPunct="1">
                <a:lnSpc>
                  <a:spcPct val="90000"/>
                </a:lnSpc>
                <a:spcBef>
                  <a:spcPts val="1000"/>
                </a:spcBef>
                <a:buFont typeface="Arial" panose="020B0604020202020204" pitchFamily="34" charset="0"/>
                <a:buNone/>
                <a:defRPr sz="1200" b="0" i="0" kern="1200">
                  <a:solidFill>
                    <a:schemeClr val="tx1">
                      <a:alpha val="70000"/>
                    </a:schemeClr>
                  </a:solidFill>
                  <a:latin typeface="SF Mono" panose="020B0009000002000000" pitchFamily="49"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Enterprise repository policy</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FCFFFF"/>
                  </a:solidFill>
                  <a:effectLst/>
                  <a:uLnTx/>
                  <a:uFillTx/>
                  <a:latin typeface="Segoe UI"/>
                  <a:ea typeface="+mn-ea"/>
                  <a:cs typeface="Arial" panose="020B0604020202020204" pitchFamily="34" charset="0"/>
                </a:rPr>
                <a:t>Target repository policies across </a:t>
              </a:r>
              <a:br>
                <a:rPr kumimoji="0" lang="en-US" sz="1400" b="0" i="0" u="none" strike="noStrike" kern="1200" cap="none" spc="0" normalizeH="0" baseline="0" noProof="0">
                  <a:ln>
                    <a:noFill/>
                  </a:ln>
                  <a:solidFill>
                    <a:srgbClr val="FCFFFF"/>
                  </a:solidFill>
                  <a:effectLst/>
                  <a:uLnTx/>
                  <a:uFillTx/>
                  <a:latin typeface="Segoe UI"/>
                  <a:ea typeface="+mn-ea"/>
                  <a:cs typeface="Arial" panose="020B0604020202020204" pitchFamily="34" charset="0"/>
                </a:rPr>
              </a:br>
              <a:r>
                <a:rPr kumimoji="0" lang="en-US" sz="1400" b="0" i="0" u="none" strike="noStrike" kern="1200" cap="none" spc="0" normalizeH="0" baseline="0" noProof="0">
                  <a:ln>
                    <a:noFill/>
                  </a:ln>
                  <a:solidFill>
                    <a:srgbClr val="FCFFFF"/>
                  </a:solidFill>
                  <a:effectLst/>
                  <a:uLnTx/>
                  <a:uFillTx/>
                  <a:latin typeface="Segoe UI"/>
                  <a:ea typeface="+mn-ea"/>
                  <a:cs typeface="Arial" panose="020B0604020202020204" pitchFamily="34" charset="0"/>
                </a:rPr>
                <a:t>your organizations.</a:t>
              </a:r>
            </a:p>
          </p:txBody>
        </p:sp>
      </p:grpSp>
    </p:spTree>
    <p:extLst>
      <p:ext uri="{BB962C8B-B14F-4D97-AF65-F5344CB8AC3E}">
        <p14:creationId xmlns:p14="http://schemas.microsoft.com/office/powerpoint/2010/main" val="214787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100"/>
                                  </p:stCondLst>
                                  <p:childTnLst>
                                    <p:animMotion origin="layout" path="M 1.875E-6 2.22222E-6 L 1.875E-6 0.03541 " pathEditMode="relative" rAng="0" ptsTypes="AA">
                                      <p:cBhvr>
                                        <p:cTn id="9"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8845C-0325-7AA8-B7B5-1150379438F3}"/>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9ECFBD06-990A-350D-2324-AB25AACF010E}"/>
              </a:ext>
            </a:extLst>
          </p:cNvPr>
          <p:cNvSpPr txBox="1">
            <a:spLocks noGrp="1"/>
          </p:cNvSpPr>
          <p:nvPr>
            <p:ph type="title" idx="4294967295"/>
          </p:nvPr>
        </p:nvSpPr>
        <p:spPr>
          <a:xfrm>
            <a:off x="478793" y="112152"/>
            <a:ext cx="8433387"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Enterprise Custom Repository</a:t>
            </a:r>
            <a:r>
              <a:rPr kumimoji="0" lang="en-GB" sz="3600" b="0" i="0" u="none" strike="noStrike" kern="1200" cap="none" spc="-50" normalizeH="0" noProof="0">
                <a:ln w="3175">
                  <a:noFill/>
                </a:ln>
                <a:solidFill>
                  <a:srgbClr val="FFFFFF"/>
                </a:solidFill>
                <a:effectLst/>
                <a:uLnTx/>
                <a:uFillTx/>
                <a:latin typeface="Segoe UI Semibold"/>
                <a:ea typeface="+mn-ea"/>
                <a:cs typeface="Segoe UI" pitchFamily="34" charset="0"/>
              </a:rPr>
              <a:t> </a:t>
            </a:r>
            <a:r>
              <a:rPr kumimoji="0" lang="en-GB"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Properties</a:t>
            </a:r>
          </a:p>
        </p:txBody>
      </p:sp>
      <p:sp>
        <p:nvSpPr>
          <p:cNvPr id="7" name="Content Placeholder 2">
            <a:extLst>
              <a:ext uri="{FF2B5EF4-FFF2-40B4-BE49-F238E27FC236}">
                <a16:creationId xmlns:a16="http://schemas.microsoft.com/office/drawing/2014/main" id="{8281CB67-D5C4-31B3-8BC3-147686F83BED}"/>
              </a:ext>
            </a:extLst>
          </p:cNvPr>
          <p:cNvSpPr txBox="1">
            <a:spLocks/>
          </p:cNvSpPr>
          <p:nvPr/>
        </p:nvSpPr>
        <p:spPr>
          <a:xfrm>
            <a:off x="161170" y="1596485"/>
            <a:ext cx="5136834" cy="3211135"/>
          </a:xfrm>
          <a:prstGeom prst="rect">
            <a:avLst/>
          </a:prstGeom>
        </p:spPr>
        <p:txBody>
          <a:bodyPr vert="horz" wrap="square"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00" marR="0" lvl="0" indent="-180000" algn="l" defTabSz="914400" rtl="0" eaLnBrk="1" fontAlgn="auto" latinLnBrk="0" hangingPunct="1">
              <a:lnSpc>
                <a:spcPct val="100000"/>
              </a:lnSpc>
              <a:spcBef>
                <a:spcPts val="500"/>
              </a:spcBef>
              <a:spcAft>
                <a:spcPts val="0"/>
              </a:spcAft>
              <a:buClr>
                <a:srgbClr val="379994"/>
              </a:buClr>
              <a:buSzPct val="100000"/>
              <a:buFont typeface="Arial" panose="020B0604020202020204" pitchFamily="34" charset="0"/>
              <a:buChar char="•"/>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Metadata for your </a:t>
            </a:r>
            <a:br>
              <a:rPr lang="en-US" sz="2400">
                <a:solidFill>
                  <a:srgbClr val="FFFFFF"/>
                </a:solidFill>
                <a:latin typeface="Segoe UI"/>
                <a:cs typeface="Segoe UI" panose="020B0502040204020203" pitchFamily="34" charset="0"/>
              </a:rPr>
            </a:b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repositories</a:t>
            </a:r>
          </a:p>
          <a:p>
            <a:pPr marL="180000" marR="0" lvl="0" indent="-180000" algn="l" defTabSz="914400" rtl="0" eaLnBrk="1" fontAlgn="auto" latinLnBrk="0" hangingPunct="1">
              <a:lnSpc>
                <a:spcPct val="100000"/>
              </a:lnSpc>
              <a:spcBef>
                <a:spcPts val="500"/>
              </a:spcBef>
              <a:spcAft>
                <a:spcPts val="0"/>
              </a:spcAft>
              <a:buClr>
                <a:srgbClr val="379994"/>
              </a:buClr>
              <a:buSzPct val="100000"/>
              <a:buFont typeface="Arial" panose="020B0604020202020204" pitchFamily="34" charset="0"/>
              <a:buChar char="•"/>
              <a:tabLst/>
              <a:defRPr/>
            </a:pPr>
            <a:endPar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180000" marR="0" lvl="0" indent="-180000" algn="l" defTabSz="914400" rtl="0" eaLnBrk="1" fontAlgn="auto" latinLnBrk="0" hangingPunct="1">
              <a:lnSpc>
                <a:spcPct val="100000"/>
              </a:lnSpc>
              <a:spcBef>
                <a:spcPts val="500"/>
              </a:spcBef>
              <a:spcAft>
                <a:spcPts val="0"/>
              </a:spcAft>
              <a:buClr>
                <a:srgbClr val="379994"/>
              </a:buClr>
              <a:buSzPct val="100000"/>
              <a:buFont typeface="Arial" panose="020B0604020202020204" pitchFamily="34" charset="0"/>
              <a:buChar char="•"/>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Consistent across</a:t>
            </a:r>
            <a:b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all organizations</a:t>
            </a:r>
          </a:p>
          <a:p>
            <a:pPr marL="180000" marR="0" lvl="0" indent="-180000" algn="l" defTabSz="914400" rtl="0" eaLnBrk="1" fontAlgn="auto" latinLnBrk="0" hangingPunct="1">
              <a:lnSpc>
                <a:spcPct val="100000"/>
              </a:lnSpc>
              <a:spcBef>
                <a:spcPts val="500"/>
              </a:spcBef>
              <a:spcAft>
                <a:spcPts val="0"/>
              </a:spcAft>
              <a:buClr>
                <a:srgbClr val="379994"/>
              </a:buClr>
              <a:buSzPct val="100000"/>
              <a:buFont typeface="Arial" panose="020B0604020202020204" pitchFamily="34" charset="0"/>
              <a:buChar char="•"/>
              <a:tabLst/>
              <a:defRPr/>
            </a:pPr>
            <a:endPar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180000" marR="0" lvl="0" indent="-180000" algn="l" defTabSz="914400" rtl="0" eaLnBrk="1" fontAlgn="auto" latinLnBrk="0" hangingPunct="1">
              <a:lnSpc>
                <a:spcPct val="100000"/>
              </a:lnSpc>
              <a:spcBef>
                <a:spcPts val="500"/>
              </a:spcBef>
              <a:spcAft>
                <a:spcPts val="0"/>
              </a:spcAft>
              <a:buClr>
                <a:srgbClr val="379994"/>
              </a:buClr>
              <a:buSzPct val="100000"/>
              <a:buFont typeface="Arial" panose="020B0604020202020204" pitchFamily="34" charset="0"/>
              <a:buChar char="•"/>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Works alongside </a:t>
            </a:r>
            <a:br>
              <a:rPr lang="en-US" sz="2400">
                <a:solidFill>
                  <a:srgbClr val="FFFFFF"/>
                </a:solidFill>
                <a:latin typeface="Segoe UI"/>
                <a:cs typeface="Segoe UI" panose="020B0502040204020203" pitchFamily="34" charset="0"/>
              </a:rPr>
            </a:b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existing</a:t>
            </a:r>
            <a:r>
              <a:rPr lang="en-US" sz="2400">
                <a:solidFill>
                  <a:srgbClr val="FFFFFF"/>
                </a:solidFill>
                <a:latin typeface="Segoe UI"/>
                <a:cs typeface="Segoe UI" panose="020B0502040204020203" pitchFamily="34" charset="0"/>
              </a:rPr>
              <a:t> </a:t>
            </a: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properties</a:t>
            </a:r>
          </a:p>
        </p:txBody>
      </p:sp>
      <p:pic>
        <p:nvPicPr>
          <p:cNvPr id="4" name="Picture 3">
            <a:extLst>
              <a:ext uri="{FF2B5EF4-FFF2-40B4-BE49-F238E27FC236}">
                <a16:creationId xmlns:a16="http://schemas.microsoft.com/office/drawing/2014/main" id="{147379F6-5422-5E4F-3CB0-E9EA3E9998D5}"/>
              </a:ext>
            </a:extLst>
          </p:cNvPr>
          <p:cNvPicPr>
            <a:picLocks noChangeAspect="1"/>
          </p:cNvPicPr>
          <p:nvPr/>
        </p:nvPicPr>
        <p:blipFill>
          <a:blip r:embed="rId4"/>
          <a:stretch>
            <a:fillRect/>
          </a:stretch>
        </p:blipFill>
        <p:spPr>
          <a:xfrm>
            <a:off x="3278714" y="1110715"/>
            <a:ext cx="9199362" cy="4636569"/>
          </a:xfrm>
          <a:prstGeom prst="rect">
            <a:avLst/>
          </a:prstGeom>
        </p:spPr>
      </p:pic>
      <p:sp>
        <p:nvSpPr>
          <p:cNvPr id="5" name="Rectangle: Rounded Corners 3">
            <a:extLst>
              <a:ext uri="{FF2B5EF4-FFF2-40B4-BE49-F238E27FC236}">
                <a16:creationId xmlns:a16="http://schemas.microsoft.com/office/drawing/2014/main" id="{031198ED-4C81-B879-0E77-18027313BC36}"/>
              </a:ext>
              <a:ext uri="{C183D7F6-B498-43B3-948B-1728B52AA6E4}">
                <adec:decorative xmlns:adec="http://schemas.microsoft.com/office/drawing/2017/decorative" val="1"/>
              </a:ext>
            </a:extLst>
          </p:cNvPr>
          <p:cNvSpPr/>
          <p:nvPr/>
        </p:nvSpPr>
        <p:spPr>
          <a:xfrm>
            <a:off x="3191038" y="979714"/>
            <a:ext cx="9270802" cy="4996543"/>
          </a:xfrm>
          <a:prstGeom prst="roundRect">
            <a:avLst>
              <a:gd name="adj" fmla="val 3103"/>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9245869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1.875E-6 2.22222E-6 L 1.875E-6 0.03541 " pathEditMode="relative" rAng="0" ptsTypes="AA">
                                      <p:cBhvr>
                                        <p:cTn id="9" dur="700" spd="-100000" fill="hold"/>
                                        <p:tgtEl>
                                          <p:spTgt spid="6"/>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200"/>
                                  </p:stCondLst>
                                  <p:childTnLst>
                                    <p:animMotion origin="layout" path="M 1.875E-6 1.85185E-6 L 1.875E-6 0.03541 " pathEditMode="relative" rAng="0" ptsTypes="AA">
                                      <p:cBhvr>
                                        <p:cTn id="14" dur="700" spd="-100000" fill="hold"/>
                                        <p:tgtEl>
                                          <p:spTgt spid="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Lst>
  </p:timing>
  <p:extLst>
    <p:ext uri="{6950BFC3-D8DA-4A85-94F7-54DA5524770B}">
      <p188:commentRel xmlns:p188="http://schemas.microsoft.com/office/powerpoint/2018/8/main" r:id="rId3"/>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D2A0F-3883-7250-4CEB-E481C68B9374}"/>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E0619A8D-B984-C403-BEDD-AC3E79728613}"/>
              </a:ext>
            </a:extLst>
          </p:cNvPr>
          <p:cNvSpPr txBox="1">
            <a:spLocks noGrp="1"/>
          </p:cNvSpPr>
          <p:nvPr>
            <p:ph type="title" idx="4294967295"/>
          </p:nvPr>
        </p:nvSpPr>
        <p:spPr>
          <a:xfrm>
            <a:off x="459475" y="136496"/>
            <a:ext cx="611519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Enterprise Repository Policies</a:t>
            </a:r>
          </a:p>
        </p:txBody>
      </p:sp>
      <p:sp>
        <p:nvSpPr>
          <p:cNvPr id="7" name="Content Placeholder 2">
            <a:extLst>
              <a:ext uri="{FF2B5EF4-FFF2-40B4-BE49-F238E27FC236}">
                <a16:creationId xmlns:a16="http://schemas.microsoft.com/office/drawing/2014/main" id="{60970B00-173B-7631-D863-263F6E888299}"/>
              </a:ext>
            </a:extLst>
          </p:cNvPr>
          <p:cNvSpPr txBox="1">
            <a:spLocks/>
          </p:cNvSpPr>
          <p:nvPr/>
        </p:nvSpPr>
        <p:spPr>
          <a:xfrm>
            <a:off x="588265" y="1273909"/>
            <a:ext cx="4073436" cy="3836948"/>
          </a:xfrm>
          <a:prstGeom prst="rect">
            <a:avLst/>
          </a:prstGeom>
        </p:spPr>
        <p:txBody>
          <a:bodyPr vert="horz" wrap="square"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00" marR="0" lvl="0" indent="-180000" algn="l" defTabSz="914400" rtl="0" eaLnBrk="1" fontAlgn="auto" latinLnBrk="0" hangingPunct="1">
              <a:lnSpc>
                <a:spcPct val="100000"/>
              </a:lnSpc>
              <a:spcBef>
                <a:spcPts val="500"/>
              </a:spcBef>
              <a:spcAft>
                <a:spcPts val="0"/>
              </a:spcAft>
              <a:buClr>
                <a:srgbClr val="379994"/>
              </a:buClr>
              <a:buSzPct val="100000"/>
              <a:buFont typeface="Arial" panose="020B0604020202020204" pitchFamily="34" charset="0"/>
              <a:buChar char="•"/>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Restrict visibility</a:t>
            </a:r>
          </a:p>
          <a:p>
            <a:pPr marL="180000" marR="0" lvl="0" indent="-180000" algn="l" defTabSz="914400" rtl="0" eaLnBrk="1" fontAlgn="auto" latinLnBrk="0" hangingPunct="1">
              <a:lnSpc>
                <a:spcPct val="100000"/>
              </a:lnSpc>
              <a:spcBef>
                <a:spcPts val="500"/>
              </a:spcBef>
              <a:spcAft>
                <a:spcPts val="0"/>
              </a:spcAft>
              <a:buClr>
                <a:srgbClr val="379994"/>
              </a:buClr>
              <a:buSzPct val="100000"/>
              <a:buFont typeface="Arial" panose="020B0604020202020204" pitchFamily="34" charset="0"/>
              <a:buChar char="•"/>
              <a:tabLst/>
              <a:defRPr/>
            </a:pPr>
            <a:endPar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180000" marR="0" lvl="0" indent="-180000" algn="l" defTabSz="914400" rtl="0" eaLnBrk="1" fontAlgn="auto" latinLnBrk="0" hangingPunct="1">
              <a:lnSpc>
                <a:spcPct val="100000"/>
              </a:lnSpc>
              <a:spcBef>
                <a:spcPts val="500"/>
              </a:spcBef>
              <a:spcAft>
                <a:spcPts val="0"/>
              </a:spcAft>
              <a:buClr>
                <a:srgbClr val="379994"/>
              </a:buClr>
              <a:buSzPct val="100000"/>
              <a:buFont typeface="Arial" panose="020B0604020202020204" pitchFamily="34" charset="0"/>
              <a:buChar char="•"/>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Restrict creation</a:t>
            </a:r>
          </a:p>
          <a:p>
            <a:pPr marL="180000" marR="0" lvl="0" indent="-180000" algn="l" defTabSz="914400" rtl="0" eaLnBrk="1" fontAlgn="auto" latinLnBrk="0" hangingPunct="1">
              <a:lnSpc>
                <a:spcPct val="100000"/>
              </a:lnSpc>
              <a:spcBef>
                <a:spcPts val="500"/>
              </a:spcBef>
              <a:spcAft>
                <a:spcPts val="0"/>
              </a:spcAft>
              <a:buClr>
                <a:srgbClr val="379994"/>
              </a:buClr>
              <a:buSzPct val="100000"/>
              <a:buFont typeface="Arial" panose="020B0604020202020204" pitchFamily="34" charset="0"/>
              <a:buChar char="•"/>
              <a:tabLst/>
              <a:defRPr/>
            </a:pPr>
            <a:endPar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180000" marR="0" lvl="0" indent="-180000" algn="l" defTabSz="914400" rtl="0" eaLnBrk="1" fontAlgn="auto" latinLnBrk="0" hangingPunct="1">
              <a:lnSpc>
                <a:spcPct val="100000"/>
              </a:lnSpc>
              <a:spcBef>
                <a:spcPts val="500"/>
              </a:spcBef>
              <a:spcAft>
                <a:spcPts val="0"/>
              </a:spcAft>
              <a:buClr>
                <a:srgbClr val="379994"/>
              </a:buClr>
              <a:buSzPct val="100000"/>
              <a:buFont typeface="Arial" panose="020B0604020202020204" pitchFamily="34" charset="0"/>
              <a:buChar char="•"/>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Restrict deletions</a:t>
            </a:r>
          </a:p>
          <a:p>
            <a:pPr marL="180000" marR="0" lvl="0" indent="-180000" algn="l" defTabSz="914400" rtl="0" eaLnBrk="1" fontAlgn="auto" latinLnBrk="0" hangingPunct="1">
              <a:lnSpc>
                <a:spcPct val="100000"/>
              </a:lnSpc>
              <a:spcBef>
                <a:spcPts val="500"/>
              </a:spcBef>
              <a:spcAft>
                <a:spcPts val="0"/>
              </a:spcAft>
              <a:buClr>
                <a:srgbClr val="379994"/>
              </a:buClr>
              <a:buSzPct val="100000"/>
              <a:buFont typeface="Arial" panose="020B0604020202020204" pitchFamily="34" charset="0"/>
              <a:buChar char="•"/>
              <a:tabLst/>
              <a:defRPr/>
            </a:pPr>
            <a:endPar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180000" marR="0" lvl="0" indent="-180000" algn="l" defTabSz="914400" rtl="0" eaLnBrk="1" fontAlgn="auto" latinLnBrk="0" hangingPunct="1">
              <a:lnSpc>
                <a:spcPct val="100000"/>
              </a:lnSpc>
              <a:spcBef>
                <a:spcPts val="500"/>
              </a:spcBef>
              <a:spcAft>
                <a:spcPts val="0"/>
              </a:spcAft>
              <a:buClr>
                <a:srgbClr val="379994"/>
              </a:buClr>
              <a:buSzPct val="100000"/>
              <a:buFont typeface="Arial" panose="020B0604020202020204" pitchFamily="34" charset="0"/>
              <a:buChar char="•"/>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Restrict transfers</a:t>
            </a:r>
          </a:p>
          <a:p>
            <a:pPr marL="180000" marR="0" lvl="0" indent="-180000" algn="l" defTabSz="914400" rtl="0" eaLnBrk="1" fontAlgn="auto" latinLnBrk="0" hangingPunct="1">
              <a:lnSpc>
                <a:spcPct val="100000"/>
              </a:lnSpc>
              <a:spcBef>
                <a:spcPts val="500"/>
              </a:spcBef>
              <a:spcAft>
                <a:spcPts val="0"/>
              </a:spcAft>
              <a:buClr>
                <a:srgbClr val="379994"/>
              </a:buClr>
              <a:buSzPct val="100000"/>
              <a:buFont typeface="Arial" panose="020B0604020202020204" pitchFamily="34" charset="0"/>
              <a:buChar char="•"/>
              <a:tabLst/>
              <a:defRPr/>
            </a:pPr>
            <a:endPar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180000" marR="0" lvl="0" indent="-180000" algn="l" defTabSz="914400" rtl="0" eaLnBrk="1" fontAlgn="auto" latinLnBrk="0" hangingPunct="1">
              <a:lnSpc>
                <a:spcPct val="100000"/>
              </a:lnSpc>
              <a:spcBef>
                <a:spcPts val="500"/>
              </a:spcBef>
              <a:spcAft>
                <a:spcPts val="0"/>
              </a:spcAft>
              <a:buClr>
                <a:srgbClr val="379994"/>
              </a:buClr>
              <a:buSzPct val="100000"/>
              <a:buFont typeface="Arial" panose="020B0604020202020204" pitchFamily="34" charset="0"/>
              <a:buChar char="•"/>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Restrict name</a:t>
            </a:r>
          </a:p>
        </p:txBody>
      </p:sp>
      <p:sp>
        <p:nvSpPr>
          <p:cNvPr id="11" name="Rectangle: Rounded Corners 3">
            <a:extLst>
              <a:ext uri="{FF2B5EF4-FFF2-40B4-BE49-F238E27FC236}">
                <a16:creationId xmlns:a16="http://schemas.microsoft.com/office/drawing/2014/main" id="{0DFA78EA-8834-1A8A-1B0E-283C361BEB3F}"/>
              </a:ext>
              <a:ext uri="{C183D7F6-B498-43B3-948B-1728B52AA6E4}">
                <adec:decorative xmlns:adec="http://schemas.microsoft.com/office/drawing/2017/decorative" val="1"/>
              </a:ext>
            </a:extLst>
          </p:cNvPr>
          <p:cNvSpPr/>
          <p:nvPr/>
        </p:nvSpPr>
        <p:spPr>
          <a:xfrm>
            <a:off x="3691783" y="709154"/>
            <a:ext cx="9270802" cy="6402846"/>
          </a:xfrm>
          <a:prstGeom prst="roundRect">
            <a:avLst>
              <a:gd name="adj" fmla="val 3103"/>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2" name="Picture 1">
            <a:extLst>
              <a:ext uri="{FF2B5EF4-FFF2-40B4-BE49-F238E27FC236}">
                <a16:creationId xmlns:a16="http://schemas.microsoft.com/office/drawing/2014/main" id="{550A4D05-1AC9-24E6-0FF6-819ED1121A37}"/>
              </a:ext>
            </a:extLst>
          </p:cNvPr>
          <p:cNvPicPr>
            <a:picLocks noChangeAspect="1"/>
          </p:cNvPicPr>
          <p:nvPr/>
        </p:nvPicPr>
        <p:blipFill>
          <a:blip r:embed="rId3"/>
          <a:stretch>
            <a:fillRect/>
          </a:stretch>
        </p:blipFill>
        <p:spPr>
          <a:xfrm>
            <a:off x="3831334" y="783580"/>
            <a:ext cx="8473681" cy="6215426"/>
          </a:xfrm>
          <a:prstGeom prst="rect">
            <a:avLst/>
          </a:prstGeom>
        </p:spPr>
      </p:pic>
    </p:spTree>
    <p:extLst>
      <p:ext uri="{BB962C8B-B14F-4D97-AF65-F5344CB8AC3E}">
        <p14:creationId xmlns:p14="http://schemas.microsoft.com/office/powerpoint/2010/main" val="1405385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1.875E-6 2.22222E-6 L 1.875E-6 0.03541 " pathEditMode="relative" rAng="0" ptsTypes="AA">
                                      <p:cBhvr>
                                        <p:cTn id="9" dur="700" spd="-100000" fill="hold"/>
                                        <p:tgtEl>
                                          <p:spTgt spid="6"/>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200"/>
                                  </p:stCondLst>
                                  <p:childTnLst>
                                    <p:animMotion origin="layout" path="M 1.875E-6 2.22222E-6 L 1.875E-6 0.03541 " pathEditMode="relative" rAng="0" ptsTypes="AA">
                                      <p:cBhvr>
                                        <p:cTn id="14" dur="700" spd="-100000" fill="hold"/>
                                        <p:tgtEl>
                                          <p:spTgt spid="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6A447-020F-C852-B4DD-11305310DD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547948-67D1-9A89-2C9B-F2A73DBABE8C}"/>
              </a:ext>
            </a:extLst>
          </p:cNvPr>
          <p:cNvSpPr>
            <a:spLocks noGrp="1"/>
          </p:cNvSpPr>
          <p:nvPr>
            <p:ph type="title"/>
          </p:nvPr>
        </p:nvSpPr>
        <p:spPr>
          <a:xfrm>
            <a:off x="585216" y="2875002"/>
            <a:ext cx="6675120" cy="1107996"/>
          </a:xfrm>
        </p:spPr>
        <p:txBody>
          <a:bodyPr/>
          <a:lstStyle/>
          <a:p>
            <a:r>
              <a:rPr lang="en-US">
                <a:solidFill>
                  <a:schemeClr val="tx1"/>
                </a:solidFill>
              </a:rPr>
              <a:t>Start Right Self Service </a:t>
            </a:r>
            <a:br>
              <a:rPr lang="en-US">
                <a:solidFill>
                  <a:schemeClr val="tx1"/>
                </a:solidFill>
              </a:rPr>
            </a:br>
            <a:r>
              <a:rPr lang="en-US">
                <a:solidFill>
                  <a:schemeClr val="tx1"/>
                </a:solidFill>
              </a:rPr>
              <a:t>Infrastructure</a:t>
            </a:r>
          </a:p>
        </p:txBody>
      </p:sp>
    </p:spTree>
    <p:extLst>
      <p:ext uri="{BB962C8B-B14F-4D97-AF65-F5344CB8AC3E}">
        <p14:creationId xmlns:p14="http://schemas.microsoft.com/office/powerpoint/2010/main" val="2641081349"/>
      </p:ext>
    </p:extLst>
  </p:cSld>
  <p:clrMapOvr>
    <a:masterClrMapping/>
  </p:clrMapOvr>
  <p:transition>
    <p:fade/>
  </p:transition>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8CDCB-CDEE-F9D6-70D4-545908ED0B7E}"/>
            </a:ext>
          </a:extLst>
        </p:cNvPr>
        <p:cNvGrpSpPr/>
        <p:nvPr/>
      </p:nvGrpSpPr>
      <p:grpSpPr>
        <a:xfrm>
          <a:off x="0" y="0"/>
          <a:ext cx="0" cy="0"/>
          <a:chOff x="0" y="0"/>
          <a:chExt cx="0" cy="0"/>
        </a:xfrm>
      </p:grpSpPr>
      <p:sp>
        <p:nvSpPr>
          <p:cNvPr id="8" name="Rectangle: Rounded Corners 47">
            <a:extLst>
              <a:ext uri="{FF2B5EF4-FFF2-40B4-BE49-F238E27FC236}">
                <a16:creationId xmlns:a16="http://schemas.microsoft.com/office/drawing/2014/main" id="{B859FD01-B522-F806-B9D2-D8FEB7D7151C}"/>
              </a:ext>
              <a:ext uri="{C183D7F6-B498-43B3-948B-1728B52AA6E4}">
                <adec:decorative xmlns:adec="http://schemas.microsoft.com/office/drawing/2017/decorative" val="1"/>
              </a:ext>
            </a:extLst>
          </p:cNvPr>
          <p:cNvSpPr/>
          <p:nvPr/>
        </p:nvSpPr>
        <p:spPr bwMode="auto">
          <a:xfrm>
            <a:off x="584187" y="1330961"/>
            <a:ext cx="11080230" cy="3423920"/>
          </a:xfrm>
          <a:prstGeom prst="roundRect">
            <a:avLst>
              <a:gd name="adj" fmla="val 4646"/>
            </a:avLst>
          </a:prstGeom>
          <a:solidFill>
            <a:schemeClr val="bg1"/>
          </a:solidFill>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gradFill>
                <a:gsLst>
                  <a:gs pos="41958">
                    <a:srgbClr val="FFFFFF"/>
                  </a:gs>
                  <a:gs pos="63000">
                    <a:srgbClr val="FFFFFF"/>
                  </a:gs>
                </a:gsLst>
                <a:lin ang="0" scaled="0"/>
              </a:gradFill>
              <a:effectLst/>
              <a:uLnTx/>
              <a:uFillTx/>
              <a:latin typeface="Segoe UI Semibold"/>
              <a:ea typeface="+mn-ea"/>
              <a:cs typeface="+mn-cs"/>
            </a:endParaRPr>
          </a:p>
        </p:txBody>
      </p:sp>
      <p:sp>
        <p:nvSpPr>
          <p:cNvPr id="6" name="Title 5">
            <a:extLst>
              <a:ext uri="{FF2B5EF4-FFF2-40B4-BE49-F238E27FC236}">
                <a16:creationId xmlns:a16="http://schemas.microsoft.com/office/drawing/2014/main" id="{7CC5FB05-0FAC-FED5-C098-89FFEC94A27C}"/>
              </a:ext>
            </a:extLst>
          </p:cNvPr>
          <p:cNvSpPr>
            <a:spLocks noGrp="1"/>
          </p:cNvSpPr>
          <p:nvPr>
            <p:ph type="title"/>
          </p:nvPr>
        </p:nvSpPr>
        <p:spPr>
          <a:xfrm>
            <a:off x="615677" y="457200"/>
            <a:ext cx="11017250" cy="554038"/>
          </a:xfrm>
        </p:spPr>
        <p:txBody>
          <a:bodyPr/>
          <a:lstStyle/>
          <a:p>
            <a:pPr algn="ctr"/>
            <a:r>
              <a:rPr lang="en-US" noProof="0"/>
              <a:t>Challenges with cloud operations at scale</a:t>
            </a:r>
            <a:endParaRPr lang="en-US"/>
          </a:p>
        </p:txBody>
      </p:sp>
      <p:sp>
        <p:nvSpPr>
          <p:cNvPr id="104" name="TextBox 103">
            <a:extLst>
              <a:ext uri="{FF2B5EF4-FFF2-40B4-BE49-F238E27FC236}">
                <a16:creationId xmlns:a16="http://schemas.microsoft.com/office/drawing/2014/main" id="{745BECDB-F183-5BB0-A1A5-1EE6228CA5C9}"/>
              </a:ext>
            </a:extLst>
          </p:cNvPr>
          <p:cNvSpPr txBox="1"/>
          <p:nvPr/>
        </p:nvSpPr>
        <p:spPr>
          <a:xfrm>
            <a:off x="1538522" y="1603755"/>
            <a:ext cx="2880000" cy="995065"/>
          </a:xfrm>
          <a:prstGeom prst="roundRect">
            <a:avLst>
              <a:gd name="adj" fmla="val 14381"/>
            </a:avLst>
          </a:prstGeom>
          <a:ln w="1270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wrap="square" anchor="ctr">
            <a:noAutofit/>
          </a:bodyPr>
          <a:lstStyle/>
          <a:p>
            <a:pPr marL="0" marR="0" lvl="0" indent="0" algn="r" defTabSz="91392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Light" panose="020B0502040204020203" pitchFamily="34" charset="0"/>
              </a:rPr>
              <a:t>Read this document on our common app foundations and shared app services. BTW – We’re introducing more in a few weeks.</a:t>
            </a:r>
          </a:p>
        </p:txBody>
      </p:sp>
      <p:sp>
        <p:nvSpPr>
          <p:cNvPr id="105" name="TextBox 104">
            <a:extLst>
              <a:ext uri="{FF2B5EF4-FFF2-40B4-BE49-F238E27FC236}">
                <a16:creationId xmlns:a16="http://schemas.microsoft.com/office/drawing/2014/main" id="{FFD311AD-45B7-06D1-1AFA-9282FEDF20F2}"/>
              </a:ext>
            </a:extLst>
          </p:cNvPr>
          <p:cNvSpPr txBox="1"/>
          <p:nvPr/>
        </p:nvSpPr>
        <p:spPr>
          <a:xfrm>
            <a:off x="845689" y="2748157"/>
            <a:ext cx="2880000" cy="712800"/>
          </a:xfrm>
          <a:prstGeom prst="roundRect">
            <a:avLst>
              <a:gd name="adj" fmla="val 21134"/>
            </a:avLst>
          </a:prstGeom>
          <a:ln w="12700" cap="rnd">
            <a:gradFill flip="none" rotWithShape="1">
              <a:gsLst>
                <a:gs pos="0">
                  <a:srgbClr val="0078D4"/>
                </a:gs>
                <a:gs pos="79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wrap="square" anchor="ctr">
            <a:noAutofit/>
          </a:bodyPr>
          <a:lstStyle/>
          <a:p>
            <a:pPr marL="0" marR="0" lvl="0" indent="0" algn="r" defTabSz="91392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We have weekly security office hours. </a:t>
            </a:r>
            <a:br>
              <a:rPr kumimoji="0" lang="en-US" sz="1200" b="0"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br>
            <a:r>
              <a:rPr kumimoji="0" lang="en-US" sz="1200" b="0"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We can discuss your needs there.</a:t>
            </a:r>
          </a:p>
        </p:txBody>
      </p:sp>
      <p:cxnSp>
        <p:nvCxnSpPr>
          <p:cNvPr id="123" name="Straight Connector 122">
            <a:extLst>
              <a:ext uri="{FF2B5EF4-FFF2-40B4-BE49-F238E27FC236}">
                <a16:creationId xmlns:a16="http://schemas.microsoft.com/office/drawing/2014/main" id="{30562A05-AFDE-3BFC-1557-84AA92010E58}"/>
              </a:ext>
              <a:ext uri="{C183D7F6-B498-43B3-948B-1728B52AA6E4}">
                <adec:decorative xmlns:adec="http://schemas.microsoft.com/office/drawing/2017/decorative" val="1"/>
              </a:ext>
            </a:extLst>
          </p:cNvPr>
          <p:cNvCxnSpPr/>
          <p:nvPr/>
        </p:nvCxnSpPr>
        <p:spPr>
          <a:xfrm>
            <a:off x="3529090" y="3460957"/>
            <a:ext cx="0" cy="721408"/>
          </a:xfrm>
          <a:prstGeom prst="line">
            <a:avLst/>
          </a:prstGeom>
          <a:ln w="12700" cap="rnd">
            <a:solidFill>
              <a:srgbClr val="0078D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27D57D92-A353-AA89-2905-1163AEDF5DF9}"/>
              </a:ext>
            </a:extLst>
          </p:cNvPr>
          <p:cNvSpPr txBox="1"/>
          <p:nvPr/>
        </p:nvSpPr>
        <p:spPr>
          <a:xfrm>
            <a:off x="3057018" y="4241443"/>
            <a:ext cx="950026" cy="169277"/>
          </a:xfrm>
          <a:prstGeom prst="rect">
            <a:avLst/>
          </a:prstGeom>
          <a:noFill/>
        </p:spPr>
        <p:txBody>
          <a:bodyPr wrap="square" lIns="0" tIns="0" rIns="0" bIns="0"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Semibold"/>
                <a:ea typeface="+mn-ea"/>
                <a:cs typeface="+mn-cs"/>
              </a:rPr>
              <a:t>Security</a:t>
            </a:r>
          </a:p>
        </p:txBody>
      </p:sp>
      <p:grpSp>
        <p:nvGrpSpPr>
          <p:cNvPr id="134" name="Group 133">
            <a:extLst>
              <a:ext uri="{FF2B5EF4-FFF2-40B4-BE49-F238E27FC236}">
                <a16:creationId xmlns:a16="http://schemas.microsoft.com/office/drawing/2014/main" id="{F5243F47-A333-B60C-11C6-06736129135A}"/>
              </a:ext>
              <a:ext uri="{C183D7F6-B498-43B3-948B-1728B52AA6E4}">
                <adec:decorative xmlns:adec="http://schemas.microsoft.com/office/drawing/2017/decorative" val="1"/>
              </a:ext>
            </a:extLst>
          </p:cNvPr>
          <p:cNvGrpSpPr/>
          <p:nvPr/>
        </p:nvGrpSpPr>
        <p:grpSpPr>
          <a:xfrm>
            <a:off x="4418522" y="2101288"/>
            <a:ext cx="191265" cy="999764"/>
            <a:chOff x="4418522" y="2101288"/>
            <a:chExt cx="191265" cy="999764"/>
          </a:xfrm>
        </p:grpSpPr>
        <p:cxnSp>
          <p:nvCxnSpPr>
            <p:cNvPr id="124" name="Straight Connector 123">
              <a:extLst>
                <a:ext uri="{FF2B5EF4-FFF2-40B4-BE49-F238E27FC236}">
                  <a16:creationId xmlns:a16="http://schemas.microsoft.com/office/drawing/2014/main" id="{55CDB338-ABE7-50A4-563F-D60ACD4F3EE3}"/>
                </a:ext>
              </a:extLst>
            </p:cNvPr>
            <p:cNvCxnSpPr>
              <a:cxnSpLocks/>
              <a:stCxn id="104" idx="3"/>
            </p:cNvCxnSpPr>
            <p:nvPr/>
          </p:nvCxnSpPr>
          <p:spPr>
            <a:xfrm>
              <a:off x="4418522" y="2101288"/>
              <a:ext cx="191265" cy="0"/>
            </a:xfrm>
            <a:prstGeom prst="line">
              <a:avLst/>
            </a:prstGeom>
            <a:ln w="12700" cap="rnd">
              <a:solidFill>
                <a:srgbClr val="8661C5"/>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04DF1726-3D93-EAE2-E032-6F1037B706B4}"/>
                </a:ext>
              </a:extLst>
            </p:cNvPr>
            <p:cNvCxnSpPr>
              <a:cxnSpLocks/>
            </p:cNvCxnSpPr>
            <p:nvPr/>
          </p:nvCxnSpPr>
          <p:spPr>
            <a:xfrm flipV="1">
              <a:off x="4609787" y="2101288"/>
              <a:ext cx="0" cy="999764"/>
            </a:xfrm>
            <a:prstGeom prst="line">
              <a:avLst/>
            </a:prstGeom>
            <a:ln w="12700" cap="rnd">
              <a:solidFill>
                <a:srgbClr val="8661C5"/>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6" name="TextBox 85">
            <a:extLst>
              <a:ext uri="{FF2B5EF4-FFF2-40B4-BE49-F238E27FC236}">
                <a16:creationId xmlns:a16="http://schemas.microsoft.com/office/drawing/2014/main" id="{BAE39485-D456-472C-3FBC-590A634F8327}"/>
              </a:ext>
            </a:extLst>
          </p:cNvPr>
          <p:cNvSpPr txBox="1"/>
          <p:nvPr/>
        </p:nvSpPr>
        <p:spPr>
          <a:xfrm>
            <a:off x="4045073" y="3169681"/>
            <a:ext cx="950028" cy="169277"/>
          </a:xfrm>
          <a:prstGeom prst="rect">
            <a:avLst/>
          </a:prstGeom>
          <a:noFill/>
        </p:spPr>
        <p:txBody>
          <a:bodyPr wrap="square" lIns="0" tIns="0" rIns="0" bIns="0"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Semibold"/>
                <a:ea typeface="+mn-ea"/>
                <a:cs typeface="+mn-cs"/>
              </a:rPr>
              <a:t>Architecture</a:t>
            </a:r>
          </a:p>
        </p:txBody>
      </p:sp>
      <p:grpSp>
        <p:nvGrpSpPr>
          <p:cNvPr id="66" name="Group 65">
            <a:extLst>
              <a:ext uri="{FF2B5EF4-FFF2-40B4-BE49-F238E27FC236}">
                <a16:creationId xmlns:a16="http://schemas.microsoft.com/office/drawing/2014/main" id="{1AC0FF3D-022C-62A9-F6A7-CE8930BEE3F7}"/>
              </a:ext>
              <a:ext uri="{C183D7F6-B498-43B3-948B-1728B52AA6E4}">
                <adec:decorative xmlns:adec="http://schemas.microsoft.com/office/drawing/2017/decorative" val="1"/>
              </a:ext>
            </a:extLst>
          </p:cNvPr>
          <p:cNvGrpSpPr/>
          <p:nvPr/>
        </p:nvGrpSpPr>
        <p:grpSpPr>
          <a:xfrm>
            <a:off x="3902212" y="2980993"/>
            <a:ext cx="4400637" cy="1658575"/>
            <a:chOff x="3926929" y="2980993"/>
            <a:chExt cx="4400637" cy="1658575"/>
          </a:xfrm>
        </p:grpSpPr>
        <p:sp>
          <p:nvSpPr>
            <p:cNvPr id="30" name="Freeform: Shape 24">
              <a:extLst>
                <a:ext uri="{FF2B5EF4-FFF2-40B4-BE49-F238E27FC236}">
                  <a16:creationId xmlns:a16="http://schemas.microsoft.com/office/drawing/2014/main" id="{20C156D4-E227-FDB1-B00B-7C3A3E437D03}"/>
                </a:ext>
              </a:extLst>
            </p:cNvPr>
            <p:cNvSpPr/>
            <p:nvPr/>
          </p:nvSpPr>
          <p:spPr>
            <a:xfrm>
              <a:off x="4935527" y="3847184"/>
              <a:ext cx="2365147" cy="792384"/>
            </a:xfrm>
            <a:custGeom>
              <a:avLst/>
              <a:gdLst>
                <a:gd name="connsiteX0" fmla="*/ 0 w 2412573"/>
                <a:gd name="connsiteY0" fmla="*/ 808273 h 808273"/>
                <a:gd name="connsiteX1" fmla="*/ 1206287 w 2412573"/>
                <a:gd name="connsiteY1" fmla="*/ 0 h 808273"/>
                <a:gd name="connsiteX2" fmla="*/ 2412574 w 2412573"/>
                <a:gd name="connsiteY2" fmla="*/ 808273 h 808273"/>
                <a:gd name="connsiteX3" fmla="*/ 0 w 2412573"/>
                <a:gd name="connsiteY3" fmla="*/ 808273 h 808273"/>
              </a:gdLst>
              <a:ahLst/>
              <a:cxnLst>
                <a:cxn ang="0">
                  <a:pos x="connsiteX0" y="connsiteY0"/>
                </a:cxn>
                <a:cxn ang="0">
                  <a:pos x="connsiteX1" y="connsiteY1"/>
                </a:cxn>
                <a:cxn ang="0">
                  <a:pos x="connsiteX2" y="connsiteY2"/>
                </a:cxn>
                <a:cxn ang="0">
                  <a:pos x="connsiteX3" y="connsiteY3"/>
                </a:cxn>
              </a:cxnLst>
              <a:rect l="l" t="t" r="r" b="b"/>
              <a:pathLst>
                <a:path w="2412573" h="808273">
                  <a:moveTo>
                    <a:pt x="0" y="808273"/>
                  </a:moveTo>
                  <a:cubicBezTo>
                    <a:pt x="0" y="361274"/>
                    <a:pt x="538849" y="0"/>
                    <a:pt x="1206287" y="0"/>
                  </a:cubicBezTo>
                  <a:cubicBezTo>
                    <a:pt x="1870663" y="0"/>
                    <a:pt x="2412574" y="361274"/>
                    <a:pt x="2412574" y="808273"/>
                  </a:cubicBezTo>
                  <a:lnTo>
                    <a:pt x="0" y="808273"/>
                  </a:lnTo>
                  <a:close/>
                </a:path>
              </a:pathLst>
            </a:custGeom>
            <a:gradFill flip="none" rotWithShape="1">
              <a:gsLst>
                <a:gs pos="50000">
                  <a:srgbClr val="7861CE"/>
                </a:gs>
                <a:gs pos="0">
                  <a:srgbClr val="D2449C"/>
                </a:gs>
                <a:gs pos="100000">
                  <a:srgbClr val="0F82C0"/>
                </a:gs>
              </a:gsLst>
              <a:lin ang="10800000" scaled="1"/>
              <a:tileRect/>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nvGrpSpPr>
            <p:cNvPr id="53" name="Group 52">
              <a:extLst>
                <a:ext uri="{FF2B5EF4-FFF2-40B4-BE49-F238E27FC236}">
                  <a16:creationId xmlns:a16="http://schemas.microsoft.com/office/drawing/2014/main" id="{180B05DF-4BA4-90F8-8D2E-19167C646D12}"/>
                </a:ext>
              </a:extLst>
            </p:cNvPr>
            <p:cNvGrpSpPr/>
            <p:nvPr/>
          </p:nvGrpSpPr>
          <p:grpSpPr>
            <a:xfrm>
              <a:off x="4917518" y="3083846"/>
              <a:ext cx="720349" cy="1187773"/>
              <a:chOff x="4917518" y="3083846"/>
              <a:chExt cx="720349" cy="1187773"/>
            </a:xfrm>
            <a:gradFill>
              <a:gsLst>
                <a:gs pos="0">
                  <a:srgbClr val="2C6AD0"/>
                </a:gs>
                <a:gs pos="100000">
                  <a:srgbClr val="0F82C0"/>
                </a:gs>
              </a:gsLst>
              <a:lin ang="10800000" scaled="1"/>
            </a:gradFill>
          </p:grpSpPr>
          <p:sp>
            <p:nvSpPr>
              <p:cNvPr id="29" name="Freeform: Shape 23">
                <a:extLst>
                  <a:ext uri="{FF2B5EF4-FFF2-40B4-BE49-F238E27FC236}">
                    <a16:creationId xmlns:a16="http://schemas.microsoft.com/office/drawing/2014/main" id="{0FE690F8-FBD6-5A5F-A3FF-D714B72E2565}"/>
                  </a:ext>
                </a:extLst>
              </p:cNvPr>
              <p:cNvSpPr/>
              <p:nvPr/>
            </p:nvSpPr>
            <p:spPr>
              <a:xfrm>
                <a:off x="5067591" y="3083846"/>
                <a:ext cx="420203" cy="420203"/>
              </a:xfrm>
              <a:custGeom>
                <a:avLst/>
                <a:gdLst>
                  <a:gd name="connsiteX0" fmla="*/ 428630 w 428629"/>
                  <a:gd name="connsiteY0" fmla="*/ 214315 h 428629"/>
                  <a:gd name="connsiteX1" fmla="*/ 214315 w 428629"/>
                  <a:gd name="connsiteY1" fmla="*/ 428630 h 428629"/>
                  <a:gd name="connsiteX2" fmla="*/ 0 w 428629"/>
                  <a:gd name="connsiteY2" fmla="*/ 214315 h 428629"/>
                  <a:gd name="connsiteX3" fmla="*/ 214315 w 428629"/>
                  <a:gd name="connsiteY3" fmla="*/ 0 h 428629"/>
                  <a:gd name="connsiteX4" fmla="*/ 428630 w 428629"/>
                  <a:gd name="connsiteY4" fmla="*/ 214315 h 428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9" h="428629">
                    <a:moveTo>
                      <a:pt x="428630" y="214315"/>
                    </a:moveTo>
                    <a:cubicBezTo>
                      <a:pt x="428630" y="333719"/>
                      <a:pt x="333719" y="428630"/>
                      <a:pt x="214315" y="428630"/>
                    </a:cubicBezTo>
                    <a:cubicBezTo>
                      <a:pt x="94911" y="428630"/>
                      <a:pt x="0" y="333719"/>
                      <a:pt x="0" y="214315"/>
                    </a:cubicBezTo>
                    <a:cubicBezTo>
                      <a:pt x="0" y="94911"/>
                      <a:pt x="94911" y="0"/>
                      <a:pt x="214315" y="0"/>
                    </a:cubicBezTo>
                    <a:cubicBezTo>
                      <a:pt x="333719" y="0"/>
                      <a:pt x="428630" y="94911"/>
                      <a:pt x="428630" y="214315"/>
                    </a:cubicBezTo>
                  </a:path>
                </a:pathLst>
              </a:custGeom>
              <a:grp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32" name="Freeform: Shape 25">
                <a:extLst>
                  <a:ext uri="{FF2B5EF4-FFF2-40B4-BE49-F238E27FC236}">
                    <a16:creationId xmlns:a16="http://schemas.microsoft.com/office/drawing/2014/main" id="{B4924875-FD9F-02EC-BE9F-F7C1228959A3}"/>
                  </a:ext>
                </a:extLst>
              </p:cNvPr>
              <p:cNvSpPr/>
              <p:nvPr/>
            </p:nvSpPr>
            <p:spPr>
              <a:xfrm>
                <a:off x="4917518" y="3582404"/>
                <a:ext cx="720349" cy="689215"/>
              </a:xfrm>
              <a:custGeom>
                <a:avLst/>
                <a:gdLst>
                  <a:gd name="connsiteX0" fmla="*/ 293918 w 734794"/>
                  <a:gd name="connsiteY0" fmla="*/ 412179 h 703035"/>
                  <a:gd name="connsiteX1" fmla="*/ 734794 w 734794"/>
                  <a:gd name="connsiteY1" fmla="*/ 216234 h 703035"/>
                  <a:gd name="connsiteX2" fmla="*/ 734794 w 734794"/>
                  <a:gd name="connsiteY2" fmla="*/ 182556 h 703035"/>
                  <a:gd name="connsiteX3" fmla="*/ 698054 w 734794"/>
                  <a:gd name="connsiteY3" fmla="*/ 93768 h 703035"/>
                  <a:gd name="connsiteX4" fmla="*/ 639883 w 734794"/>
                  <a:gd name="connsiteY4" fmla="*/ 60090 h 703035"/>
                  <a:gd name="connsiteX5" fmla="*/ 101034 w 734794"/>
                  <a:gd name="connsiteY5" fmla="*/ 57029 h 703035"/>
                  <a:gd name="connsiteX6" fmla="*/ 33678 w 734794"/>
                  <a:gd name="connsiteY6" fmla="*/ 93768 h 703035"/>
                  <a:gd name="connsiteX7" fmla="*/ 0 w 734794"/>
                  <a:gd name="connsiteY7" fmla="*/ 182556 h 703035"/>
                  <a:gd name="connsiteX8" fmla="*/ 0 w 734794"/>
                  <a:gd name="connsiteY8" fmla="*/ 703035 h 703035"/>
                  <a:gd name="connsiteX9" fmla="*/ 293918 w 734794"/>
                  <a:gd name="connsiteY9" fmla="*/ 412179 h 703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4794" h="703035">
                    <a:moveTo>
                      <a:pt x="293918" y="412179"/>
                    </a:moveTo>
                    <a:cubicBezTo>
                      <a:pt x="422507" y="326453"/>
                      <a:pt x="572527" y="259097"/>
                      <a:pt x="734794" y="216234"/>
                    </a:cubicBezTo>
                    <a:lnTo>
                      <a:pt x="734794" y="182556"/>
                    </a:lnTo>
                    <a:cubicBezTo>
                      <a:pt x="734794" y="148878"/>
                      <a:pt x="719486" y="115200"/>
                      <a:pt x="698054" y="93768"/>
                    </a:cubicBezTo>
                    <a:cubicBezTo>
                      <a:pt x="688869" y="84584"/>
                      <a:pt x="667438" y="72337"/>
                      <a:pt x="639883" y="60090"/>
                    </a:cubicBezTo>
                    <a:cubicBezTo>
                      <a:pt x="471493" y="-19512"/>
                      <a:pt x="272486" y="-19512"/>
                      <a:pt x="101034" y="57029"/>
                    </a:cubicBezTo>
                    <a:cubicBezTo>
                      <a:pt x="70418" y="69275"/>
                      <a:pt x="45925" y="84584"/>
                      <a:pt x="33678" y="93768"/>
                    </a:cubicBezTo>
                    <a:cubicBezTo>
                      <a:pt x="15308" y="115200"/>
                      <a:pt x="0" y="148878"/>
                      <a:pt x="0" y="182556"/>
                    </a:cubicBezTo>
                    <a:lnTo>
                      <a:pt x="0" y="703035"/>
                    </a:lnTo>
                    <a:cubicBezTo>
                      <a:pt x="70418" y="595878"/>
                      <a:pt x="168390" y="494843"/>
                      <a:pt x="293918" y="412179"/>
                    </a:cubicBezTo>
                  </a:path>
                </a:pathLst>
              </a:custGeom>
              <a:grp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54" name="Group 53">
              <a:extLst>
                <a:ext uri="{FF2B5EF4-FFF2-40B4-BE49-F238E27FC236}">
                  <a16:creationId xmlns:a16="http://schemas.microsoft.com/office/drawing/2014/main" id="{BAEC425D-1B9D-0788-F510-06C72AEEC237}"/>
                </a:ext>
              </a:extLst>
            </p:cNvPr>
            <p:cNvGrpSpPr/>
            <p:nvPr/>
          </p:nvGrpSpPr>
          <p:grpSpPr>
            <a:xfrm>
              <a:off x="5756426" y="2980993"/>
              <a:ext cx="723350" cy="783380"/>
              <a:chOff x="5756426" y="2980993"/>
              <a:chExt cx="723350" cy="783380"/>
            </a:xfrm>
            <a:gradFill>
              <a:gsLst>
                <a:gs pos="0">
                  <a:srgbClr val="9549C8"/>
                </a:gs>
                <a:gs pos="100000">
                  <a:srgbClr val="2C6AD0"/>
                </a:gs>
              </a:gsLst>
              <a:lin ang="10800000" scaled="1"/>
            </a:gradFill>
          </p:grpSpPr>
          <p:sp>
            <p:nvSpPr>
              <p:cNvPr id="11" name="Freeform: Shape 21">
                <a:extLst>
                  <a:ext uri="{FF2B5EF4-FFF2-40B4-BE49-F238E27FC236}">
                    <a16:creationId xmlns:a16="http://schemas.microsoft.com/office/drawing/2014/main" id="{5A0FBCFF-A3CF-2F19-E8AF-220C6F13623C}"/>
                  </a:ext>
                </a:extLst>
              </p:cNvPr>
              <p:cNvSpPr/>
              <p:nvPr/>
            </p:nvSpPr>
            <p:spPr>
              <a:xfrm>
                <a:off x="5907999" y="2980993"/>
                <a:ext cx="420203" cy="420203"/>
              </a:xfrm>
              <a:custGeom>
                <a:avLst/>
                <a:gdLst>
                  <a:gd name="connsiteX0" fmla="*/ 428630 w 428629"/>
                  <a:gd name="connsiteY0" fmla="*/ 214315 h 428629"/>
                  <a:gd name="connsiteX1" fmla="*/ 214315 w 428629"/>
                  <a:gd name="connsiteY1" fmla="*/ 428630 h 428629"/>
                  <a:gd name="connsiteX2" fmla="*/ 0 w 428629"/>
                  <a:gd name="connsiteY2" fmla="*/ 214315 h 428629"/>
                  <a:gd name="connsiteX3" fmla="*/ 214315 w 428629"/>
                  <a:gd name="connsiteY3" fmla="*/ 0 h 428629"/>
                  <a:gd name="connsiteX4" fmla="*/ 428630 w 428629"/>
                  <a:gd name="connsiteY4" fmla="*/ 214315 h 428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9" h="428629">
                    <a:moveTo>
                      <a:pt x="428630" y="214315"/>
                    </a:moveTo>
                    <a:cubicBezTo>
                      <a:pt x="428630" y="333719"/>
                      <a:pt x="333719" y="428630"/>
                      <a:pt x="214315" y="428630"/>
                    </a:cubicBezTo>
                    <a:cubicBezTo>
                      <a:pt x="94911" y="428630"/>
                      <a:pt x="0" y="333719"/>
                      <a:pt x="0" y="214315"/>
                    </a:cubicBezTo>
                    <a:cubicBezTo>
                      <a:pt x="0" y="94911"/>
                      <a:pt x="94911" y="0"/>
                      <a:pt x="214315" y="0"/>
                    </a:cubicBezTo>
                    <a:cubicBezTo>
                      <a:pt x="333719" y="0"/>
                      <a:pt x="428630" y="97973"/>
                      <a:pt x="428630" y="214315"/>
                    </a:cubicBezTo>
                  </a:path>
                </a:pathLst>
              </a:custGeom>
              <a:grp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33" name="Freeform: Shape 26">
                <a:extLst>
                  <a:ext uri="{FF2B5EF4-FFF2-40B4-BE49-F238E27FC236}">
                    <a16:creationId xmlns:a16="http://schemas.microsoft.com/office/drawing/2014/main" id="{51405153-25A0-38ED-E396-F0FF78516704}"/>
                  </a:ext>
                </a:extLst>
              </p:cNvPr>
              <p:cNvSpPr/>
              <p:nvPr/>
            </p:nvSpPr>
            <p:spPr>
              <a:xfrm>
                <a:off x="5756426" y="3462346"/>
                <a:ext cx="723350" cy="302027"/>
              </a:xfrm>
              <a:custGeom>
                <a:avLst/>
                <a:gdLst>
                  <a:gd name="connsiteX0" fmla="*/ 737856 w 737855"/>
                  <a:gd name="connsiteY0" fmla="*/ 308083 h 308083"/>
                  <a:gd name="connsiteX1" fmla="*/ 737856 w 737855"/>
                  <a:gd name="connsiteY1" fmla="*/ 182556 h 308083"/>
                  <a:gd name="connsiteX2" fmla="*/ 701116 w 737855"/>
                  <a:gd name="connsiteY2" fmla="*/ 93768 h 308083"/>
                  <a:gd name="connsiteX3" fmla="*/ 642945 w 737855"/>
                  <a:gd name="connsiteY3" fmla="*/ 60090 h 308083"/>
                  <a:gd name="connsiteX4" fmla="*/ 104096 w 737855"/>
                  <a:gd name="connsiteY4" fmla="*/ 57029 h 308083"/>
                  <a:gd name="connsiteX5" fmla="*/ 36740 w 737855"/>
                  <a:gd name="connsiteY5" fmla="*/ 93768 h 308083"/>
                  <a:gd name="connsiteX6" fmla="*/ 0 w 737855"/>
                  <a:gd name="connsiteY6" fmla="*/ 182556 h 308083"/>
                  <a:gd name="connsiteX7" fmla="*/ 0 w 737855"/>
                  <a:gd name="connsiteY7" fmla="*/ 308083 h 308083"/>
                  <a:gd name="connsiteX8" fmla="*/ 367397 w 737855"/>
                  <a:gd name="connsiteY8" fmla="*/ 271344 h 308083"/>
                  <a:gd name="connsiteX9" fmla="*/ 737856 w 737855"/>
                  <a:gd name="connsiteY9" fmla="*/ 308083 h 308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7855" h="308083">
                    <a:moveTo>
                      <a:pt x="737856" y="308083"/>
                    </a:moveTo>
                    <a:lnTo>
                      <a:pt x="737856" y="182556"/>
                    </a:lnTo>
                    <a:cubicBezTo>
                      <a:pt x="737856" y="148878"/>
                      <a:pt x="722547" y="115200"/>
                      <a:pt x="701116" y="93768"/>
                    </a:cubicBezTo>
                    <a:cubicBezTo>
                      <a:pt x="691931" y="84584"/>
                      <a:pt x="670499" y="72337"/>
                      <a:pt x="642945" y="60090"/>
                    </a:cubicBezTo>
                    <a:cubicBezTo>
                      <a:pt x="474554" y="-19512"/>
                      <a:pt x="275548" y="-19512"/>
                      <a:pt x="104096" y="57029"/>
                    </a:cubicBezTo>
                    <a:cubicBezTo>
                      <a:pt x="73479" y="69275"/>
                      <a:pt x="48986" y="84584"/>
                      <a:pt x="36740" y="93768"/>
                    </a:cubicBezTo>
                    <a:cubicBezTo>
                      <a:pt x="12246" y="115200"/>
                      <a:pt x="0" y="148878"/>
                      <a:pt x="0" y="182556"/>
                    </a:cubicBezTo>
                    <a:lnTo>
                      <a:pt x="0" y="308083"/>
                    </a:lnTo>
                    <a:cubicBezTo>
                      <a:pt x="119404" y="283590"/>
                      <a:pt x="241870" y="271344"/>
                      <a:pt x="367397" y="271344"/>
                    </a:cubicBezTo>
                    <a:cubicBezTo>
                      <a:pt x="492924" y="271344"/>
                      <a:pt x="618452" y="286652"/>
                      <a:pt x="737856" y="308083"/>
                    </a:cubicBezTo>
                  </a:path>
                </a:pathLst>
              </a:custGeom>
              <a:grp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56" name="Group 55">
              <a:extLst>
                <a:ext uri="{FF2B5EF4-FFF2-40B4-BE49-F238E27FC236}">
                  <a16:creationId xmlns:a16="http://schemas.microsoft.com/office/drawing/2014/main" id="{29C27471-C4F9-9876-83C3-9A7475813B01}"/>
                </a:ext>
              </a:extLst>
            </p:cNvPr>
            <p:cNvGrpSpPr/>
            <p:nvPr/>
          </p:nvGrpSpPr>
          <p:grpSpPr>
            <a:xfrm>
              <a:off x="7413162" y="3668013"/>
              <a:ext cx="914404" cy="971554"/>
              <a:chOff x="7413162" y="3668013"/>
              <a:chExt cx="914404" cy="971554"/>
            </a:xfrm>
            <a:gradFill>
              <a:gsLst>
                <a:gs pos="0">
                  <a:srgbClr val="FF5C39"/>
                </a:gs>
                <a:gs pos="100000">
                  <a:srgbClr val="D64692"/>
                </a:gs>
              </a:gsLst>
              <a:lin ang="10800000" scaled="1"/>
            </a:gradFill>
          </p:grpSpPr>
          <p:sp>
            <p:nvSpPr>
              <p:cNvPr id="50" name="Freeform: Shape 38">
                <a:extLst>
                  <a:ext uri="{FF2B5EF4-FFF2-40B4-BE49-F238E27FC236}">
                    <a16:creationId xmlns:a16="http://schemas.microsoft.com/office/drawing/2014/main" id="{6774DB75-2F93-9AB7-7B79-F41F4862B14E}"/>
                  </a:ext>
                </a:extLst>
              </p:cNvPr>
              <p:cNvSpPr/>
              <p:nvPr/>
            </p:nvSpPr>
            <p:spPr>
              <a:xfrm>
                <a:off x="7641763" y="3668013"/>
                <a:ext cx="457202" cy="457202"/>
              </a:xfrm>
              <a:custGeom>
                <a:avLst/>
                <a:gdLst>
                  <a:gd name="connsiteX0" fmla="*/ 466370 w 466370"/>
                  <a:gd name="connsiteY0" fmla="*/ 233185 h 466370"/>
                  <a:gd name="connsiteX1" fmla="*/ 233185 w 466370"/>
                  <a:gd name="connsiteY1" fmla="*/ 466370 h 466370"/>
                  <a:gd name="connsiteX2" fmla="*/ 0 w 466370"/>
                  <a:gd name="connsiteY2" fmla="*/ 233185 h 466370"/>
                  <a:gd name="connsiteX3" fmla="*/ 233185 w 466370"/>
                  <a:gd name="connsiteY3" fmla="*/ 0 h 466370"/>
                  <a:gd name="connsiteX4" fmla="*/ 466370 w 466370"/>
                  <a:gd name="connsiteY4" fmla="*/ 233185 h 466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370" h="466370">
                    <a:moveTo>
                      <a:pt x="466370" y="233185"/>
                    </a:moveTo>
                    <a:cubicBezTo>
                      <a:pt x="466370" y="361970"/>
                      <a:pt x="361970" y="466370"/>
                      <a:pt x="233185" y="466370"/>
                    </a:cubicBezTo>
                    <a:cubicBezTo>
                      <a:pt x="104401" y="466370"/>
                      <a:pt x="0" y="361970"/>
                      <a:pt x="0" y="233185"/>
                    </a:cubicBezTo>
                    <a:cubicBezTo>
                      <a:pt x="0" y="104401"/>
                      <a:pt x="104401" y="0"/>
                      <a:pt x="233185" y="0"/>
                    </a:cubicBezTo>
                    <a:cubicBezTo>
                      <a:pt x="361970" y="0"/>
                      <a:pt x="466370" y="104401"/>
                      <a:pt x="466370" y="233185"/>
                    </a:cubicBezTo>
                    <a:close/>
                  </a:path>
                </a:pathLst>
              </a:custGeom>
              <a:grp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51" name="Freeform: Shape 39">
                <a:extLst>
                  <a:ext uri="{FF2B5EF4-FFF2-40B4-BE49-F238E27FC236}">
                    <a16:creationId xmlns:a16="http://schemas.microsoft.com/office/drawing/2014/main" id="{3DDADF53-8318-80FA-5A03-537572D5BEC5}"/>
                  </a:ext>
                </a:extLst>
              </p:cNvPr>
              <p:cNvSpPr/>
              <p:nvPr/>
            </p:nvSpPr>
            <p:spPr>
              <a:xfrm>
                <a:off x="7413162" y="4182365"/>
                <a:ext cx="914404" cy="457202"/>
              </a:xfrm>
              <a:custGeom>
                <a:avLst/>
                <a:gdLst>
                  <a:gd name="connsiteX0" fmla="*/ 932741 w 932740"/>
                  <a:gd name="connsiteY0" fmla="*/ 466370 h 466370"/>
                  <a:gd name="connsiteX1" fmla="*/ 932741 w 932740"/>
                  <a:gd name="connsiteY1" fmla="*/ 233185 h 466370"/>
                  <a:gd name="connsiteX2" fmla="*/ 886104 w 932740"/>
                  <a:gd name="connsiteY2" fmla="*/ 139911 h 466370"/>
                  <a:gd name="connsiteX3" fmla="*/ 658748 w 932740"/>
                  <a:gd name="connsiteY3" fmla="*/ 29148 h 466370"/>
                  <a:gd name="connsiteX4" fmla="*/ 466370 w 932740"/>
                  <a:gd name="connsiteY4" fmla="*/ 0 h 466370"/>
                  <a:gd name="connsiteX5" fmla="*/ 273993 w 932740"/>
                  <a:gd name="connsiteY5" fmla="*/ 29148 h 466370"/>
                  <a:gd name="connsiteX6" fmla="*/ 46637 w 932740"/>
                  <a:gd name="connsiteY6" fmla="*/ 139911 h 466370"/>
                  <a:gd name="connsiteX7" fmla="*/ 0 w 932740"/>
                  <a:gd name="connsiteY7" fmla="*/ 233185 h 466370"/>
                  <a:gd name="connsiteX8" fmla="*/ 0 w 932740"/>
                  <a:gd name="connsiteY8" fmla="*/ 466370 h 466370"/>
                  <a:gd name="connsiteX9" fmla="*/ 932741 w 932740"/>
                  <a:gd name="connsiteY9" fmla="*/ 466370 h 46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740" h="466370">
                    <a:moveTo>
                      <a:pt x="932741" y="466370"/>
                    </a:moveTo>
                    <a:lnTo>
                      <a:pt x="932741" y="233185"/>
                    </a:lnTo>
                    <a:cubicBezTo>
                      <a:pt x="932741" y="198207"/>
                      <a:pt x="915252" y="163230"/>
                      <a:pt x="886104" y="139911"/>
                    </a:cubicBezTo>
                    <a:cubicBezTo>
                      <a:pt x="821978" y="87444"/>
                      <a:pt x="740363" y="52467"/>
                      <a:pt x="658748" y="29148"/>
                    </a:cubicBezTo>
                    <a:cubicBezTo>
                      <a:pt x="600452" y="11659"/>
                      <a:pt x="536326" y="0"/>
                      <a:pt x="466370" y="0"/>
                    </a:cubicBezTo>
                    <a:cubicBezTo>
                      <a:pt x="402244" y="0"/>
                      <a:pt x="338119" y="11659"/>
                      <a:pt x="273993" y="29148"/>
                    </a:cubicBezTo>
                    <a:cubicBezTo>
                      <a:pt x="192378" y="52467"/>
                      <a:pt x="110763" y="93274"/>
                      <a:pt x="46637" y="139911"/>
                    </a:cubicBezTo>
                    <a:cubicBezTo>
                      <a:pt x="17489" y="163230"/>
                      <a:pt x="0" y="198207"/>
                      <a:pt x="0" y="233185"/>
                    </a:cubicBezTo>
                    <a:lnTo>
                      <a:pt x="0" y="466370"/>
                    </a:lnTo>
                    <a:lnTo>
                      <a:pt x="932741" y="466370"/>
                    </a:lnTo>
                    <a:close/>
                  </a:path>
                </a:pathLst>
              </a:custGeom>
              <a:grp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52" name="Group 51">
              <a:extLst>
                <a:ext uri="{FF2B5EF4-FFF2-40B4-BE49-F238E27FC236}">
                  <a16:creationId xmlns:a16="http://schemas.microsoft.com/office/drawing/2014/main" id="{D1EF546D-82A0-9B7B-1498-B92C4346368B}"/>
                </a:ext>
              </a:extLst>
            </p:cNvPr>
            <p:cNvGrpSpPr/>
            <p:nvPr/>
          </p:nvGrpSpPr>
          <p:grpSpPr>
            <a:xfrm>
              <a:off x="3926929" y="3668013"/>
              <a:ext cx="914404" cy="971554"/>
              <a:chOff x="3926929" y="3668013"/>
              <a:chExt cx="914404" cy="971554"/>
            </a:xfrm>
            <a:gradFill>
              <a:gsLst>
                <a:gs pos="0">
                  <a:srgbClr val="0F82C0"/>
                </a:gs>
                <a:gs pos="100000">
                  <a:srgbClr val="399A92"/>
                </a:gs>
              </a:gsLst>
              <a:lin ang="10800000" scaled="1"/>
            </a:gradFill>
          </p:grpSpPr>
          <p:sp>
            <p:nvSpPr>
              <p:cNvPr id="45" name="Freeform: Shape 41">
                <a:extLst>
                  <a:ext uri="{FF2B5EF4-FFF2-40B4-BE49-F238E27FC236}">
                    <a16:creationId xmlns:a16="http://schemas.microsoft.com/office/drawing/2014/main" id="{0436BD3A-5FF0-733F-7D5E-C5C1F1927779}"/>
                  </a:ext>
                </a:extLst>
              </p:cNvPr>
              <p:cNvSpPr/>
              <p:nvPr/>
            </p:nvSpPr>
            <p:spPr>
              <a:xfrm>
                <a:off x="4155530" y="3668013"/>
                <a:ext cx="457202" cy="457202"/>
              </a:xfrm>
              <a:custGeom>
                <a:avLst/>
                <a:gdLst>
                  <a:gd name="connsiteX0" fmla="*/ 466370 w 466370"/>
                  <a:gd name="connsiteY0" fmla="*/ 233185 h 466370"/>
                  <a:gd name="connsiteX1" fmla="*/ 233185 w 466370"/>
                  <a:gd name="connsiteY1" fmla="*/ 466370 h 466370"/>
                  <a:gd name="connsiteX2" fmla="*/ 0 w 466370"/>
                  <a:gd name="connsiteY2" fmla="*/ 233185 h 466370"/>
                  <a:gd name="connsiteX3" fmla="*/ 233185 w 466370"/>
                  <a:gd name="connsiteY3" fmla="*/ 0 h 466370"/>
                  <a:gd name="connsiteX4" fmla="*/ 466370 w 466370"/>
                  <a:gd name="connsiteY4" fmla="*/ 233185 h 466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370" h="466370">
                    <a:moveTo>
                      <a:pt x="466370" y="233185"/>
                    </a:moveTo>
                    <a:cubicBezTo>
                      <a:pt x="466370" y="361970"/>
                      <a:pt x="361970" y="466370"/>
                      <a:pt x="233185" y="466370"/>
                    </a:cubicBezTo>
                    <a:cubicBezTo>
                      <a:pt x="104401" y="466370"/>
                      <a:pt x="0" y="361970"/>
                      <a:pt x="0" y="233185"/>
                    </a:cubicBezTo>
                    <a:cubicBezTo>
                      <a:pt x="0" y="104401"/>
                      <a:pt x="104401" y="0"/>
                      <a:pt x="233185" y="0"/>
                    </a:cubicBezTo>
                    <a:cubicBezTo>
                      <a:pt x="361970" y="0"/>
                      <a:pt x="466370" y="104401"/>
                      <a:pt x="466370" y="233185"/>
                    </a:cubicBezTo>
                    <a:close/>
                  </a:path>
                </a:pathLst>
              </a:custGeom>
              <a:grp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49" name="Freeform: Shape 42">
                <a:extLst>
                  <a:ext uri="{FF2B5EF4-FFF2-40B4-BE49-F238E27FC236}">
                    <a16:creationId xmlns:a16="http://schemas.microsoft.com/office/drawing/2014/main" id="{D201AA15-A67C-EEF3-5678-EDEC00F35A3F}"/>
                  </a:ext>
                </a:extLst>
              </p:cNvPr>
              <p:cNvSpPr/>
              <p:nvPr/>
            </p:nvSpPr>
            <p:spPr>
              <a:xfrm>
                <a:off x="3926929" y="4182365"/>
                <a:ext cx="914404" cy="457202"/>
              </a:xfrm>
              <a:custGeom>
                <a:avLst/>
                <a:gdLst>
                  <a:gd name="connsiteX0" fmla="*/ 932741 w 932740"/>
                  <a:gd name="connsiteY0" fmla="*/ 466370 h 466370"/>
                  <a:gd name="connsiteX1" fmla="*/ 932741 w 932740"/>
                  <a:gd name="connsiteY1" fmla="*/ 233185 h 466370"/>
                  <a:gd name="connsiteX2" fmla="*/ 886104 w 932740"/>
                  <a:gd name="connsiteY2" fmla="*/ 139911 h 466370"/>
                  <a:gd name="connsiteX3" fmla="*/ 658748 w 932740"/>
                  <a:gd name="connsiteY3" fmla="*/ 29148 h 466370"/>
                  <a:gd name="connsiteX4" fmla="*/ 466370 w 932740"/>
                  <a:gd name="connsiteY4" fmla="*/ 0 h 466370"/>
                  <a:gd name="connsiteX5" fmla="*/ 273993 w 932740"/>
                  <a:gd name="connsiteY5" fmla="*/ 29148 h 466370"/>
                  <a:gd name="connsiteX6" fmla="*/ 46637 w 932740"/>
                  <a:gd name="connsiteY6" fmla="*/ 139911 h 466370"/>
                  <a:gd name="connsiteX7" fmla="*/ 0 w 932740"/>
                  <a:gd name="connsiteY7" fmla="*/ 233185 h 466370"/>
                  <a:gd name="connsiteX8" fmla="*/ 0 w 932740"/>
                  <a:gd name="connsiteY8" fmla="*/ 466370 h 466370"/>
                  <a:gd name="connsiteX9" fmla="*/ 932741 w 932740"/>
                  <a:gd name="connsiteY9" fmla="*/ 466370 h 46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740" h="466370">
                    <a:moveTo>
                      <a:pt x="932741" y="466370"/>
                    </a:moveTo>
                    <a:lnTo>
                      <a:pt x="932741" y="233185"/>
                    </a:lnTo>
                    <a:cubicBezTo>
                      <a:pt x="932741" y="198207"/>
                      <a:pt x="915252" y="163230"/>
                      <a:pt x="886104" y="139911"/>
                    </a:cubicBezTo>
                    <a:cubicBezTo>
                      <a:pt x="821978" y="87444"/>
                      <a:pt x="740363" y="52467"/>
                      <a:pt x="658748" y="29148"/>
                    </a:cubicBezTo>
                    <a:cubicBezTo>
                      <a:pt x="600452" y="11659"/>
                      <a:pt x="536326" y="0"/>
                      <a:pt x="466370" y="0"/>
                    </a:cubicBezTo>
                    <a:cubicBezTo>
                      <a:pt x="402244" y="0"/>
                      <a:pt x="338119" y="11659"/>
                      <a:pt x="273993" y="29148"/>
                    </a:cubicBezTo>
                    <a:cubicBezTo>
                      <a:pt x="192378" y="52467"/>
                      <a:pt x="110763" y="93274"/>
                      <a:pt x="46637" y="139911"/>
                    </a:cubicBezTo>
                    <a:cubicBezTo>
                      <a:pt x="17489" y="163230"/>
                      <a:pt x="0" y="198207"/>
                      <a:pt x="0" y="233185"/>
                    </a:cubicBezTo>
                    <a:lnTo>
                      <a:pt x="0" y="466370"/>
                    </a:lnTo>
                    <a:lnTo>
                      <a:pt x="932741" y="466370"/>
                    </a:lnTo>
                    <a:close/>
                  </a:path>
                </a:pathLst>
              </a:custGeom>
              <a:grp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55" name="Group 54">
              <a:extLst>
                <a:ext uri="{FF2B5EF4-FFF2-40B4-BE49-F238E27FC236}">
                  <a16:creationId xmlns:a16="http://schemas.microsoft.com/office/drawing/2014/main" id="{E23657FE-EF6D-9870-1B3D-09035BD27567}"/>
                </a:ext>
              </a:extLst>
            </p:cNvPr>
            <p:cNvGrpSpPr/>
            <p:nvPr/>
          </p:nvGrpSpPr>
          <p:grpSpPr>
            <a:xfrm>
              <a:off x="6595333" y="3101052"/>
              <a:ext cx="723350" cy="1170567"/>
              <a:chOff x="6595333" y="3101052"/>
              <a:chExt cx="723350" cy="1170567"/>
            </a:xfrm>
            <a:gradFill>
              <a:gsLst>
                <a:gs pos="0">
                  <a:srgbClr val="D64692"/>
                </a:gs>
                <a:gs pos="100000">
                  <a:srgbClr val="9549C8"/>
                </a:gs>
              </a:gsLst>
              <a:lin ang="10800000" scaled="1"/>
            </a:gradFill>
          </p:grpSpPr>
          <p:sp>
            <p:nvSpPr>
              <p:cNvPr id="16" name="Freeform: Shape 22">
                <a:extLst>
                  <a:ext uri="{FF2B5EF4-FFF2-40B4-BE49-F238E27FC236}">
                    <a16:creationId xmlns:a16="http://schemas.microsoft.com/office/drawing/2014/main" id="{F952C2E4-EA48-05EF-3E83-A39023315E97}"/>
                  </a:ext>
                </a:extLst>
              </p:cNvPr>
              <p:cNvSpPr/>
              <p:nvPr/>
            </p:nvSpPr>
            <p:spPr>
              <a:xfrm>
                <a:off x="6748406" y="3101052"/>
                <a:ext cx="420203" cy="420203"/>
              </a:xfrm>
              <a:custGeom>
                <a:avLst/>
                <a:gdLst>
                  <a:gd name="connsiteX0" fmla="*/ 428630 w 428629"/>
                  <a:gd name="connsiteY0" fmla="*/ 214315 h 428629"/>
                  <a:gd name="connsiteX1" fmla="*/ 214315 w 428629"/>
                  <a:gd name="connsiteY1" fmla="*/ 428630 h 428629"/>
                  <a:gd name="connsiteX2" fmla="*/ 0 w 428629"/>
                  <a:gd name="connsiteY2" fmla="*/ 214315 h 428629"/>
                  <a:gd name="connsiteX3" fmla="*/ 214315 w 428629"/>
                  <a:gd name="connsiteY3" fmla="*/ 0 h 428629"/>
                  <a:gd name="connsiteX4" fmla="*/ 428630 w 428629"/>
                  <a:gd name="connsiteY4" fmla="*/ 214315 h 428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9" h="428629">
                    <a:moveTo>
                      <a:pt x="428630" y="214315"/>
                    </a:moveTo>
                    <a:cubicBezTo>
                      <a:pt x="428630" y="333719"/>
                      <a:pt x="333719" y="428630"/>
                      <a:pt x="214315" y="428630"/>
                    </a:cubicBezTo>
                    <a:cubicBezTo>
                      <a:pt x="94911" y="428630"/>
                      <a:pt x="0" y="333719"/>
                      <a:pt x="0" y="214315"/>
                    </a:cubicBezTo>
                    <a:cubicBezTo>
                      <a:pt x="0" y="94911"/>
                      <a:pt x="94911" y="0"/>
                      <a:pt x="214315" y="0"/>
                    </a:cubicBezTo>
                    <a:cubicBezTo>
                      <a:pt x="333719" y="0"/>
                      <a:pt x="428630" y="94911"/>
                      <a:pt x="428630" y="214315"/>
                    </a:cubicBezTo>
                  </a:path>
                </a:pathLst>
              </a:custGeom>
              <a:grp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44" name="Freeform: Shape 95">
                <a:extLst>
                  <a:ext uri="{FF2B5EF4-FFF2-40B4-BE49-F238E27FC236}">
                    <a16:creationId xmlns:a16="http://schemas.microsoft.com/office/drawing/2014/main" id="{407A19A3-89F9-AC01-229C-FBB6B3735189}"/>
                  </a:ext>
                </a:extLst>
              </p:cNvPr>
              <p:cNvSpPr/>
              <p:nvPr/>
            </p:nvSpPr>
            <p:spPr>
              <a:xfrm>
                <a:off x="6595333" y="3582404"/>
                <a:ext cx="723350" cy="689215"/>
              </a:xfrm>
              <a:custGeom>
                <a:avLst/>
                <a:gdLst>
                  <a:gd name="connsiteX0" fmla="*/ 737856 w 737855"/>
                  <a:gd name="connsiteY0" fmla="*/ 703035 h 703035"/>
                  <a:gd name="connsiteX1" fmla="*/ 737856 w 737855"/>
                  <a:gd name="connsiteY1" fmla="*/ 182556 h 703035"/>
                  <a:gd name="connsiteX2" fmla="*/ 701116 w 737855"/>
                  <a:gd name="connsiteY2" fmla="*/ 93768 h 703035"/>
                  <a:gd name="connsiteX3" fmla="*/ 642945 w 737855"/>
                  <a:gd name="connsiteY3" fmla="*/ 60090 h 703035"/>
                  <a:gd name="connsiteX4" fmla="*/ 104096 w 737855"/>
                  <a:gd name="connsiteY4" fmla="*/ 57029 h 703035"/>
                  <a:gd name="connsiteX5" fmla="*/ 36740 w 737855"/>
                  <a:gd name="connsiteY5" fmla="*/ 93768 h 703035"/>
                  <a:gd name="connsiteX6" fmla="*/ 0 w 737855"/>
                  <a:gd name="connsiteY6" fmla="*/ 182556 h 703035"/>
                  <a:gd name="connsiteX7" fmla="*/ 0 w 737855"/>
                  <a:gd name="connsiteY7" fmla="*/ 216234 h 703035"/>
                  <a:gd name="connsiteX8" fmla="*/ 440876 w 737855"/>
                  <a:gd name="connsiteY8" fmla="*/ 412179 h 703035"/>
                  <a:gd name="connsiteX9" fmla="*/ 737856 w 737855"/>
                  <a:gd name="connsiteY9" fmla="*/ 703035 h 703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7855" h="703035">
                    <a:moveTo>
                      <a:pt x="737856" y="703035"/>
                    </a:moveTo>
                    <a:lnTo>
                      <a:pt x="737856" y="182556"/>
                    </a:lnTo>
                    <a:cubicBezTo>
                      <a:pt x="737856" y="148878"/>
                      <a:pt x="722547" y="115200"/>
                      <a:pt x="701116" y="93768"/>
                    </a:cubicBezTo>
                    <a:cubicBezTo>
                      <a:pt x="691931" y="84584"/>
                      <a:pt x="670500" y="72337"/>
                      <a:pt x="642945" y="60090"/>
                    </a:cubicBezTo>
                    <a:cubicBezTo>
                      <a:pt x="474554" y="-19512"/>
                      <a:pt x="275548" y="-19512"/>
                      <a:pt x="104096" y="57029"/>
                    </a:cubicBezTo>
                    <a:cubicBezTo>
                      <a:pt x="73479" y="69275"/>
                      <a:pt x="48986" y="84584"/>
                      <a:pt x="36740" y="93768"/>
                    </a:cubicBezTo>
                    <a:cubicBezTo>
                      <a:pt x="12247" y="115200"/>
                      <a:pt x="0" y="148878"/>
                      <a:pt x="0" y="182556"/>
                    </a:cubicBezTo>
                    <a:lnTo>
                      <a:pt x="0" y="216234"/>
                    </a:lnTo>
                    <a:cubicBezTo>
                      <a:pt x="162267" y="259097"/>
                      <a:pt x="312287" y="326453"/>
                      <a:pt x="440876" y="412179"/>
                    </a:cubicBezTo>
                    <a:cubicBezTo>
                      <a:pt x="569465" y="494843"/>
                      <a:pt x="667438" y="595878"/>
                      <a:pt x="737856" y="703035"/>
                    </a:cubicBezTo>
                  </a:path>
                </a:pathLst>
              </a:custGeom>
              <a:grp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sp>
        <p:nvSpPr>
          <p:cNvPr id="84" name="TextBox 83">
            <a:extLst>
              <a:ext uri="{FF2B5EF4-FFF2-40B4-BE49-F238E27FC236}">
                <a16:creationId xmlns:a16="http://schemas.microsoft.com/office/drawing/2014/main" id="{3CCF6D3D-4040-EB79-3D66-6116E850557E}"/>
              </a:ext>
            </a:extLst>
          </p:cNvPr>
          <p:cNvSpPr txBox="1"/>
          <p:nvPr/>
        </p:nvSpPr>
        <p:spPr>
          <a:xfrm>
            <a:off x="5540557" y="2720936"/>
            <a:ext cx="1155086" cy="169277"/>
          </a:xfrm>
          <a:prstGeom prst="rect">
            <a:avLst/>
          </a:prstGeom>
          <a:noFill/>
        </p:spPr>
        <p:txBody>
          <a:bodyPr wrap="square" lIns="0" tIns="0" rIns="0" bIns="0"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Semibold"/>
                <a:ea typeface="+mn-ea"/>
                <a:cs typeface="+mn-cs"/>
              </a:rPr>
              <a:t>Cloud Ops</a:t>
            </a:r>
          </a:p>
        </p:txBody>
      </p:sp>
      <p:grpSp>
        <p:nvGrpSpPr>
          <p:cNvPr id="139" name="Group 138">
            <a:extLst>
              <a:ext uri="{FF2B5EF4-FFF2-40B4-BE49-F238E27FC236}">
                <a16:creationId xmlns:a16="http://schemas.microsoft.com/office/drawing/2014/main" id="{BCF34385-B45D-3109-657A-74CEB7097E8B}"/>
              </a:ext>
              <a:ext uri="{C183D7F6-B498-43B3-948B-1728B52AA6E4}">
                <adec:decorative xmlns:adec="http://schemas.microsoft.com/office/drawing/2017/decorative" val="1"/>
              </a:ext>
            </a:extLst>
          </p:cNvPr>
          <p:cNvGrpSpPr/>
          <p:nvPr/>
        </p:nvGrpSpPr>
        <p:grpSpPr>
          <a:xfrm flipH="1">
            <a:off x="6096000" y="2101288"/>
            <a:ext cx="1734076" cy="536837"/>
            <a:chOff x="4418522" y="2101288"/>
            <a:chExt cx="191265" cy="999764"/>
          </a:xfrm>
        </p:grpSpPr>
        <p:cxnSp>
          <p:nvCxnSpPr>
            <p:cNvPr id="140" name="Straight Connector 139">
              <a:extLst>
                <a:ext uri="{FF2B5EF4-FFF2-40B4-BE49-F238E27FC236}">
                  <a16:creationId xmlns:a16="http://schemas.microsoft.com/office/drawing/2014/main" id="{E70C5037-6D84-D576-70C1-0502868258C3}"/>
                </a:ext>
              </a:extLst>
            </p:cNvPr>
            <p:cNvCxnSpPr>
              <a:cxnSpLocks/>
            </p:cNvCxnSpPr>
            <p:nvPr/>
          </p:nvCxnSpPr>
          <p:spPr>
            <a:xfrm>
              <a:off x="4418522" y="2101288"/>
              <a:ext cx="191265" cy="0"/>
            </a:xfrm>
            <a:prstGeom prst="line">
              <a:avLst/>
            </a:prstGeom>
            <a:ln w="12700" cap="rnd">
              <a:solidFill>
                <a:srgbClr val="0078D4"/>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400CC3C5-AABF-1DC4-0C19-E51529793B68}"/>
                </a:ext>
              </a:extLst>
            </p:cNvPr>
            <p:cNvCxnSpPr>
              <a:cxnSpLocks/>
            </p:cNvCxnSpPr>
            <p:nvPr/>
          </p:nvCxnSpPr>
          <p:spPr>
            <a:xfrm flipV="1">
              <a:off x="4609787" y="2101288"/>
              <a:ext cx="0" cy="999764"/>
            </a:xfrm>
            <a:prstGeom prst="line">
              <a:avLst/>
            </a:prstGeom>
            <a:ln w="12700" cap="rnd">
              <a:solidFill>
                <a:srgbClr val="0078D4"/>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7" name="TextBox 106">
            <a:extLst>
              <a:ext uri="{FF2B5EF4-FFF2-40B4-BE49-F238E27FC236}">
                <a16:creationId xmlns:a16="http://schemas.microsoft.com/office/drawing/2014/main" id="{21A52A07-6B64-DBEF-E12D-F4DF5B18A5AC}"/>
              </a:ext>
            </a:extLst>
          </p:cNvPr>
          <p:cNvSpPr txBox="1"/>
          <p:nvPr/>
        </p:nvSpPr>
        <p:spPr>
          <a:xfrm>
            <a:off x="7830083" y="1603755"/>
            <a:ext cx="2880000" cy="1280311"/>
          </a:xfrm>
          <a:prstGeom prst="roundRect">
            <a:avLst>
              <a:gd name="adj" fmla="val 12048"/>
            </a:avLst>
          </a:prstGeom>
          <a:ln w="1270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wrap="square" anchor="ctr">
            <a:noAutofit/>
          </a:bodyPr>
          <a:lstStyle>
            <a:defPPr>
              <a:defRPr lang="en-US"/>
            </a:defPPr>
            <a:lvl1pPr marR="0" lvl="0" indent="0" algn="ctr" defTabSz="913927" fontAlgn="base">
              <a:lnSpc>
                <a:spcPct val="100000"/>
              </a:lnSpc>
              <a:spcBef>
                <a:spcPct val="0"/>
              </a:spcBef>
              <a:spcAft>
                <a:spcPct val="0"/>
              </a:spcAft>
              <a:buClrTx/>
              <a:buSzTx/>
              <a:buFontTx/>
              <a:buNone/>
              <a:tabLst/>
              <a:defRPr kumimoji="0" sz="1200" b="0" i="0" u="none" strike="noStrike" cap="none" spc="0" normalizeH="0" baseline="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defRPr>
            </a:lvl1p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cs typeface="Segoe UI Light" panose="020B0502040204020203" pitchFamily="34" charset="0"/>
              </a:rPr>
              <a:t>Cloud operations team has strict requirements for applications. Read this documentation. We’ll need to do an audit before you can set up your dev environment.</a:t>
            </a:r>
          </a:p>
        </p:txBody>
      </p:sp>
      <p:sp>
        <p:nvSpPr>
          <p:cNvPr id="88" name="TextBox 87">
            <a:extLst>
              <a:ext uri="{FF2B5EF4-FFF2-40B4-BE49-F238E27FC236}">
                <a16:creationId xmlns:a16="http://schemas.microsoft.com/office/drawing/2014/main" id="{8C5C6515-190E-6F84-8165-4647B36DFD72}"/>
              </a:ext>
            </a:extLst>
          </p:cNvPr>
          <p:cNvSpPr txBox="1"/>
          <p:nvPr/>
        </p:nvSpPr>
        <p:spPr>
          <a:xfrm>
            <a:off x="7120318" y="3291680"/>
            <a:ext cx="950028" cy="169277"/>
          </a:xfrm>
          <a:prstGeom prst="rect">
            <a:avLst/>
          </a:prstGeom>
          <a:noFill/>
        </p:spPr>
        <p:txBody>
          <a:bodyPr wrap="square" lIns="0" tIns="0" rIns="0" bIns="0"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Semibold"/>
                <a:ea typeface="+mn-ea"/>
                <a:cs typeface="+mn-cs"/>
              </a:rPr>
              <a:t>DevOps</a:t>
            </a:r>
          </a:p>
        </p:txBody>
      </p:sp>
      <p:cxnSp>
        <p:nvCxnSpPr>
          <p:cNvPr id="145" name="Straight Connector 144">
            <a:extLst>
              <a:ext uri="{FF2B5EF4-FFF2-40B4-BE49-F238E27FC236}">
                <a16:creationId xmlns:a16="http://schemas.microsoft.com/office/drawing/2014/main" id="{FA0D4874-37AC-CDA1-57D5-6D5ECCAC52D2}"/>
              </a:ext>
              <a:ext uri="{C183D7F6-B498-43B3-948B-1728B52AA6E4}">
                <adec:decorative xmlns:adec="http://schemas.microsoft.com/office/drawing/2017/decorative" val="1"/>
              </a:ext>
            </a:extLst>
          </p:cNvPr>
          <p:cNvCxnSpPr>
            <a:cxnSpLocks/>
          </p:cNvCxnSpPr>
          <p:nvPr/>
        </p:nvCxnSpPr>
        <p:spPr>
          <a:xfrm flipH="1">
            <a:off x="7960139" y="3378149"/>
            <a:ext cx="562493" cy="0"/>
          </a:xfrm>
          <a:prstGeom prst="line">
            <a:avLst/>
          </a:prstGeom>
          <a:ln w="12700" cap="rnd">
            <a:solidFill>
              <a:srgbClr val="C03BC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3B9BAEC6-8C6F-F69A-7B13-8220B92DE5F2}"/>
              </a:ext>
            </a:extLst>
          </p:cNvPr>
          <p:cNvSpPr txBox="1"/>
          <p:nvPr/>
        </p:nvSpPr>
        <p:spPr>
          <a:xfrm>
            <a:off x="8522632" y="3013822"/>
            <a:ext cx="2880000" cy="1038260"/>
          </a:xfrm>
          <a:prstGeom prst="roundRect">
            <a:avLst>
              <a:gd name="adj" fmla="val 14914"/>
            </a:avLst>
          </a:prstGeom>
          <a:ln w="12700" cap="rnd">
            <a:gradFill flip="none" rotWithShape="1">
              <a:gsLst>
                <a:gs pos="0">
                  <a:srgbClr val="F4364C"/>
                </a:gs>
                <a:gs pos="80000">
                  <a:srgbClr val="C03BC4"/>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wrap="square" anchor="ctr">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Our DevOps team is pretty booked. We can get you setup with a standard pipeline, but we will need to book a meeting to discuss your requirements.</a:t>
            </a:r>
          </a:p>
        </p:txBody>
      </p:sp>
      <p:sp>
        <p:nvSpPr>
          <p:cNvPr id="97" name="TextBox 96">
            <a:extLst>
              <a:ext uri="{FF2B5EF4-FFF2-40B4-BE49-F238E27FC236}">
                <a16:creationId xmlns:a16="http://schemas.microsoft.com/office/drawing/2014/main" id="{E04E0E51-4CE1-E32E-60FB-BF9108B1D48B}"/>
              </a:ext>
            </a:extLst>
          </p:cNvPr>
          <p:cNvSpPr txBox="1"/>
          <p:nvPr/>
        </p:nvSpPr>
        <p:spPr>
          <a:xfrm>
            <a:off x="8277818" y="4261186"/>
            <a:ext cx="950026" cy="169277"/>
          </a:xfrm>
          <a:prstGeom prst="rect">
            <a:avLst/>
          </a:prstGeom>
          <a:noFill/>
        </p:spPr>
        <p:txBody>
          <a:bodyPr wrap="square" lIns="0" tIns="0" rIns="0" bIns="0"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Semibold"/>
                <a:ea typeface="+mn-ea"/>
                <a:cs typeface="+mn-cs"/>
              </a:rPr>
              <a:t>Other roles</a:t>
            </a:r>
          </a:p>
        </p:txBody>
      </p:sp>
      <p:grpSp>
        <p:nvGrpSpPr>
          <p:cNvPr id="59" name="Graphic 10">
            <a:extLst>
              <a:ext uri="{FF2B5EF4-FFF2-40B4-BE49-F238E27FC236}">
                <a16:creationId xmlns:a16="http://schemas.microsoft.com/office/drawing/2014/main" id="{A492AA61-4DF5-3D87-D7B2-BE49FEDFD65A}"/>
              </a:ext>
              <a:ext uri="{C183D7F6-B498-43B3-948B-1728B52AA6E4}">
                <adec:decorative xmlns:adec="http://schemas.microsoft.com/office/drawing/2017/decorative" val="1"/>
              </a:ext>
            </a:extLst>
          </p:cNvPr>
          <p:cNvGrpSpPr/>
          <p:nvPr/>
        </p:nvGrpSpPr>
        <p:grpSpPr>
          <a:xfrm>
            <a:off x="5710286" y="4982329"/>
            <a:ext cx="828032" cy="879784"/>
            <a:chOff x="5574124" y="5065617"/>
            <a:chExt cx="932740" cy="991035"/>
          </a:xfrm>
          <a:gradFill>
            <a:gsLst>
              <a:gs pos="0">
                <a:srgbClr val="A154B8"/>
              </a:gs>
              <a:gs pos="100000">
                <a:srgbClr val="526DCA"/>
              </a:gs>
            </a:gsLst>
            <a:lin ang="10800000" scaled="1"/>
          </a:gradFill>
        </p:grpSpPr>
        <p:sp>
          <p:nvSpPr>
            <p:cNvPr id="61" name="Freeform: Shape 19">
              <a:extLst>
                <a:ext uri="{FF2B5EF4-FFF2-40B4-BE49-F238E27FC236}">
                  <a16:creationId xmlns:a16="http://schemas.microsoft.com/office/drawing/2014/main" id="{D6532C73-4C43-7855-66E4-DD0CC70E4BD5}"/>
                </a:ext>
              </a:extLst>
            </p:cNvPr>
            <p:cNvSpPr/>
            <p:nvPr/>
          </p:nvSpPr>
          <p:spPr>
            <a:xfrm>
              <a:off x="5807309" y="5065617"/>
              <a:ext cx="466370" cy="466371"/>
            </a:xfrm>
            <a:custGeom>
              <a:avLst/>
              <a:gdLst>
                <a:gd name="connsiteX0" fmla="*/ 466370 w 466370"/>
                <a:gd name="connsiteY0" fmla="*/ 233185 h 466370"/>
                <a:gd name="connsiteX1" fmla="*/ 233185 w 466370"/>
                <a:gd name="connsiteY1" fmla="*/ 466370 h 466370"/>
                <a:gd name="connsiteX2" fmla="*/ 0 w 466370"/>
                <a:gd name="connsiteY2" fmla="*/ 233185 h 466370"/>
                <a:gd name="connsiteX3" fmla="*/ 233185 w 466370"/>
                <a:gd name="connsiteY3" fmla="*/ 0 h 466370"/>
                <a:gd name="connsiteX4" fmla="*/ 466370 w 466370"/>
                <a:gd name="connsiteY4" fmla="*/ 233185 h 466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370" h="466370">
                  <a:moveTo>
                    <a:pt x="466370" y="233185"/>
                  </a:moveTo>
                  <a:cubicBezTo>
                    <a:pt x="466370" y="361970"/>
                    <a:pt x="361970" y="466370"/>
                    <a:pt x="233185" y="466370"/>
                  </a:cubicBezTo>
                  <a:cubicBezTo>
                    <a:pt x="104401" y="466370"/>
                    <a:pt x="0" y="361970"/>
                    <a:pt x="0" y="233185"/>
                  </a:cubicBezTo>
                  <a:cubicBezTo>
                    <a:pt x="0" y="104401"/>
                    <a:pt x="104401" y="0"/>
                    <a:pt x="233185" y="0"/>
                  </a:cubicBezTo>
                  <a:cubicBezTo>
                    <a:pt x="361970" y="0"/>
                    <a:pt x="466370" y="104401"/>
                    <a:pt x="466370" y="233185"/>
                  </a:cubicBezTo>
                  <a:close/>
                </a:path>
              </a:pathLst>
            </a:custGeom>
            <a:grpFill/>
            <a:effec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
          <p:nvSpPr>
            <p:cNvPr id="62" name="Freeform: Shape 20">
              <a:extLst>
                <a:ext uri="{FF2B5EF4-FFF2-40B4-BE49-F238E27FC236}">
                  <a16:creationId xmlns:a16="http://schemas.microsoft.com/office/drawing/2014/main" id="{02971568-691F-4BD6-C620-BD4D457632B5}"/>
                </a:ext>
              </a:extLst>
            </p:cNvPr>
            <p:cNvSpPr/>
            <p:nvPr/>
          </p:nvSpPr>
          <p:spPr>
            <a:xfrm>
              <a:off x="5574124" y="5590283"/>
              <a:ext cx="932740" cy="466369"/>
            </a:xfrm>
            <a:custGeom>
              <a:avLst/>
              <a:gdLst>
                <a:gd name="connsiteX0" fmla="*/ 932741 w 932740"/>
                <a:gd name="connsiteY0" fmla="*/ 466370 h 466370"/>
                <a:gd name="connsiteX1" fmla="*/ 932741 w 932740"/>
                <a:gd name="connsiteY1" fmla="*/ 233185 h 466370"/>
                <a:gd name="connsiteX2" fmla="*/ 886104 w 932740"/>
                <a:gd name="connsiteY2" fmla="*/ 139911 h 466370"/>
                <a:gd name="connsiteX3" fmla="*/ 658748 w 932740"/>
                <a:gd name="connsiteY3" fmla="*/ 29148 h 466370"/>
                <a:gd name="connsiteX4" fmla="*/ 466370 w 932740"/>
                <a:gd name="connsiteY4" fmla="*/ 0 h 466370"/>
                <a:gd name="connsiteX5" fmla="*/ 273993 w 932740"/>
                <a:gd name="connsiteY5" fmla="*/ 29148 h 466370"/>
                <a:gd name="connsiteX6" fmla="*/ 46637 w 932740"/>
                <a:gd name="connsiteY6" fmla="*/ 139911 h 466370"/>
                <a:gd name="connsiteX7" fmla="*/ 0 w 932740"/>
                <a:gd name="connsiteY7" fmla="*/ 233185 h 466370"/>
                <a:gd name="connsiteX8" fmla="*/ 0 w 932740"/>
                <a:gd name="connsiteY8" fmla="*/ 466370 h 466370"/>
                <a:gd name="connsiteX9" fmla="*/ 932741 w 932740"/>
                <a:gd name="connsiteY9" fmla="*/ 466370 h 46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740" h="466370">
                  <a:moveTo>
                    <a:pt x="932741" y="466370"/>
                  </a:moveTo>
                  <a:lnTo>
                    <a:pt x="932741" y="233185"/>
                  </a:lnTo>
                  <a:cubicBezTo>
                    <a:pt x="932741" y="198207"/>
                    <a:pt x="915252" y="163230"/>
                    <a:pt x="886104" y="139911"/>
                  </a:cubicBezTo>
                  <a:cubicBezTo>
                    <a:pt x="821978" y="87444"/>
                    <a:pt x="740363" y="52467"/>
                    <a:pt x="658748" y="29148"/>
                  </a:cubicBezTo>
                  <a:cubicBezTo>
                    <a:pt x="600452" y="11659"/>
                    <a:pt x="536326" y="0"/>
                    <a:pt x="466370" y="0"/>
                  </a:cubicBezTo>
                  <a:cubicBezTo>
                    <a:pt x="402244" y="0"/>
                    <a:pt x="338119" y="11659"/>
                    <a:pt x="273993" y="29148"/>
                  </a:cubicBezTo>
                  <a:cubicBezTo>
                    <a:pt x="192378" y="52467"/>
                    <a:pt x="110763" y="93274"/>
                    <a:pt x="46637" y="139911"/>
                  </a:cubicBezTo>
                  <a:cubicBezTo>
                    <a:pt x="17489" y="163230"/>
                    <a:pt x="0" y="198207"/>
                    <a:pt x="0" y="233185"/>
                  </a:cubicBezTo>
                  <a:lnTo>
                    <a:pt x="0" y="466370"/>
                  </a:lnTo>
                  <a:lnTo>
                    <a:pt x="932741" y="466370"/>
                  </a:lnTo>
                  <a:close/>
                </a:path>
              </a:pathLst>
            </a:custGeom>
            <a:grpFill/>
            <a:effec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grpSp>
      <p:sp>
        <p:nvSpPr>
          <p:cNvPr id="60" name="TextBox 59">
            <a:extLst>
              <a:ext uri="{FF2B5EF4-FFF2-40B4-BE49-F238E27FC236}">
                <a16:creationId xmlns:a16="http://schemas.microsoft.com/office/drawing/2014/main" id="{F24F2574-AB52-DC96-B129-00652C8AA296}"/>
              </a:ext>
            </a:extLst>
          </p:cNvPr>
          <p:cNvSpPr txBox="1"/>
          <p:nvPr/>
        </p:nvSpPr>
        <p:spPr>
          <a:xfrm>
            <a:off x="5428804" y="5983093"/>
            <a:ext cx="1390996" cy="276999"/>
          </a:xfrm>
          <a:prstGeom prst="rect">
            <a:avLst/>
          </a:prstGeom>
          <a:noFill/>
        </p:spPr>
        <p:txBody>
          <a:bodyPr wrap="square" lIns="0" tIns="0" rIns="0" bIns="0" rtlCol="0">
            <a:spAutoFit/>
          </a:body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18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Dev Lead</a:t>
            </a:r>
          </a:p>
        </p:txBody>
      </p:sp>
      <p:grpSp>
        <p:nvGrpSpPr>
          <p:cNvPr id="67" name="Group 66">
            <a:extLst>
              <a:ext uri="{FF2B5EF4-FFF2-40B4-BE49-F238E27FC236}">
                <a16:creationId xmlns:a16="http://schemas.microsoft.com/office/drawing/2014/main" id="{64A3399D-8BB9-5071-6472-327272FB887D}"/>
              </a:ext>
              <a:ext uri="{C183D7F6-B498-43B3-948B-1728B52AA6E4}">
                <adec:decorative xmlns:adec="http://schemas.microsoft.com/office/drawing/2017/decorative" val="1"/>
              </a:ext>
            </a:extLst>
          </p:cNvPr>
          <p:cNvGrpSpPr/>
          <p:nvPr/>
        </p:nvGrpSpPr>
        <p:grpSpPr>
          <a:xfrm>
            <a:off x="6408583" y="4935467"/>
            <a:ext cx="490707" cy="492910"/>
            <a:chOff x="5628767" y="5141065"/>
            <a:chExt cx="500547" cy="502794"/>
          </a:xfrm>
        </p:grpSpPr>
        <p:sp>
          <p:nvSpPr>
            <p:cNvPr id="68" name="TextBox 67">
              <a:extLst>
                <a:ext uri="{FF2B5EF4-FFF2-40B4-BE49-F238E27FC236}">
                  <a16:creationId xmlns:a16="http://schemas.microsoft.com/office/drawing/2014/main" id="{B729CEB5-E354-6246-6FF9-878D61C39343}"/>
                </a:ext>
                <a:ext uri="{C183D7F6-B498-43B3-948B-1728B52AA6E4}">
                  <adec:decorative xmlns:adec="http://schemas.microsoft.com/office/drawing/2017/decorative" val="1"/>
                </a:ext>
              </a:extLst>
            </p:cNvPr>
            <p:cNvSpPr txBox="1"/>
            <p:nvPr/>
          </p:nvSpPr>
          <p:spPr>
            <a:xfrm>
              <a:off x="5628767" y="5329910"/>
              <a:ext cx="228590" cy="313949"/>
            </a:xfrm>
            <a:prstGeom prst="rect">
              <a:avLst/>
            </a:prstGeom>
            <a:noFill/>
          </p:spPr>
          <p:txBody>
            <a:bodyPr wrap="square" lIns="0" tIns="0" rIns="0" bIns="0" rtlCol="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03BC4"/>
                  </a:solidFill>
                  <a:effectLst/>
                  <a:uLnTx/>
                  <a:uFillTx/>
                  <a:latin typeface="Segoe UI"/>
                  <a:ea typeface="+mn-ea"/>
                  <a:cs typeface="+mn-cs"/>
                </a:rPr>
                <a:t>?</a:t>
              </a:r>
            </a:p>
          </p:txBody>
        </p:sp>
        <p:sp>
          <p:nvSpPr>
            <p:cNvPr id="69" name="TextBox 68">
              <a:extLst>
                <a:ext uri="{FF2B5EF4-FFF2-40B4-BE49-F238E27FC236}">
                  <a16:creationId xmlns:a16="http://schemas.microsoft.com/office/drawing/2014/main" id="{5E859E88-8F6B-801B-F27C-CBA822353643}"/>
                </a:ext>
                <a:ext uri="{C183D7F6-B498-43B3-948B-1728B52AA6E4}">
                  <adec:decorative xmlns:adec="http://schemas.microsoft.com/office/drawing/2017/decorative" val="1"/>
                </a:ext>
              </a:extLst>
            </p:cNvPr>
            <p:cNvSpPr txBox="1"/>
            <p:nvPr/>
          </p:nvSpPr>
          <p:spPr>
            <a:xfrm>
              <a:off x="5743062" y="5141065"/>
              <a:ext cx="228590" cy="313949"/>
            </a:xfrm>
            <a:prstGeom prst="rect">
              <a:avLst/>
            </a:prstGeom>
            <a:noFill/>
          </p:spPr>
          <p:txBody>
            <a:bodyPr wrap="square" lIns="0" tIns="0" rIns="0" bIns="0" rtlCol="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03BC4"/>
                  </a:solidFill>
                  <a:effectLst/>
                  <a:uLnTx/>
                  <a:uFillTx/>
                  <a:latin typeface="Segoe UI"/>
                  <a:ea typeface="+mn-ea"/>
                  <a:cs typeface="+mn-cs"/>
                </a:rPr>
                <a:t>?</a:t>
              </a:r>
            </a:p>
          </p:txBody>
        </p:sp>
        <p:sp>
          <p:nvSpPr>
            <p:cNvPr id="70" name="TextBox 69">
              <a:extLst>
                <a:ext uri="{FF2B5EF4-FFF2-40B4-BE49-F238E27FC236}">
                  <a16:creationId xmlns:a16="http://schemas.microsoft.com/office/drawing/2014/main" id="{51237CD7-E35B-8C4B-656B-46EDCC3B3243}"/>
                </a:ext>
                <a:ext uri="{C183D7F6-B498-43B3-948B-1728B52AA6E4}">
                  <adec:decorative xmlns:adec="http://schemas.microsoft.com/office/drawing/2017/decorative" val="1"/>
                </a:ext>
              </a:extLst>
            </p:cNvPr>
            <p:cNvSpPr txBox="1"/>
            <p:nvPr/>
          </p:nvSpPr>
          <p:spPr>
            <a:xfrm>
              <a:off x="5900724" y="5291540"/>
              <a:ext cx="228590" cy="313949"/>
            </a:xfrm>
            <a:prstGeom prst="rect">
              <a:avLst/>
            </a:prstGeom>
            <a:noFill/>
          </p:spPr>
          <p:txBody>
            <a:bodyPr wrap="square" lIns="0" tIns="0" rIns="0" bIns="0" rtlCol="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03BC4"/>
                  </a:solidFill>
                  <a:effectLst/>
                  <a:uLnTx/>
                  <a:uFillTx/>
                  <a:latin typeface="Segoe UI"/>
                  <a:ea typeface="+mn-ea"/>
                  <a:cs typeface="+mn-cs"/>
                </a:rPr>
                <a:t>?</a:t>
              </a:r>
            </a:p>
          </p:txBody>
        </p:sp>
      </p:grpSp>
      <p:cxnSp>
        <p:nvCxnSpPr>
          <p:cNvPr id="149" name="Straight Connector 148">
            <a:extLst>
              <a:ext uri="{FF2B5EF4-FFF2-40B4-BE49-F238E27FC236}">
                <a16:creationId xmlns:a16="http://schemas.microsoft.com/office/drawing/2014/main" id="{E896B276-87C1-7983-EA44-EE1F46E56EE1}"/>
              </a:ext>
              <a:ext uri="{C183D7F6-B498-43B3-948B-1728B52AA6E4}">
                <adec:decorative xmlns:adec="http://schemas.microsoft.com/office/drawing/2017/decorative" val="1"/>
              </a:ext>
            </a:extLst>
          </p:cNvPr>
          <p:cNvCxnSpPr>
            <a:cxnSpLocks/>
          </p:cNvCxnSpPr>
          <p:nvPr/>
        </p:nvCxnSpPr>
        <p:spPr>
          <a:xfrm flipH="1">
            <a:off x="6670061" y="5716702"/>
            <a:ext cx="629866" cy="0"/>
          </a:xfrm>
          <a:prstGeom prst="line">
            <a:avLst/>
          </a:prstGeom>
          <a:ln w="12700" cap="rnd">
            <a:solidFill>
              <a:srgbClr val="C03BC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FDDD25E7-86F0-3455-0A70-99A53DBDDBB1}"/>
              </a:ext>
            </a:extLst>
          </p:cNvPr>
          <p:cNvSpPr txBox="1"/>
          <p:nvPr/>
        </p:nvSpPr>
        <p:spPr>
          <a:xfrm>
            <a:off x="7297729" y="4935467"/>
            <a:ext cx="4311659" cy="1333571"/>
          </a:xfrm>
          <a:prstGeom prst="roundRect">
            <a:avLst>
              <a:gd name="adj" fmla="val 11996"/>
            </a:avLst>
          </a:prstGeom>
          <a:ln w="12700" cap="rnd">
            <a:gradFill flip="none" rotWithShape="1">
              <a:gsLst>
                <a:gs pos="0">
                  <a:srgbClr val="F4364C"/>
                </a:gs>
                <a:gs pos="80000">
                  <a:srgbClr val="C03BC4"/>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wrap="square" lIns="216000" anchor="ctr">
            <a:noAutofit/>
          </a:bodyPr>
          <a:lstStyle>
            <a:defPPr>
              <a:defRPr lang="en-US"/>
            </a:defPPr>
            <a:lvl1pPr marR="0" lvl="0" indent="0" algn="ctr" defTabSz="913927" fontAlgn="base">
              <a:lnSpc>
                <a:spcPct val="100000"/>
              </a:lnSpc>
              <a:spcBef>
                <a:spcPct val="0"/>
              </a:spcBef>
              <a:spcAft>
                <a:spcPct val="0"/>
              </a:spcAft>
              <a:buClrTx/>
              <a:buSzTx/>
              <a:buFontTx/>
              <a:buNone/>
              <a:tabLst/>
              <a:defRPr kumimoji="0" sz="1200" b="0" i="0" u="none" strike="noStrike" cap="none" spc="0" normalizeH="0" baseline="0">
                <a:ln>
                  <a:noFill/>
                </a:ln>
                <a:solidFill>
                  <a:srgbClr val="FFFFFF"/>
                </a:solidFill>
                <a:effectLst/>
                <a:uLnTx/>
                <a:uFillTx/>
                <a:latin typeface="Segoe UI Light" panose="020B0502040204020203" pitchFamily="34" charset="0"/>
                <a:cs typeface="Segoe UI Light" panose="020B0502040204020203" pitchFamily="34" charset="0"/>
              </a:defRPr>
            </a:lvl1p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Uh oh. Our management asked us to start </a:t>
            </a:r>
          </a:p>
          <a:p>
            <a:pPr marL="0" marR="0" lvl="0" indent="0" algn="l" defTabSz="913927" rtl="0" eaLnBrk="1" fontAlgn="base" latinLnBrk="0" hangingPunct="1">
              <a:lnSpc>
                <a:spcPct val="100000"/>
              </a:lnSpc>
              <a:spcBef>
                <a:spcPct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by the end of this week. What now? </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How can we keep all this up to date as things change?</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I just want to code.</a:t>
            </a:r>
          </a:p>
        </p:txBody>
      </p:sp>
      <p:grpSp>
        <p:nvGrpSpPr>
          <p:cNvPr id="78" name="Group 77">
            <a:extLst>
              <a:ext uri="{FF2B5EF4-FFF2-40B4-BE49-F238E27FC236}">
                <a16:creationId xmlns:a16="http://schemas.microsoft.com/office/drawing/2014/main" id="{9470CF72-9243-2820-DCBC-0E9392AB121B}"/>
              </a:ext>
              <a:ext uri="{C183D7F6-B498-43B3-948B-1728B52AA6E4}">
                <adec:decorative xmlns:adec="http://schemas.microsoft.com/office/drawing/2017/decorative" val="1"/>
              </a:ext>
            </a:extLst>
          </p:cNvPr>
          <p:cNvGrpSpPr/>
          <p:nvPr/>
        </p:nvGrpSpPr>
        <p:grpSpPr>
          <a:xfrm>
            <a:off x="6670061" y="3777808"/>
            <a:ext cx="467472" cy="467472"/>
            <a:chOff x="6667951" y="3777808"/>
            <a:chExt cx="467472" cy="467472"/>
          </a:xfrm>
        </p:grpSpPr>
        <p:sp>
          <p:nvSpPr>
            <p:cNvPr id="73" name="Oval 72">
              <a:extLst>
                <a:ext uri="{FF2B5EF4-FFF2-40B4-BE49-F238E27FC236}">
                  <a16:creationId xmlns:a16="http://schemas.microsoft.com/office/drawing/2014/main" id="{786952E0-0F90-39A6-40EE-04C9FF34330F}"/>
                </a:ext>
                <a:ext uri="{C183D7F6-B498-43B3-948B-1728B52AA6E4}">
                  <adec:decorative xmlns:adec="http://schemas.microsoft.com/office/drawing/2017/decorative" val="1"/>
                </a:ext>
              </a:extLst>
            </p:cNvPr>
            <p:cNvSpPr/>
            <p:nvPr/>
          </p:nvSpPr>
          <p:spPr bwMode="auto">
            <a:xfrm>
              <a:off x="6667951" y="3777808"/>
              <a:ext cx="467472" cy="467472"/>
            </a:xfrm>
            <a:prstGeom prst="ellipse">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pic>
          <p:nvPicPr>
            <p:cNvPr id="74" name="Graphic 73">
              <a:extLst>
                <a:ext uri="{FF2B5EF4-FFF2-40B4-BE49-F238E27FC236}">
                  <a16:creationId xmlns:a16="http://schemas.microsoft.com/office/drawing/2014/main" id="{30218D11-AC0C-1A03-E76E-4334F164AE5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71426" y="3880274"/>
              <a:ext cx="260522" cy="262541"/>
            </a:xfrm>
            <a:prstGeom prst="rect">
              <a:avLst/>
            </a:prstGeom>
          </p:spPr>
        </p:pic>
      </p:grpSp>
      <p:grpSp>
        <p:nvGrpSpPr>
          <p:cNvPr id="80" name="Group 79">
            <a:extLst>
              <a:ext uri="{FF2B5EF4-FFF2-40B4-BE49-F238E27FC236}">
                <a16:creationId xmlns:a16="http://schemas.microsoft.com/office/drawing/2014/main" id="{5DA158D4-448F-A699-B865-888E776CB7D9}"/>
              </a:ext>
              <a:ext uri="{C183D7F6-B498-43B3-948B-1728B52AA6E4}">
                <adec:decorative xmlns:adec="http://schemas.microsoft.com/office/drawing/2017/decorative" val="1"/>
              </a:ext>
            </a:extLst>
          </p:cNvPr>
          <p:cNvGrpSpPr/>
          <p:nvPr/>
        </p:nvGrpSpPr>
        <p:grpSpPr>
          <a:xfrm>
            <a:off x="5111071" y="3777808"/>
            <a:ext cx="467472" cy="467472"/>
            <a:chOff x="5108961" y="3777808"/>
            <a:chExt cx="467472" cy="467472"/>
          </a:xfrm>
        </p:grpSpPr>
        <p:sp>
          <p:nvSpPr>
            <p:cNvPr id="71" name="Oval 70">
              <a:extLst>
                <a:ext uri="{FF2B5EF4-FFF2-40B4-BE49-F238E27FC236}">
                  <a16:creationId xmlns:a16="http://schemas.microsoft.com/office/drawing/2014/main" id="{36B7F95F-420A-680A-A093-2CF07D12587C}"/>
                </a:ext>
                <a:ext uri="{C183D7F6-B498-43B3-948B-1728B52AA6E4}">
                  <adec:decorative xmlns:adec="http://schemas.microsoft.com/office/drawing/2017/decorative" val="1"/>
                </a:ext>
              </a:extLst>
            </p:cNvPr>
            <p:cNvSpPr/>
            <p:nvPr/>
          </p:nvSpPr>
          <p:spPr bwMode="auto">
            <a:xfrm>
              <a:off x="5108961" y="3777808"/>
              <a:ext cx="467472" cy="467472"/>
            </a:xfrm>
            <a:prstGeom prst="ellipse">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pic>
          <p:nvPicPr>
            <p:cNvPr id="75" name="Graphic 74">
              <a:extLst>
                <a:ext uri="{FF2B5EF4-FFF2-40B4-BE49-F238E27FC236}">
                  <a16:creationId xmlns:a16="http://schemas.microsoft.com/office/drawing/2014/main" id="{8EE80A41-DCAF-1ED5-3898-935FAD371509}"/>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20269" y="3889116"/>
              <a:ext cx="244856" cy="244856"/>
            </a:xfrm>
            <a:prstGeom prst="rect">
              <a:avLst/>
            </a:prstGeom>
          </p:spPr>
        </p:pic>
      </p:grpSp>
      <p:grpSp>
        <p:nvGrpSpPr>
          <p:cNvPr id="79" name="Group 78">
            <a:extLst>
              <a:ext uri="{FF2B5EF4-FFF2-40B4-BE49-F238E27FC236}">
                <a16:creationId xmlns:a16="http://schemas.microsoft.com/office/drawing/2014/main" id="{1B0B1FBC-55B1-7004-AE13-D46735D05ED2}"/>
              </a:ext>
              <a:ext uri="{C183D7F6-B498-43B3-948B-1728B52AA6E4}">
                <adec:decorative xmlns:adec="http://schemas.microsoft.com/office/drawing/2017/decorative" val="1"/>
              </a:ext>
            </a:extLst>
          </p:cNvPr>
          <p:cNvGrpSpPr/>
          <p:nvPr/>
        </p:nvGrpSpPr>
        <p:grpSpPr>
          <a:xfrm>
            <a:off x="5890566" y="3616217"/>
            <a:ext cx="467472" cy="467472"/>
            <a:chOff x="5884364" y="3616217"/>
            <a:chExt cx="467472" cy="467472"/>
          </a:xfrm>
        </p:grpSpPr>
        <p:sp>
          <p:nvSpPr>
            <p:cNvPr id="72" name="Oval 71">
              <a:extLst>
                <a:ext uri="{FF2B5EF4-FFF2-40B4-BE49-F238E27FC236}">
                  <a16:creationId xmlns:a16="http://schemas.microsoft.com/office/drawing/2014/main" id="{3355866A-1E31-E27B-6FBA-DAA5F63B71DA}"/>
                </a:ext>
                <a:ext uri="{C183D7F6-B498-43B3-948B-1728B52AA6E4}">
                  <adec:decorative xmlns:adec="http://schemas.microsoft.com/office/drawing/2017/decorative" val="1"/>
                </a:ext>
              </a:extLst>
            </p:cNvPr>
            <p:cNvSpPr/>
            <p:nvPr/>
          </p:nvSpPr>
          <p:spPr bwMode="auto">
            <a:xfrm>
              <a:off x="5884364" y="3616217"/>
              <a:ext cx="467472" cy="467472"/>
            </a:xfrm>
            <a:prstGeom prst="ellipse">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pic>
          <p:nvPicPr>
            <p:cNvPr id="76" name="Graphic 75">
              <a:extLst>
                <a:ext uri="{FF2B5EF4-FFF2-40B4-BE49-F238E27FC236}">
                  <a16:creationId xmlns:a16="http://schemas.microsoft.com/office/drawing/2014/main" id="{38045880-03D8-9E08-EC2D-F7ED3CF6269C}"/>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95672" y="3727525"/>
              <a:ext cx="244856" cy="244856"/>
            </a:xfrm>
            <a:prstGeom prst="rect">
              <a:avLst/>
            </a:prstGeom>
          </p:spPr>
        </p:pic>
      </p:grpSp>
    </p:spTree>
    <p:extLst>
      <p:ext uri="{BB962C8B-B14F-4D97-AF65-F5344CB8AC3E}">
        <p14:creationId xmlns:p14="http://schemas.microsoft.com/office/powerpoint/2010/main" val="1449669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1.25E-6 3.7037E-6 L -1.25E-6 0.03541 " pathEditMode="relative" rAng="0" ptsTypes="AA">
                                      <p:cBhvr>
                                        <p:cTn id="9" dur="700" spd="-100000" fill="hold"/>
                                        <p:tgtEl>
                                          <p:spTgt spid="6"/>
                                        </p:tgtEl>
                                        <p:attrNameLst>
                                          <p:attrName>ppt_x</p:attrName>
                                          <p:attrName>ppt_y</p:attrName>
                                        </p:attrNameLst>
                                      </p:cBhvr>
                                      <p:rCtr x="0" y="1782"/>
                                    </p:animMotion>
                                  </p:childTnLst>
                                </p:cTn>
                              </p:par>
                              <p:par>
                                <p:cTn id="10" presetID="10" presetClass="entr" presetSubtype="0" fill="hold" nodeType="withEffect">
                                  <p:stCondLst>
                                    <p:cond delay="100"/>
                                  </p:stCondLst>
                                  <p:childTnLst>
                                    <p:set>
                                      <p:cBhvr>
                                        <p:cTn id="11" dur="1" fill="hold">
                                          <p:stCondLst>
                                            <p:cond delay="0"/>
                                          </p:stCondLst>
                                        </p:cTn>
                                        <p:tgtEl>
                                          <p:spTgt spid="66"/>
                                        </p:tgtEl>
                                        <p:attrNameLst>
                                          <p:attrName>style.visibility</p:attrName>
                                        </p:attrNameLst>
                                      </p:cBhvr>
                                      <p:to>
                                        <p:strVal val="visible"/>
                                      </p:to>
                                    </p:set>
                                    <p:animEffect transition="in" filter="fade">
                                      <p:cBhvr>
                                        <p:cTn id="12" dur="500"/>
                                        <p:tgtEl>
                                          <p:spTgt spid="66"/>
                                        </p:tgtEl>
                                      </p:cBhvr>
                                    </p:animEffect>
                                  </p:childTnLst>
                                </p:cTn>
                              </p:par>
                              <p:par>
                                <p:cTn id="13" presetID="42" presetClass="path" presetSubtype="0" decel="100000" fill="hold" nodeType="withEffect">
                                  <p:stCondLst>
                                    <p:cond delay="100"/>
                                  </p:stCondLst>
                                  <p:childTnLst>
                                    <p:animMotion origin="layout" path="M -8.33333E-7 4.44444E-6 L -8.33333E-7 0.03541 " pathEditMode="relative" rAng="0" ptsTypes="AA">
                                      <p:cBhvr>
                                        <p:cTn id="14" dur="700" spd="-100000" fill="hold"/>
                                        <p:tgtEl>
                                          <p:spTgt spid="66"/>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80"/>
                                        </p:tgtEl>
                                        <p:attrNameLst>
                                          <p:attrName>style.visibility</p:attrName>
                                        </p:attrNameLst>
                                      </p:cBhvr>
                                      <p:to>
                                        <p:strVal val="visible"/>
                                      </p:to>
                                    </p:set>
                                    <p:animEffect transition="in" filter="fade">
                                      <p:cBhvr>
                                        <p:cTn id="17" dur="500"/>
                                        <p:tgtEl>
                                          <p:spTgt spid="80"/>
                                        </p:tgtEl>
                                      </p:cBhvr>
                                    </p:animEffect>
                                  </p:childTnLst>
                                </p:cTn>
                              </p:par>
                              <p:par>
                                <p:cTn id="18" presetID="42" presetClass="path" presetSubtype="0" decel="100000" fill="hold" nodeType="withEffect">
                                  <p:stCondLst>
                                    <p:cond delay="100"/>
                                  </p:stCondLst>
                                  <p:childTnLst>
                                    <p:animMotion origin="layout" path="M -1.25E-6 3.7037E-6 L -1.25E-6 0.03541 " pathEditMode="relative" rAng="0" ptsTypes="AA">
                                      <p:cBhvr>
                                        <p:cTn id="19" dur="700" spd="-100000" fill="hold"/>
                                        <p:tgtEl>
                                          <p:spTgt spid="80"/>
                                        </p:tgtEl>
                                        <p:attrNameLst>
                                          <p:attrName>ppt_x</p:attrName>
                                          <p:attrName>ppt_y</p:attrName>
                                        </p:attrNameLst>
                                      </p:cBhvr>
                                      <p:rCtr x="0" y="1782"/>
                                    </p:animMotion>
                                  </p:childTnLst>
                                </p:cTn>
                              </p:par>
                              <p:par>
                                <p:cTn id="20" presetID="10" presetClass="entr" presetSubtype="0" fill="hold" nodeType="withEffect">
                                  <p:stCondLst>
                                    <p:cond delay="10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42" presetClass="path" presetSubtype="0" decel="100000" fill="hold" nodeType="withEffect">
                                  <p:stCondLst>
                                    <p:cond delay="100"/>
                                  </p:stCondLst>
                                  <p:childTnLst>
                                    <p:animMotion origin="layout" path="M -1.25E-6 3.7037E-6 L -1.25E-6 0.03541 " pathEditMode="relative" rAng="0" ptsTypes="AA">
                                      <p:cBhvr>
                                        <p:cTn id="24" dur="700" spd="-100000" fill="hold"/>
                                        <p:tgtEl>
                                          <p:spTgt spid="79"/>
                                        </p:tgtEl>
                                        <p:attrNameLst>
                                          <p:attrName>ppt_x</p:attrName>
                                          <p:attrName>ppt_y</p:attrName>
                                        </p:attrNameLst>
                                      </p:cBhvr>
                                      <p:rCtr x="0" y="1782"/>
                                    </p:animMotion>
                                  </p:childTnLst>
                                </p:cTn>
                              </p:par>
                              <p:par>
                                <p:cTn id="25" presetID="10" presetClass="entr" presetSubtype="0" fill="hold" nodeType="withEffect">
                                  <p:stCondLst>
                                    <p:cond delay="100"/>
                                  </p:stCondLst>
                                  <p:childTnLst>
                                    <p:set>
                                      <p:cBhvr>
                                        <p:cTn id="26" dur="1" fill="hold">
                                          <p:stCondLst>
                                            <p:cond delay="0"/>
                                          </p:stCondLst>
                                        </p:cTn>
                                        <p:tgtEl>
                                          <p:spTgt spid="78"/>
                                        </p:tgtEl>
                                        <p:attrNameLst>
                                          <p:attrName>style.visibility</p:attrName>
                                        </p:attrNameLst>
                                      </p:cBhvr>
                                      <p:to>
                                        <p:strVal val="visible"/>
                                      </p:to>
                                    </p:set>
                                    <p:animEffect transition="in" filter="fade">
                                      <p:cBhvr>
                                        <p:cTn id="27" dur="500"/>
                                        <p:tgtEl>
                                          <p:spTgt spid="78"/>
                                        </p:tgtEl>
                                      </p:cBhvr>
                                    </p:animEffect>
                                  </p:childTnLst>
                                </p:cTn>
                              </p:par>
                              <p:par>
                                <p:cTn id="28" presetID="42" presetClass="path" presetSubtype="0" decel="100000" fill="hold" nodeType="withEffect">
                                  <p:stCondLst>
                                    <p:cond delay="100"/>
                                  </p:stCondLst>
                                  <p:childTnLst>
                                    <p:animMotion origin="layout" path="M -1.25E-6 3.7037E-6 L -1.25E-6 0.03541 " pathEditMode="relative" rAng="0" ptsTypes="AA">
                                      <p:cBhvr>
                                        <p:cTn id="29" dur="700" spd="-100000" fill="hold"/>
                                        <p:tgtEl>
                                          <p:spTgt spid="78"/>
                                        </p:tgtEl>
                                        <p:attrNameLst>
                                          <p:attrName>ppt_x</p:attrName>
                                          <p:attrName>ppt_y</p:attrName>
                                        </p:attrNameLst>
                                      </p:cBhvr>
                                      <p:rCtr x="0" y="1782"/>
                                    </p:animMotion>
                                  </p:childTnLst>
                                </p:cTn>
                              </p:par>
                              <p:par>
                                <p:cTn id="30" presetID="10" presetClass="entr" presetSubtype="0" fill="hold" grpId="0" nodeType="withEffect">
                                  <p:stCondLst>
                                    <p:cond delay="10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500"/>
                                        <p:tgtEl>
                                          <p:spTgt spid="90"/>
                                        </p:tgtEl>
                                      </p:cBhvr>
                                    </p:animEffect>
                                  </p:childTnLst>
                                </p:cTn>
                              </p:par>
                              <p:par>
                                <p:cTn id="33" presetID="42" presetClass="path" presetSubtype="0" decel="100000" fill="hold" grpId="1" nodeType="withEffect">
                                  <p:stCondLst>
                                    <p:cond delay="100"/>
                                  </p:stCondLst>
                                  <p:childTnLst>
                                    <p:animMotion origin="layout" path="M -1.25E-6 3.7037E-6 L -1.25E-6 0.03541 " pathEditMode="relative" rAng="0" ptsTypes="AA">
                                      <p:cBhvr>
                                        <p:cTn id="34" dur="700" spd="-100000" fill="hold"/>
                                        <p:tgtEl>
                                          <p:spTgt spid="90"/>
                                        </p:tgtEl>
                                        <p:attrNameLst>
                                          <p:attrName>ppt_x</p:attrName>
                                          <p:attrName>ppt_y</p:attrName>
                                        </p:attrNameLst>
                                      </p:cBhvr>
                                      <p:rCtr x="0" y="1782"/>
                                    </p:animMotion>
                                  </p:childTnLst>
                                </p:cTn>
                              </p:par>
                              <p:par>
                                <p:cTn id="35" presetID="10" presetClass="entr" presetSubtype="0" fill="hold" grpId="0" nodeType="withEffect">
                                  <p:stCondLst>
                                    <p:cond delay="100"/>
                                  </p:stCondLst>
                                  <p:childTnLst>
                                    <p:set>
                                      <p:cBhvr>
                                        <p:cTn id="36" dur="1" fill="hold">
                                          <p:stCondLst>
                                            <p:cond delay="0"/>
                                          </p:stCondLst>
                                        </p:cTn>
                                        <p:tgtEl>
                                          <p:spTgt spid="86"/>
                                        </p:tgtEl>
                                        <p:attrNameLst>
                                          <p:attrName>style.visibility</p:attrName>
                                        </p:attrNameLst>
                                      </p:cBhvr>
                                      <p:to>
                                        <p:strVal val="visible"/>
                                      </p:to>
                                    </p:set>
                                    <p:animEffect transition="in" filter="fade">
                                      <p:cBhvr>
                                        <p:cTn id="37" dur="500"/>
                                        <p:tgtEl>
                                          <p:spTgt spid="86"/>
                                        </p:tgtEl>
                                      </p:cBhvr>
                                    </p:animEffect>
                                  </p:childTnLst>
                                </p:cTn>
                              </p:par>
                              <p:par>
                                <p:cTn id="38" presetID="42" presetClass="path" presetSubtype="0" decel="100000" fill="hold" grpId="1" nodeType="withEffect">
                                  <p:stCondLst>
                                    <p:cond delay="100"/>
                                  </p:stCondLst>
                                  <p:childTnLst>
                                    <p:animMotion origin="layout" path="M -1.25E-6 3.7037E-6 L -1.25E-6 0.03541 " pathEditMode="relative" rAng="0" ptsTypes="AA">
                                      <p:cBhvr>
                                        <p:cTn id="39" dur="700" spd="-100000" fill="hold"/>
                                        <p:tgtEl>
                                          <p:spTgt spid="86"/>
                                        </p:tgtEl>
                                        <p:attrNameLst>
                                          <p:attrName>ppt_x</p:attrName>
                                          <p:attrName>ppt_y</p:attrName>
                                        </p:attrNameLst>
                                      </p:cBhvr>
                                      <p:rCtr x="0" y="1782"/>
                                    </p:animMotion>
                                  </p:childTnLst>
                                </p:cTn>
                              </p:par>
                              <p:par>
                                <p:cTn id="40" presetID="10" presetClass="entr" presetSubtype="0" fill="hold" grpId="0" nodeType="withEffect">
                                  <p:stCondLst>
                                    <p:cond delay="10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42" presetClass="path" presetSubtype="0" decel="100000" fill="hold" grpId="1" nodeType="withEffect">
                                  <p:stCondLst>
                                    <p:cond delay="100"/>
                                  </p:stCondLst>
                                  <p:childTnLst>
                                    <p:animMotion origin="layout" path="M -1.25E-6 3.7037E-6 L -1.25E-6 0.03541 " pathEditMode="relative" rAng="0" ptsTypes="AA">
                                      <p:cBhvr>
                                        <p:cTn id="44" dur="700" spd="-100000" fill="hold"/>
                                        <p:tgtEl>
                                          <p:spTgt spid="8"/>
                                        </p:tgtEl>
                                        <p:attrNameLst>
                                          <p:attrName>ppt_x</p:attrName>
                                          <p:attrName>ppt_y</p:attrName>
                                        </p:attrNameLst>
                                      </p:cBhvr>
                                      <p:rCtr x="0" y="1782"/>
                                    </p:animMotion>
                                  </p:childTnLst>
                                </p:cTn>
                              </p:par>
                              <p:par>
                                <p:cTn id="45" presetID="10" presetClass="entr" presetSubtype="0" fill="hold" grpId="0" nodeType="withEffect">
                                  <p:stCondLst>
                                    <p:cond delay="100"/>
                                  </p:stCondLst>
                                  <p:childTnLst>
                                    <p:set>
                                      <p:cBhvr>
                                        <p:cTn id="46" dur="1" fill="hold">
                                          <p:stCondLst>
                                            <p:cond delay="0"/>
                                          </p:stCondLst>
                                        </p:cTn>
                                        <p:tgtEl>
                                          <p:spTgt spid="88"/>
                                        </p:tgtEl>
                                        <p:attrNameLst>
                                          <p:attrName>style.visibility</p:attrName>
                                        </p:attrNameLst>
                                      </p:cBhvr>
                                      <p:to>
                                        <p:strVal val="visible"/>
                                      </p:to>
                                    </p:set>
                                    <p:animEffect transition="in" filter="fade">
                                      <p:cBhvr>
                                        <p:cTn id="47" dur="500"/>
                                        <p:tgtEl>
                                          <p:spTgt spid="88"/>
                                        </p:tgtEl>
                                      </p:cBhvr>
                                    </p:animEffect>
                                  </p:childTnLst>
                                </p:cTn>
                              </p:par>
                              <p:par>
                                <p:cTn id="48" presetID="42" presetClass="path" presetSubtype="0" decel="100000" fill="hold" grpId="1" nodeType="withEffect">
                                  <p:stCondLst>
                                    <p:cond delay="100"/>
                                  </p:stCondLst>
                                  <p:childTnLst>
                                    <p:animMotion origin="layout" path="M -1.25E-6 3.7037E-6 L -1.25E-6 0.03541 " pathEditMode="relative" rAng="0" ptsTypes="AA">
                                      <p:cBhvr>
                                        <p:cTn id="49" dur="700" spd="-100000" fill="hold"/>
                                        <p:tgtEl>
                                          <p:spTgt spid="88"/>
                                        </p:tgtEl>
                                        <p:attrNameLst>
                                          <p:attrName>ppt_x</p:attrName>
                                          <p:attrName>ppt_y</p:attrName>
                                        </p:attrNameLst>
                                      </p:cBhvr>
                                      <p:rCtr x="0" y="1782"/>
                                    </p:animMotion>
                                  </p:childTnLst>
                                </p:cTn>
                              </p:par>
                              <p:par>
                                <p:cTn id="50" presetID="10" presetClass="entr" presetSubtype="0" fill="hold" grpId="0" nodeType="withEffect">
                                  <p:stCondLst>
                                    <p:cond delay="100"/>
                                  </p:stCondLst>
                                  <p:childTnLst>
                                    <p:set>
                                      <p:cBhvr>
                                        <p:cTn id="51" dur="1" fill="hold">
                                          <p:stCondLst>
                                            <p:cond delay="0"/>
                                          </p:stCondLst>
                                        </p:cTn>
                                        <p:tgtEl>
                                          <p:spTgt spid="84"/>
                                        </p:tgtEl>
                                        <p:attrNameLst>
                                          <p:attrName>style.visibility</p:attrName>
                                        </p:attrNameLst>
                                      </p:cBhvr>
                                      <p:to>
                                        <p:strVal val="visible"/>
                                      </p:to>
                                    </p:set>
                                    <p:animEffect transition="in" filter="fade">
                                      <p:cBhvr>
                                        <p:cTn id="52" dur="500"/>
                                        <p:tgtEl>
                                          <p:spTgt spid="84"/>
                                        </p:tgtEl>
                                      </p:cBhvr>
                                    </p:animEffect>
                                  </p:childTnLst>
                                </p:cTn>
                              </p:par>
                              <p:par>
                                <p:cTn id="53" presetID="42" presetClass="path" presetSubtype="0" decel="100000" fill="hold" grpId="1" nodeType="withEffect">
                                  <p:stCondLst>
                                    <p:cond delay="100"/>
                                  </p:stCondLst>
                                  <p:childTnLst>
                                    <p:animMotion origin="layout" path="M -1.25E-6 3.7037E-6 L -1.25E-6 0.03541 " pathEditMode="relative" rAng="0" ptsTypes="AA">
                                      <p:cBhvr>
                                        <p:cTn id="54" dur="700" spd="-100000" fill="hold"/>
                                        <p:tgtEl>
                                          <p:spTgt spid="84"/>
                                        </p:tgtEl>
                                        <p:attrNameLst>
                                          <p:attrName>ppt_x</p:attrName>
                                          <p:attrName>ppt_y</p:attrName>
                                        </p:attrNameLst>
                                      </p:cBhvr>
                                      <p:rCtr x="0" y="1782"/>
                                    </p:animMotion>
                                  </p:childTnLst>
                                </p:cTn>
                              </p:par>
                              <p:par>
                                <p:cTn id="55" presetID="10" presetClass="entr" presetSubtype="0" fill="hold" grpId="0" nodeType="withEffect">
                                  <p:stCondLst>
                                    <p:cond delay="200"/>
                                  </p:stCondLst>
                                  <p:childTnLst>
                                    <p:set>
                                      <p:cBhvr>
                                        <p:cTn id="56" dur="1" fill="hold">
                                          <p:stCondLst>
                                            <p:cond delay="0"/>
                                          </p:stCondLst>
                                        </p:cTn>
                                        <p:tgtEl>
                                          <p:spTgt spid="105"/>
                                        </p:tgtEl>
                                        <p:attrNameLst>
                                          <p:attrName>style.visibility</p:attrName>
                                        </p:attrNameLst>
                                      </p:cBhvr>
                                      <p:to>
                                        <p:strVal val="visible"/>
                                      </p:to>
                                    </p:set>
                                    <p:animEffect transition="in" filter="fade">
                                      <p:cBhvr>
                                        <p:cTn id="57" dur="500"/>
                                        <p:tgtEl>
                                          <p:spTgt spid="105"/>
                                        </p:tgtEl>
                                      </p:cBhvr>
                                    </p:animEffect>
                                  </p:childTnLst>
                                </p:cTn>
                              </p:par>
                              <p:par>
                                <p:cTn id="58" presetID="42" presetClass="path" presetSubtype="0" decel="100000" fill="hold" grpId="1" nodeType="withEffect">
                                  <p:stCondLst>
                                    <p:cond delay="200"/>
                                  </p:stCondLst>
                                  <p:childTnLst>
                                    <p:animMotion origin="layout" path="M -1.25E-6 3.7037E-6 L -1.25E-6 0.03541 " pathEditMode="relative" rAng="0" ptsTypes="AA">
                                      <p:cBhvr>
                                        <p:cTn id="59" dur="700" spd="-100000" fill="hold"/>
                                        <p:tgtEl>
                                          <p:spTgt spid="105"/>
                                        </p:tgtEl>
                                        <p:attrNameLst>
                                          <p:attrName>ppt_x</p:attrName>
                                          <p:attrName>ppt_y</p:attrName>
                                        </p:attrNameLst>
                                      </p:cBhvr>
                                      <p:rCtr x="0" y="1782"/>
                                    </p:animMotion>
                                  </p:childTnLst>
                                </p:cTn>
                              </p:par>
                              <p:par>
                                <p:cTn id="60" presetID="10" presetClass="entr" presetSubtype="0" fill="hold" nodeType="withEffect">
                                  <p:stCondLst>
                                    <p:cond delay="200"/>
                                  </p:stCondLst>
                                  <p:childTnLst>
                                    <p:set>
                                      <p:cBhvr>
                                        <p:cTn id="61" dur="1" fill="hold">
                                          <p:stCondLst>
                                            <p:cond delay="0"/>
                                          </p:stCondLst>
                                        </p:cTn>
                                        <p:tgtEl>
                                          <p:spTgt spid="123"/>
                                        </p:tgtEl>
                                        <p:attrNameLst>
                                          <p:attrName>style.visibility</p:attrName>
                                        </p:attrNameLst>
                                      </p:cBhvr>
                                      <p:to>
                                        <p:strVal val="visible"/>
                                      </p:to>
                                    </p:set>
                                    <p:animEffect transition="in" filter="fade">
                                      <p:cBhvr>
                                        <p:cTn id="62" dur="500"/>
                                        <p:tgtEl>
                                          <p:spTgt spid="123"/>
                                        </p:tgtEl>
                                      </p:cBhvr>
                                    </p:animEffect>
                                  </p:childTnLst>
                                </p:cTn>
                              </p:par>
                              <p:par>
                                <p:cTn id="63" presetID="42" presetClass="path" presetSubtype="0" decel="100000" fill="hold" nodeType="withEffect">
                                  <p:stCondLst>
                                    <p:cond delay="200"/>
                                  </p:stCondLst>
                                  <p:childTnLst>
                                    <p:animMotion origin="layout" path="M -1.25E-6 3.7037E-6 L -1.25E-6 0.03541 " pathEditMode="relative" rAng="0" ptsTypes="AA">
                                      <p:cBhvr>
                                        <p:cTn id="64" dur="700" spd="-100000" fill="hold"/>
                                        <p:tgtEl>
                                          <p:spTgt spid="123"/>
                                        </p:tgtEl>
                                        <p:attrNameLst>
                                          <p:attrName>ppt_x</p:attrName>
                                          <p:attrName>ppt_y</p:attrName>
                                        </p:attrNameLst>
                                      </p:cBhvr>
                                      <p:rCtr x="0" y="1782"/>
                                    </p:animMotion>
                                  </p:childTnLst>
                                </p:cTn>
                              </p:par>
                              <p:par>
                                <p:cTn id="65" presetID="10" presetClass="entr" presetSubtype="0" fill="hold" nodeType="withEffect">
                                  <p:stCondLst>
                                    <p:cond delay="200"/>
                                  </p:stCondLst>
                                  <p:childTnLst>
                                    <p:set>
                                      <p:cBhvr>
                                        <p:cTn id="66" dur="1" fill="hold">
                                          <p:stCondLst>
                                            <p:cond delay="0"/>
                                          </p:stCondLst>
                                        </p:cTn>
                                        <p:tgtEl>
                                          <p:spTgt spid="134"/>
                                        </p:tgtEl>
                                        <p:attrNameLst>
                                          <p:attrName>style.visibility</p:attrName>
                                        </p:attrNameLst>
                                      </p:cBhvr>
                                      <p:to>
                                        <p:strVal val="visible"/>
                                      </p:to>
                                    </p:set>
                                    <p:animEffect transition="in" filter="fade">
                                      <p:cBhvr>
                                        <p:cTn id="67" dur="500"/>
                                        <p:tgtEl>
                                          <p:spTgt spid="134"/>
                                        </p:tgtEl>
                                      </p:cBhvr>
                                    </p:animEffect>
                                  </p:childTnLst>
                                </p:cTn>
                              </p:par>
                              <p:par>
                                <p:cTn id="68" presetID="42" presetClass="path" presetSubtype="0" decel="100000" fill="hold" nodeType="withEffect">
                                  <p:stCondLst>
                                    <p:cond delay="200"/>
                                  </p:stCondLst>
                                  <p:childTnLst>
                                    <p:animMotion origin="layout" path="M -1.25E-6 3.7037E-6 L -1.25E-6 0.03541 " pathEditMode="relative" rAng="0" ptsTypes="AA">
                                      <p:cBhvr>
                                        <p:cTn id="69" dur="700" spd="-100000" fill="hold"/>
                                        <p:tgtEl>
                                          <p:spTgt spid="134"/>
                                        </p:tgtEl>
                                        <p:attrNameLst>
                                          <p:attrName>ppt_x</p:attrName>
                                          <p:attrName>ppt_y</p:attrName>
                                        </p:attrNameLst>
                                      </p:cBhvr>
                                      <p:rCtr x="0" y="1782"/>
                                    </p:animMotion>
                                  </p:childTnLst>
                                </p:cTn>
                              </p:par>
                              <p:par>
                                <p:cTn id="70" presetID="10" presetClass="entr" presetSubtype="0" fill="hold" grpId="0" nodeType="withEffect">
                                  <p:stCondLst>
                                    <p:cond delay="200"/>
                                  </p:stCondLst>
                                  <p:childTnLst>
                                    <p:set>
                                      <p:cBhvr>
                                        <p:cTn id="71" dur="1" fill="hold">
                                          <p:stCondLst>
                                            <p:cond delay="0"/>
                                          </p:stCondLst>
                                        </p:cTn>
                                        <p:tgtEl>
                                          <p:spTgt spid="104"/>
                                        </p:tgtEl>
                                        <p:attrNameLst>
                                          <p:attrName>style.visibility</p:attrName>
                                        </p:attrNameLst>
                                      </p:cBhvr>
                                      <p:to>
                                        <p:strVal val="visible"/>
                                      </p:to>
                                    </p:set>
                                    <p:animEffect transition="in" filter="fade">
                                      <p:cBhvr>
                                        <p:cTn id="72" dur="500"/>
                                        <p:tgtEl>
                                          <p:spTgt spid="104"/>
                                        </p:tgtEl>
                                      </p:cBhvr>
                                    </p:animEffect>
                                  </p:childTnLst>
                                </p:cTn>
                              </p:par>
                              <p:par>
                                <p:cTn id="73" presetID="42" presetClass="path" presetSubtype="0" decel="100000" fill="hold" grpId="1" nodeType="withEffect">
                                  <p:stCondLst>
                                    <p:cond delay="200"/>
                                  </p:stCondLst>
                                  <p:childTnLst>
                                    <p:animMotion origin="layout" path="M -1.25E-6 3.7037E-6 L -1.25E-6 0.03541 " pathEditMode="relative" rAng="0" ptsTypes="AA">
                                      <p:cBhvr>
                                        <p:cTn id="74" dur="700" spd="-100000" fill="hold"/>
                                        <p:tgtEl>
                                          <p:spTgt spid="104"/>
                                        </p:tgtEl>
                                        <p:attrNameLst>
                                          <p:attrName>ppt_x</p:attrName>
                                          <p:attrName>ppt_y</p:attrName>
                                        </p:attrNameLst>
                                      </p:cBhvr>
                                      <p:rCtr x="0" y="1782"/>
                                    </p:animMotion>
                                  </p:childTnLst>
                                </p:cTn>
                              </p:par>
                              <p:par>
                                <p:cTn id="75" presetID="10" presetClass="entr" presetSubtype="0" fill="hold" nodeType="withEffect">
                                  <p:stCondLst>
                                    <p:cond delay="200"/>
                                  </p:stCondLst>
                                  <p:childTnLst>
                                    <p:set>
                                      <p:cBhvr>
                                        <p:cTn id="76" dur="1" fill="hold">
                                          <p:stCondLst>
                                            <p:cond delay="0"/>
                                          </p:stCondLst>
                                        </p:cTn>
                                        <p:tgtEl>
                                          <p:spTgt spid="139"/>
                                        </p:tgtEl>
                                        <p:attrNameLst>
                                          <p:attrName>style.visibility</p:attrName>
                                        </p:attrNameLst>
                                      </p:cBhvr>
                                      <p:to>
                                        <p:strVal val="visible"/>
                                      </p:to>
                                    </p:set>
                                    <p:animEffect transition="in" filter="fade">
                                      <p:cBhvr>
                                        <p:cTn id="77" dur="500"/>
                                        <p:tgtEl>
                                          <p:spTgt spid="139"/>
                                        </p:tgtEl>
                                      </p:cBhvr>
                                    </p:animEffect>
                                  </p:childTnLst>
                                </p:cTn>
                              </p:par>
                              <p:par>
                                <p:cTn id="78" presetID="42" presetClass="path" presetSubtype="0" decel="100000" fill="hold" nodeType="withEffect">
                                  <p:stCondLst>
                                    <p:cond delay="200"/>
                                  </p:stCondLst>
                                  <p:childTnLst>
                                    <p:animMotion origin="layout" path="M -1.25E-6 3.7037E-6 L -1.25E-6 0.03541 " pathEditMode="relative" rAng="0" ptsTypes="AA">
                                      <p:cBhvr>
                                        <p:cTn id="79" dur="700" spd="-100000" fill="hold"/>
                                        <p:tgtEl>
                                          <p:spTgt spid="139"/>
                                        </p:tgtEl>
                                        <p:attrNameLst>
                                          <p:attrName>ppt_x</p:attrName>
                                          <p:attrName>ppt_y</p:attrName>
                                        </p:attrNameLst>
                                      </p:cBhvr>
                                      <p:rCtr x="0" y="1782"/>
                                    </p:animMotion>
                                  </p:childTnLst>
                                </p:cTn>
                              </p:par>
                              <p:par>
                                <p:cTn id="80" presetID="10" presetClass="entr" presetSubtype="0" fill="hold" grpId="0" nodeType="withEffect">
                                  <p:stCondLst>
                                    <p:cond delay="200"/>
                                  </p:stCondLst>
                                  <p:childTnLst>
                                    <p:set>
                                      <p:cBhvr>
                                        <p:cTn id="81" dur="1" fill="hold">
                                          <p:stCondLst>
                                            <p:cond delay="0"/>
                                          </p:stCondLst>
                                        </p:cTn>
                                        <p:tgtEl>
                                          <p:spTgt spid="107"/>
                                        </p:tgtEl>
                                        <p:attrNameLst>
                                          <p:attrName>style.visibility</p:attrName>
                                        </p:attrNameLst>
                                      </p:cBhvr>
                                      <p:to>
                                        <p:strVal val="visible"/>
                                      </p:to>
                                    </p:set>
                                    <p:animEffect transition="in" filter="fade">
                                      <p:cBhvr>
                                        <p:cTn id="82" dur="500"/>
                                        <p:tgtEl>
                                          <p:spTgt spid="107"/>
                                        </p:tgtEl>
                                      </p:cBhvr>
                                    </p:animEffect>
                                  </p:childTnLst>
                                </p:cTn>
                              </p:par>
                              <p:par>
                                <p:cTn id="83" presetID="42" presetClass="path" presetSubtype="0" decel="100000" fill="hold" grpId="1" nodeType="withEffect">
                                  <p:stCondLst>
                                    <p:cond delay="200"/>
                                  </p:stCondLst>
                                  <p:childTnLst>
                                    <p:animMotion origin="layout" path="M -1.25E-6 3.7037E-6 L -1.25E-6 0.03541 " pathEditMode="relative" rAng="0" ptsTypes="AA">
                                      <p:cBhvr>
                                        <p:cTn id="84" dur="700" spd="-100000" fill="hold"/>
                                        <p:tgtEl>
                                          <p:spTgt spid="107"/>
                                        </p:tgtEl>
                                        <p:attrNameLst>
                                          <p:attrName>ppt_x</p:attrName>
                                          <p:attrName>ppt_y</p:attrName>
                                        </p:attrNameLst>
                                      </p:cBhvr>
                                      <p:rCtr x="0" y="1782"/>
                                    </p:animMotion>
                                  </p:childTnLst>
                                </p:cTn>
                              </p:par>
                              <p:par>
                                <p:cTn id="85" presetID="10" presetClass="entr" presetSubtype="0" fill="hold" grpId="0" nodeType="withEffect">
                                  <p:stCondLst>
                                    <p:cond delay="200"/>
                                  </p:stCondLst>
                                  <p:childTnLst>
                                    <p:set>
                                      <p:cBhvr>
                                        <p:cTn id="86" dur="1" fill="hold">
                                          <p:stCondLst>
                                            <p:cond delay="0"/>
                                          </p:stCondLst>
                                        </p:cTn>
                                        <p:tgtEl>
                                          <p:spTgt spid="108"/>
                                        </p:tgtEl>
                                        <p:attrNameLst>
                                          <p:attrName>style.visibility</p:attrName>
                                        </p:attrNameLst>
                                      </p:cBhvr>
                                      <p:to>
                                        <p:strVal val="visible"/>
                                      </p:to>
                                    </p:set>
                                    <p:animEffect transition="in" filter="fade">
                                      <p:cBhvr>
                                        <p:cTn id="87" dur="500"/>
                                        <p:tgtEl>
                                          <p:spTgt spid="108"/>
                                        </p:tgtEl>
                                      </p:cBhvr>
                                    </p:animEffect>
                                  </p:childTnLst>
                                </p:cTn>
                              </p:par>
                              <p:par>
                                <p:cTn id="88" presetID="42" presetClass="path" presetSubtype="0" decel="100000" fill="hold" grpId="1" nodeType="withEffect">
                                  <p:stCondLst>
                                    <p:cond delay="200"/>
                                  </p:stCondLst>
                                  <p:childTnLst>
                                    <p:animMotion origin="layout" path="M -1.25E-6 3.7037E-6 L -1.25E-6 0.03541 " pathEditMode="relative" rAng="0" ptsTypes="AA">
                                      <p:cBhvr>
                                        <p:cTn id="89" dur="700" spd="-100000" fill="hold"/>
                                        <p:tgtEl>
                                          <p:spTgt spid="108"/>
                                        </p:tgtEl>
                                        <p:attrNameLst>
                                          <p:attrName>ppt_x</p:attrName>
                                          <p:attrName>ppt_y</p:attrName>
                                        </p:attrNameLst>
                                      </p:cBhvr>
                                      <p:rCtr x="0" y="1782"/>
                                    </p:animMotion>
                                  </p:childTnLst>
                                </p:cTn>
                              </p:par>
                              <p:par>
                                <p:cTn id="90" presetID="10" presetClass="entr" presetSubtype="0" fill="hold" nodeType="withEffect">
                                  <p:stCondLst>
                                    <p:cond delay="200"/>
                                  </p:stCondLst>
                                  <p:childTnLst>
                                    <p:set>
                                      <p:cBhvr>
                                        <p:cTn id="91" dur="1" fill="hold">
                                          <p:stCondLst>
                                            <p:cond delay="0"/>
                                          </p:stCondLst>
                                        </p:cTn>
                                        <p:tgtEl>
                                          <p:spTgt spid="145"/>
                                        </p:tgtEl>
                                        <p:attrNameLst>
                                          <p:attrName>style.visibility</p:attrName>
                                        </p:attrNameLst>
                                      </p:cBhvr>
                                      <p:to>
                                        <p:strVal val="visible"/>
                                      </p:to>
                                    </p:set>
                                    <p:animEffect transition="in" filter="fade">
                                      <p:cBhvr>
                                        <p:cTn id="92" dur="500"/>
                                        <p:tgtEl>
                                          <p:spTgt spid="145"/>
                                        </p:tgtEl>
                                      </p:cBhvr>
                                    </p:animEffect>
                                  </p:childTnLst>
                                </p:cTn>
                              </p:par>
                              <p:par>
                                <p:cTn id="93" presetID="42" presetClass="path" presetSubtype="0" decel="100000" fill="hold" nodeType="withEffect">
                                  <p:stCondLst>
                                    <p:cond delay="200"/>
                                  </p:stCondLst>
                                  <p:childTnLst>
                                    <p:animMotion origin="layout" path="M -1.25E-6 3.7037E-6 L -1.25E-6 0.03541 " pathEditMode="relative" rAng="0" ptsTypes="AA">
                                      <p:cBhvr>
                                        <p:cTn id="94" dur="700" spd="-100000" fill="hold"/>
                                        <p:tgtEl>
                                          <p:spTgt spid="145"/>
                                        </p:tgtEl>
                                        <p:attrNameLst>
                                          <p:attrName>ppt_x</p:attrName>
                                          <p:attrName>ppt_y</p:attrName>
                                        </p:attrNameLst>
                                      </p:cBhvr>
                                      <p:rCtr x="0" y="1782"/>
                                    </p:animMotion>
                                  </p:childTnLst>
                                </p:cTn>
                              </p:par>
                              <p:par>
                                <p:cTn id="95" presetID="10" presetClass="entr" presetSubtype="0" fill="hold" nodeType="withEffect">
                                  <p:stCondLst>
                                    <p:cond delay="400"/>
                                  </p:stCondLst>
                                  <p:childTnLst>
                                    <p:set>
                                      <p:cBhvr>
                                        <p:cTn id="96" dur="1" fill="hold">
                                          <p:stCondLst>
                                            <p:cond delay="0"/>
                                          </p:stCondLst>
                                        </p:cTn>
                                        <p:tgtEl>
                                          <p:spTgt spid="59"/>
                                        </p:tgtEl>
                                        <p:attrNameLst>
                                          <p:attrName>style.visibility</p:attrName>
                                        </p:attrNameLst>
                                      </p:cBhvr>
                                      <p:to>
                                        <p:strVal val="visible"/>
                                      </p:to>
                                    </p:set>
                                    <p:animEffect transition="in" filter="fade">
                                      <p:cBhvr>
                                        <p:cTn id="97" dur="500"/>
                                        <p:tgtEl>
                                          <p:spTgt spid="59"/>
                                        </p:tgtEl>
                                      </p:cBhvr>
                                    </p:animEffect>
                                  </p:childTnLst>
                                </p:cTn>
                              </p:par>
                              <p:par>
                                <p:cTn id="98" presetID="42" presetClass="path" presetSubtype="0" decel="100000" fill="hold" nodeType="withEffect">
                                  <p:stCondLst>
                                    <p:cond delay="400"/>
                                  </p:stCondLst>
                                  <p:childTnLst>
                                    <p:animMotion origin="layout" path="M -1.25E-6 3.7037E-6 L -1.25E-6 0.03541 " pathEditMode="relative" rAng="0" ptsTypes="AA">
                                      <p:cBhvr>
                                        <p:cTn id="99" dur="700" spd="-100000" fill="hold"/>
                                        <p:tgtEl>
                                          <p:spTgt spid="59"/>
                                        </p:tgtEl>
                                        <p:attrNameLst>
                                          <p:attrName>ppt_x</p:attrName>
                                          <p:attrName>ppt_y</p:attrName>
                                        </p:attrNameLst>
                                      </p:cBhvr>
                                      <p:rCtr x="0" y="1782"/>
                                    </p:animMotion>
                                  </p:childTnLst>
                                </p:cTn>
                              </p:par>
                              <p:par>
                                <p:cTn id="100" presetID="10" presetClass="entr" presetSubtype="0" fill="hold" grpId="0" nodeType="withEffect">
                                  <p:stCondLst>
                                    <p:cond delay="400"/>
                                  </p:stCondLst>
                                  <p:childTnLst>
                                    <p:set>
                                      <p:cBhvr>
                                        <p:cTn id="101" dur="1" fill="hold">
                                          <p:stCondLst>
                                            <p:cond delay="0"/>
                                          </p:stCondLst>
                                        </p:cTn>
                                        <p:tgtEl>
                                          <p:spTgt spid="109"/>
                                        </p:tgtEl>
                                        <p:attrNameLst>
                                          <p:attrName>style.visibility</p:attrName>
                                        </p:attrNameLst>
                                      </p:cBhvr>
                                      <p:to>
                                        <p:strVal val="visible"/>
                                      </p:to>
                                    </p:set>
                                    <p:animEffect transition="in" filter="fade">
                                      <p:cBhvr>
                                        <p:cTn id="102" dur="500"/>
                                        <p:tgtEl>
                                          <p:spTgt spid="109"/>
                                        </p:tgtEl>
                                      </p:cBhvr>
                                    </p:animEffect>
                                  </p:childTnLst>
                                </p:cTn>
                              </p:par>
                              <p:par>
                                <p:cTn id="103" presetID="42" presetClass="path" presetSubtype="0" decel="100000" fill="hold" grpId="1" nodeType="withEffect">
                                  <p:stCondLst>
                                    <p:cond delay="400"/>
                                  </p:stCondLst>
                                  <p:childTnLst>
                                    <p:animMotion origin="layout" path="M -1.25E-6 3.7037E-6 L -1.25E-6 0.03541 " pathEditMode="relative" rAng="0" ptsTypes="AA">
                                      <p:cBhvr>
                                        <p:cTn id="104" dur="700" spd="-100000" fill="hold"/>
                                        <p:tgtEl>
                                          <p:spTgt spid="109"/>
                                        </p:tgtEl>
                                        <p:attrNameLst>
                                          <p:attrName>ppt_x</p:attrName>
                                          <p:attrName>ppt_y</p:attrName>
                                        </p:attrNameLst>
                                      </p:cBhvr>
                                      <p:rCtr x="0" y="1782"/>
                                    </p:animMotion>
                                  </p:childTnLst>
                                </p:cTn>
                              </p:par>
                              <p:par>
                                <p:cTn id="105" presetID="10" presetClass="entr" presetSubtype="0" fill="hold" grpId="0" nodeType="withEffect">
                                  <p:stCondLst>
                                    <p:cond delay="400"/>
                                  </p:stCondLst>
                                  <p:childTnLst>
                                    <p:set>
                                      <p:cBhvr>
                                        <p:cTn id="106" dur="1" fill="hold">
                                          <p:stCondLst>
                                            <p:cond delay="0"/>
                                          </p:stCondLst>
                                        </p:cTn>
                                        <p:tgtEl>
                                          <p:spTgt spid="60"/>
                                        </p:tgtEl>
                                        <p:attrNameLst>
                                          <p:attrName>style.visibility</p:attrName>
                                        </p:attrNameLst>
                                      </p:cBhvr>
                                      <p:to>
                                        <p:strVal val="visible"/>
                                      </p:to>
                                    </p:set>
                                    <p:animEffect transition="in" filter="fade">
                                      <p:cBhvr>
                                        <p:cTn id="107" dur="500"/>
                                        <p:tgtEl>
                                          <p:spTgt spid="60"/>
                                        </p:tgtEl>
                                      </p:cBhvr>
                                    </p:animEffect>
                                  </p:childTnLst>
                                </p:cTn>
                              </p:par>
                              <p:par>
                                <p:cTn id="108" presetID="42" presetClass="path" presetSubtype="0" decel="100000" fill="hold" grpId="1" nodeType="withEffect">
                                  <p:stCondLst>
                                    <p:cond delay="400"/>
                                  </p:stCondLst>
                                  <p:childTnLst>
                                    <p:animMotion origin="layout" path="M -1.25E-6 3.7037E-6 L -1.25E-6 0.03541 " pathEditMode="relative" rAng="0" ptsTypes="AA">
                                      <p:cBhvr>
                                        <p:cTn id="109" dur="700" spd="-100000" fill="hold"/>
                                        <p:tgtEl>
                                          <p:spTgt spid="60"/>
                                        </p:tgtEl>
                                        <p:attrNameLst>
                                          <p:attrName>ppt_x</p:attrName>
                                          <p:attrName>ppt_y</p:attrName>
                                        </p:attrNameLst>
                                      </p:cBhvr>
                                      <p:rCtr x="0" y="1782"/>
                                    </p:animMotion>
                                  </p:childTnLst>
                                </p:cTn>
                              </p:par>
                              <p:par>
                                <p:cTn id="110" presetID="10" presetClass="entr" presetSubtype="0" fill="hold" nodeType="withEffect">
                                  <p:stCondLst>
                                    <p:cond delay="400"/>
                                  </p:stCondLst>
                                  <p:childTnLst>
                                    <p:set>
                                      <p:cBhvr>
                                        <p:cTn id="111" dur="1" fill="hold">
                                          <p:stCondLst>
                                            <p:cond delay="0"/>
                                          </p:stCondLst>
                                        </p:cTn>
                                        <p:tgtEl>
                                          <p:spTgt spid="67"/>
                                        </p:tgtEl>
                                        <p:attrNameLst>
                                          <p:attrName>style.visibility</p:attrName>
                                        </p:attrNameLst>
                                      </p:cBhvr>
                                      <p:to>
                                        <p:strVal val="visible"/>
                                      </p:to>
                                    </p:set>
                                    <p:animEffect transition="in" filter="fade">
                                      <p:cBhvr>
                                        <p:cTn id="112" dur="500"/>
                                        <p:tgtEl>
                                          <p:spTgt spid="67"/>
                                        </p:tgtEl>
                                      </p:cBhvr>
                                    </p:animEffect>
                                  </p:childTnLst>
                                </p:cTn>
                              </p:par>
                              <p:par>
                                <p:cTn id="113" presetID="42" presetClass="path" presetSubtype="0" decel="100000" fill="hold" nodeType="withEffect">
                                  <p:stCondLst>
                                    <p:cond delay="400"/>
                                  </p:stCondLst>
                                  <p:childTnLst>
                                    <p:animMotion origin="layout" path="M -1.25E-6 3.7037E-6 L -1.25E-6 0.03541 " pathEditMode="relative" rAng="0" ptsTypes="AA">
                                      <p:cBhvr>
                                        <p:cTn id="114" dur="700" spd="-100000" fill="hold"/>
                                        <p:tgtEl>
                                          <p:spTgt spid="67"/>
                                        </p:tgtEl>
                                        <p:attrNameLst>
                                          <p:attrName>ppt_x</p:attrName>
                                          <p:attrName>ppt_y</p:attrName>
                                        </p:attrNameLst>
                                      </p:cBhvr>
                                      <p:rCtr x="0" y="1782"/>
                                    </p:animMotion>
                                  </p:childTnLst>
                                </p:cTn>
                              </p:par>
                              <p:par>
                                <p:cTn id="115" presetID="10" presetClass="entr" presetSubtype="0" fill="hold" nodeType="withEffect">
                                  <p:stCondLst>
                                    <p:cond delay="400"/>
                                  </p:stCondLst>
                                  <p:childTnLst>
                                    <p:set>
                                      <p:cBhvr>
                                        <p:cTn id="116" dur="1" fill="hold">
                                          <p:stCondLst>
                                            <p:cond delay="0"/>
                                          </p:stCondLst>
                                        </p:cTn>
                                        <p:tgtEl>
                                          <p:spTgt spid="149"/>
                                        </p:tgtEl>
                                        <p:attrNameLst>
                                          <p:attrName>style.visibility</p:attrName>
                                        </p:attrNameLst>
                                      </p:cBhvr>
                                      <p:to>
                                        <p:strVal val="visible"/>
                                      </p:to>
                                    </p:set>
                                    <p:animEffect transition="in" filter="fade">
                                      <p:cBhvr>
                                        <p:cTn id="117" dur="500"/>
                                        <p:tgtEl>
                                          <p:spTgt spid="149"/>
                                        </p:tgtEl>
                                      </p:cBhvr>
                                    </p:animEffect>
                                  </p:childTnLst>
                                </p:cTn>
                              </p:par>
                              <p:par>
                                <p:cTn id="118" presetID="42" presetClass="path" presetSubtype="0" decel="100000" fill="hold" nodeType="withEffect">
                                  <p:stCondLst>
                                    <p:cond delay="400"/>
                                  </p:stCondLst>
                                  <p:childTnLst>
                                    <p:animMotion origin="layout" path="M -1.25E-6 3.7037E-6 L -1.25E-6 0.03541 " pathEditMode="relative" rAng="0" ptsTypes="AA">
                                      <p:cBhvr>
                                        <p:cTn id="119" dur="700" spd="-100000" fill="hold"/>
                                        <p:tgtEl>
                                          <p:spTgt spid="149"/>
                                        </p:tgtEl>
                                        <p:attrNameLst>
                                          <p:attrName>ppt_x</p:attrName>
                                          <p:attrName>ppt_y</p:attrName>
                                        </p:attrNameLst>
                                      </p:cBhvr>
                                      <p:rCtr x="0" y="1782"/>
                                    </p:animMotion>
                                  </p:childTnLst>
                                </p:cTn>
                              </p:par>
                              <p:par>
                                <p:cTn id="120" presetID="10" presetClass="entr" presetSubtype="0" fill="hold" grpId="0" nodeType="withEffect">
                                  <p:stCondLst>
                                    <p:cond delay="200"/>
                                  </p:stCondLst>
                                  <p:childTnLst>
                                    <p:set>
                                      <p:cBhvr>
                                        <p:cTn id="121" dur="1" fill="hold">
                                          <p:stCondLst>
                                            <p:cond delay="0"/>
                                          </p:stCondLst>
                                        </p:cTn>
                                        <p:tgtEl>
                                          <p:spTgt spid="97"/>
                                        </p:tgtEl>
                                        <p:attrNameLst>
                                          <p:attrName>style.visibility</p:attrName>
                                        </p:attrNameLst>
                                      </p:cBhvr>
                                      <p:to>
                                        <p:strVal val="visible"/>
                                      </p:to>
                                    </p:set>
                                    <p:animEffect transition="in" filter="fade">
                                      <p:cBhvr>
                                        <p:cTn id="122" dur="500"/>
                                        <p:tgtEl>
                                          <p:spTgt spid="97"/>
                                        </p:tgtEl>
                                      </p:cBhvr>
                                    </p:animEffect>
                                  </p:childTnLst>
                                </p:cTn>
                              </p:par>
                              <p:par>
                                <p:cTn id="123" presetID="42" presetClass="path" presetSubtype="0" decel="100000" fill="hold" grpId="1" nodeType="withEffect">
                                  <p:stCondLst>
                                    <p:cond delay="200"/>
                                  </p:stCondLst>
                                  <p:childTnLst>
                                    <p:animMotion origin="layout" path="M -1.25E-6 3.7037E-6 L -1.25E-6 0.03541 " pathEditMode="relative" rAng="0" ptsTypes="AA">
                                      <p:cBhvr>
                                        <p:cTn id="124" dur="700" spd="-100000" fill="hold"/>
                                        <p:tgtEl>
                                          <p:spTgt spid="97"/>
                                        </p:tgtEl>
                                        <p:attrNameLst>
                                          <p:attrName>ppt_x</p:attrName>
                                          <p:attrName>ppt_y</p:attrName>
                                        </p:attrNameLst>
                                      </p:cBhvr>
                                      <p:rCtr x="0" y="17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6" grpId="0"/>
      <p:bldP spid="6" grpId="1"/>
      <p:bldP spid="104" grpId="0" animBg="1"/>
      <p:bldP spid="104" grpId="1" animBg="1"/>
      <p:bldP spid="105" grpId="0" animBg="1"/>
      <p:bldP spid="105" grpId="1" animBg="1"/>
      <p:bldP spid="90" grpId="0"/>
      <p:bldP spid="90" grpId="1"/>
      <p:bldP spid="86" grpId="0"/>
      <p:bldP spid="86" grpId="1"/>
      <p:bldP spid="84" grpId="0"/>
      <p:bldP spid="84" grpId="1"/>
      <p:bldP spid="107" grpId="0" animBg="1"/>
      <p:bldP spid="107" grpId="1" animBg="1"/>
      <p:bldP spid="88" grpId="0"/>
      <p:bldP spid="88" grpId="1"/>
      <p:bldP spid="108" grpId="0" animBg="1"/>
      <p:bldP spid="108" grpId="1" animBg="1"/>
      <p:bldP spid="97" grpId="0"/>
      <p:bldP spid="97" grpId="1"/>
      <p:bldP spid="60" grpId="0"/>
      <p:bldP spid="60" grpId="1"/>
      <p:bldP spid="109" grpId="0" animBg="1"/>
      <p:bldP spid="109"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F0240-7423-E61D-172B-A14A2EC582C0}"/>
              </a:ext>
            </a:extLst>
          </p:cNvPr>
          <p:cNvSpPr>
            <a:spLocks noGrp="1"/>
          </p:cNvSpPr>
          <p:nvPr>
            <p:ph type="title"/>
          </p:nvPr>
        </p:nvSpPr>
        <p:spPr>
          <a:xfrm>
            <a:off x="586740" y="1313000"/>
            <a:ext cx="11018520" cy="553998"/>
          </a:xfrm>
        </p:spPr>
        <p:txBody>
          <a:bodyPr/>
          <a:lstStyle/>
          <a:p>
            <a:pPr algn="ctr"/>
            <a:r>
              <a:rPr lang="en-US"/>
              <a:t>Key infrastructure components</a:t>
            </a:r>
          </a:p>
        </p:txBody>
      </p:sp>
      <p:grpSp>
        <p:nvGrpSpPr>
          <p:cNvPr id="3" name="Group 2" descr="Workstation, Deployment Environment">
            <a:extLst>
              <a:ext uri="{FF2B5EF4-FFF2-40B4-BE49-F238E27FC236}">
                <a16:creationId xmlns:a16="http://schemas.microsoft.com/office/drawing/2014/main" id="{CED62CB8-E6E8-B985-6ED9-AD7EADA681F8}"/>
              </a:ext>
            </a:extLst>
          </p:cNvPr>
          <p:cNvGrpSpPr/>
          <p:nvPr/>
        </p:nvGrpSpPr>
        <p:grpSpPr>
          <a:xfrm>
            <a:off x="968864" y="2424655"/>
            <a:ext cx="4929867" cy="2866345"/>
            <a:chOff x="968864" y="2424655"/>
            <a:chExt cx="4929867" cy="2866345"/>
          </a:xfrm>
        </p:grpSpPr>
        <p:sp>
          <p:nvSpPr>
            <p:cNvPr id="8" name="Rectangle: Rounded Corners 8">
              <a:extLst>
                <a:ext uri="{FF2B5EF4-FFF2-40B4-BE49-F238E27FC236}">
                  <a16:creationId xmlns:a16="http://schemas.microsoft.com/office/drawing/2014/main" id="{F151BA89-8C43-F345-C299-64A58247AED3}"/>
                </a:ext>
                <a:ext uri="{C183D7F6-B498-43B3-948B-1728B52AA6E4}">
                  <adec:decorative xmlns:adec="http://schemas.microsoft.com/office/drawing/2017/decorative" val="1"/>
                </a:ext>
              </a:extLst>
            </p:cNvPr>
            <p:cNvSpPr>
              <a:spLocks/>
            </p:cNvSpPr>
            <p:nvPr/>
          </p:nvSpPr>
          <p:spPr bwMode="auto">
            <a:xfrm>
              <a:off x="968864" y="2424655"/>
              <a:ext cx="4929867" cy="2866345"/>
            </a:xfrm>
            <a:prstGeom prst="roundRect">
              <a:avLst>
                <a:gd name="adj" fmla="val 4994"/>
              </a:avLst>
            </a:prstGeom>
            <a:ln w="12700" cap="rnd">
              <a:gradFill flip="none" rotWithShape="1">
                <a:gsLst>
                  <a:gs pos="0">
                    <a:srgbClr val="359796"/>
                  </a:gs>
                  <a:gs pos="52000">
                    <a:srgbClr val="0A7EC7"/>
                  </a:gs>
                  <a:gs pos="100000">
                    <a:srgbClr val="5B5BCC"/>
                  </a:gs>
                </a:gsLst>
                <a:lin ang="0" scaled="0"/>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20" name="TextBox 19">
              <a:extLst>
                <a:ext uri="{FF2B5EF4-FFF2-40B4-BE49-F238E27FC236}">
                  <a16:creationId xmlns:a16="http://schemas.microsoft.com/office/drawing/2014/main" id="{334E638A-4AC1-3DC1-4B6B-00942A5AF0E1}"/>
                </a:ext>
                <a:ext uri="{C183D7F6-B498-43B3-948B-1728B52AA6E4}">
                  <adec:decorative xmlns:adec="http://schemas.microsoft.com/office/drawing/2017/decorative" val="1"/>
                </a:ext>
              </a:extLst>
            </p:cNvPr>
            <p:cNvSpPr txBox="1"/>
            <p:nvPr/>
          </p:nvSpPr>
          <p:spPr>
            <a:xfrm>
              <a:off x="1179097" y="2641887"/>
              <a:ext cx="4509400" cy="575445"/>
            </a:xfrm>
            <a:prstGeom prst="roundRect">
              <a:avLst>
                <a:gd name="adj" fmla="val 26565"/>
              </a:avLst>
            </a:prstGeom>
            <a:gradFill flip="none" rotWithShape="1">
              <a:gsLst>
                <a:gs pos="0">
                  <a:srgbClr val="6658CB"/>
                </a:gs>
                <a:gs pos="100000">
                  <a:srgbClr val="399A91"/>
                </a:gs>
                <a:gs pos="50000">
                  <a:srgbClr val="0C7FC7"/>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Workstation</a:t>
              </a:r>
            </a:p>
          </p:txBody>
        </p:sp>
        <p:sp>
          <p:nvSpPr>
            <p:cNvPr id="7" name="TextBox 6">
              <a:extLst>
                <a:ext uri="{FF2B5EF4-FFF2-40B4-BE49-F238E27FC236}">
                  <a16:creationId xmlns:a16="http://schemas.microsoft.com/office/drawing/2014/main" id="{D31C6A6A-722B-B7DA-CB3C-68E11A193925}"/>
                </a:ext>
                <a:ext uri="{C183D7F6-B498-43B3-948B-1728B52AA6E4}">
                  <adec:decorative xmlns:adec="http://schemas.microsoft.com/office/drawing/2017/decorative" val="1"/>
                </a:ext>
              </a:extLst>
            </p:cNvPr>
            <p:cNvSpPr txBox="1"/>
            <p:nvPr/>
          </p:nvSpPr>
          <p:spPr>
            <a:xfrm>
              <a:off x="1650403" y="3619208"/>
              <a:ext cx="3566788" cy="984885"/>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Development Environment</a:t>
              </a:r>
            </a:p>
          </p:txBody>
        </p:sp>
      </p:grpSp>
      <p:grpSp>
        <p:nvGrpSpPr>
          <p:cNvPr id="4" name="Group 3" descr="App Infra, Deployment Environment">
            <a:extLst>
              <a:ext uri="{FF2B5EF4-FFF2-40B4-BE49-F238E27FC236}">
                <a16:creationId xmlns:a16="http://schemas.microsoft.com/office/drawing/2014/main" id="{CB8638D1-C258-DEA8-BAD4-384452AA3EBA}"/>
              </a:ext>
            </a:extLst>
          </p:cNvPr>
          <p:cNvGrpSpPr/>
          <p:nvPr/>
        </p:nvGrpSpPr>
        <p:grpSpPr>
          <a:xfrm>
            <a:off x="6315040" y="2424655"/>
            <a:ext cx="4929867" cy="2866345"/>
            <a:chOff x="6315040" y="2424655"/>
            <a:chExt cx="4929867" cy="2866345"/>
          </a:xfrm>
        </p:grpSpPr>
        <p:sp>
          <p:nvSpPr>
            <p:cNvPr id="9" name="Rectangle: Rounded Corners 8">
              <a:extLst>
                <a:ext uri="{FF2B5EF4-FFF2-40B4-BE49-F238E27FC236}">
                  <a16:creationId xmlns:a16="http://schemas.microsoft.com/office/drawing/2014/main" id="{6723A6B3-C693-2CC4-9049-7646D66C23E7}"/>
                </a:ext>
                <a:ext uri="{C183D7F6-B498-43B3-948B-1728B52AA6E4}">
                  <adec:decorative xmlns:adec="http://schemas.microsoft.com/office/drawing/2017/decorative" val="1"/>
                </a:ext>
              </a:extLst>
            </p:cNvPr>
            <p:cNvSpPr>
              <a:spLocks/>
            </p:cNvSpPr>
            <p:nvPr/>
          </p:nvSpPr>
          <p:spPr bwMode="auto">
            <a:xfrm>
              <a:off x="6315040" y="2424655"/>
              <a:ext cx="4929867" cy="2866345"/>
            </a:xfrm>
            <a:prstGeom prst="roundRect">
              <a:avLst>
                <a:gd name="adj" fmla="val 4994"/>
              </a:avLst>
            </a:prstGeom>
            <a:ln w="12700" cap="rnd">
              <a:gradFill flip="none" rotWithShape="1">
                <a:gsLst>
                  <a:gs pos="0">
                    <a:srgbClr val="5B5BCC"/>
                  </a:gs>
                  <a:gs pos="51000">
                    <a:srgbClr val="CE41A5"/>
                  </a:gs>
                  <a:gs pos="100000">
                    <a:srgbClr val="FF5C39"/>
                  </a:gs>
                </a:gsLst>
                <a:lin ang="0" scaled="0"/>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21" name="TextBox 20">
              <a:extLst>
                <a:ext uri="{FF2B5EF4-FFF2-40B4-BE49-F238E27FC236}">
                  <a16:creationId xmlns:a16="http://schemas.microsoft.com/office/drawing/2014/main" id="{40F011B3-7F12-AC49-C1D9-B25002DC5F3F}"/>
                </a:ext>
                <a:ext uri="{C183D7F6-B498-43B3-948B-1728B52AA6E4}">
                  <adec:decorative xmlns:adec="http://schemas.microsoft.com/office/drawing/2017/decorative" val="1"/>
                </a:ext>
              </a:extLst>
            </p:cNvPr>
            <p:cNvSpPr txBox="1"/>
            <p:nvPr/>
          </p:nvSpPr>
          <p:spPr>
            <a:xfrm>
              <a:off x="6525273" y="2641887"/>
              <a:ext cx="4509400" cy="575445"/>
            </a:xfrm>
            <a:prstGeom prst="roundRect">
              <a:avLst>
                <a:gd name="adj" fmla="val 25745"/>
              </a:avLst>
            </a:prstGeom>
            <a:gradFill flip="none" rotWithShape="1">
              <a:gsLst>
                <a:gs pos="0">
                  <a:srgbClr val="FF5C39"/>
                </a:gs>
                <a:gs pos="100000">
                  <a:srgbClr val="6658CB"/>
                </a:gs>
                <a:gs pos="49000">
                  <a:srgbClr val="CD40A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defPPr>
                <a:defRPr lang="en-US"/>
              </a:defPPr>
              <a:lvl1pPr marR="0" lvl="0" indent="0" algn="ctr" defTabSz="914400" fontAlgn="base">
                <a:lnSpc>
                  <a:spcPct val="100000"/>
                </a:lnSpc>
                <a:spcBef>
                  <a:spcPct val="0"/>
                </a:spcBef>
                <a:spcAft>
                  <a:spcPct val="0"/>
                </a:spcAft>
                <a:buClrTx/>
                <a:buSzTx/>
                <a:buFontTx/>
                <a:buNone/>
                <a:tabLst/>
                <a:defRPr kumimoji="0" sz="16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Segoe UI Semibold"/>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App Infra</a:t>
              </a:r>
            </a:p>
          </p:txBody>
        </p:sp>
        <p:sp>
          <p:nvSpPr>
            <p:cNvPr id="15" name="TextBox 14">
              <a:extLst>
                <a:ext uri="{FF2B5EF4-FFF2-40B4-BE49-F238E27FC236}">
                  <a16:creationId xmlns:a16="http://schemas.microsoft.com/office/drawing/2014/main" id="{16B19C44-002B-4F2C-C6B5-8AB07BD336A5}"/>
                </a:ext>
                <a:ext uri="{C183D7F6-B498-43B3-948B-1728B52AA6E4}">
                  <adec:decorative xmlns:adec="http://schemas.microsoft.com/office/drawing/2017/decorative" val="1"/>
                </a:ext>
              </a:extLst>
            </p:cNvPr>
            <p:cNvSpPr txBox="1"/>
            <p:nvPr/>
          </p:nvSpPr>
          <p:spPr>
            <a:xfrm>
              <a:off x="6996579" y="3619208"/>
              <a:ext cx="3566788" cy="984885"/>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Deployment Environment</a:t>
              </a:r>
            </a:p>
          </p:txBody>
        </p:sp>
      </p:grpSp>
      <p:sp>
        <p:nvSpPr>
          <p:cNvPr id="5" name="Graphic 3" descr="Plus sign icon">
            <a:extLst>
              <a:ext uri="{FF2B5EF4-FFF2-40B4-BE49-F238E27FC236}">
                <a16:creationId xmlns:a16="http://schemas.microsoft.com/office/drawing/2014/main" id="{49589942-8909-7574-631C-19DB99D0D27E}"/>
              </a:ext>
              <a:ext uri="{C183D7F6-B498-43B3-948B-1728B52AA6E4}">
                <adec:decorative xmlns:adec="http://schemas.microsoft.com/office/drawing/2017/decorative" val="0"/>
              </a:ext>
            </a:extLst>
          </p:cNvPr>
          <p:cNvSpPr/>
          <p:nvPr/>
        </p:nvSpPr>
        <p:spPr>
          <a:xfrm>
            <a:off x="5797883" y="3619208"/>
            <a:ext cx="596235" cy="596235"/>
          </a:xfrm>
          <a:custGeom>
            <a:avLst/>
            <a:gdLst>
              <a:gd name="connsiteX0" fmla="*/ 436474 w 872947"/>
              <a:gd name="connsiteY0" fmla="*/ 0 h 872947"/>
              <a:gd name="connsiteX1" fmla="*/ 872948 w 872947"/>
              <a:gd name="connsiteY1" fmla="*/ 436474 h 872947"/>
              <a:gd name="connsiteX2" fmla="*/ 436474 w 872947"/>
              <a:gd name="connsiteY2" fmla="*/ 872948 h 872947"/>
              <a:gd name="connsiteX3" fmla="*/ 0 w 872947"/>
              <a:gd name="connsiteY3" fmla="*/ 436474 h 872947"/>
              <a:gd name="connsiteX4" fmla="*/ 436474 w 872947"/>
              <a:gd name="connsiteY4" fmla="*/ 0 h 872947"/>
              <a:gd name="connsiteX5" fmla="*/ 436474 w 872947"/>
              <a:gd name="connsiteY5" fmla="*/ 218237 h 872947"/>
              <a:gd name="connsiteX6" fmla="*/ 404044 w 872947"/>
              <a:gd name="connsiteY6" fmla="*/ 246520 h 872947"/>
              <a:gd name="connsiteX7" fmla="*/ 403738 w 872947"/>
              <a:gd name="connsiteY7" fmla="*/ 250972 h 872947"/>
              <a:gd name="connsiteX8" fmla="*/ 403738 w 872947"/>
              <a:gd name="connsiteY8" fmla="*/ 403738 h 872947"/>
              <a:gd name="connsiteX9" fmla="*/ 250972 w 872947"/>
              <a:gd name="connsiteY9" fmla="*/ 403738 h 872947"/>
              <a:gd name="connsiteX10" fmla="*/ 218247 w 872947"/>
              <a:gd name="connsiteY10" fmla="*/ 436483 h 872947"/>
              <a:gd name="connsiteX11" fmla="*/ 246520 w 872947"/>
              <a:gd name="connsiteY11" fmla="*/ 468904 h 872947"/>
              <a:gd name="connsiteX12" fmla="*/ 250972 w 872947"/>
              <a:gd name="connsiteY12" fmla="*/ 469209 h 872947"/>
              <a:gd name="connsiteX13" fmla="*/ 403738 w 872947"/>
              <a:gd name="connsiteY13" fmla="*/ 469209 h 872947"/>
              <a:gd name="connsiteX14" fmla="*/ 403738 w 872947"/>
              <a:gd name="connsiteY14" fmla="*/ 621975 h 872947"/>
              <a:gd name="connsiteX15" fmla="*/ 436483 w 872947"/>
              <a:gd name="connsiteY15" fmla="*/ 654702 h 872947"/>
              <a:gd name="connsiteX16" fmla="*/ 468904 w 872947"/>
              <a:gd name="connsiteY16" fmla="*/ 626427 h 872947"/>
              <a:gd name="connsiteX17" fmla="*/ 469209 w 872947"/>
              <a:gd name="connsiteY17" fmla="*/ 621975 h 872947"/>
              <a:gd name="connsiteX18" fmla="*/ 469209 w 872947"/>
              <a:gd name="connsiteY18" fmla="*/ 469209 h 872947"/>
              <a:gd name="connsiteX19" fmla="*/ 621975 w 872947"/>
              <a:gd name="connsiteY19" fmla="*/ 469209 h 872947"/>
              <a:gd name="connsiteX20" fmla="*/ 654702 w 872947"/>
              <a:gd name="connsiteY20" fmla="*/ 436465 h 872947"/>
              <a:gd name="connsiteX21" fmla="*/ 626427 w 872947"/>
              <a:gd name="connsiteY21" fmla="*/ 404044 h 872947"/>
              <a:gd name="connsiteX22" fmla="*/ 621975 w 872947"/>
              <a:gd name="connsiteY22" fmla="*/ 403738 h 872947"/>
              <a:gd name="connsiteX23" fmla="*/ 469209 w 872947"/>
              <a:gd name="connsiteY23" fmla="*/ 403738 h 872947"/>
              <a:gd name="connsiteX24" fmla="*/ 469209 w 872947"/>
              <a:gd name="connsiteY24" fmla="*/ 250972 h 872947"/>
              <a:gd name="connsiteX25" fmla="*/ 436474 w 872947"/>
              <a:gd name="connsiteY25" fmla="*/ 218237 h 87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72947" h="872947">
                <a:moveTo>
                  <a:pt x="436474" y="0"/>
                </a:moveTo>
                <a:cubicBezTo>
                  <a:pt x="677538" y="0"/>
                  <a:pt x="872948" y="195409"/>
                  <a:pt x="872948" y="436474"/>
                </a:cubicBezTo>
                <a:cubicBezTo>
                  <a:pt x="872948" y="677538"/>
                  <a:pt x="677538" y="872948"/>
                  <a:pt x="436474" y="872948"/>
                </a:cubicBezTo>
                <a:cubicBezTo>
                  <a:pt x="195409" y="872948"/>
                  <a:pt x="0" y="677538"/>
                  <a:pt x="0" y="436474"/>
                </a:cubicBezTo>
                <a:cubicBezTo>
                  <a:pt x="0" y="195409"/>
                  <a:pt x="195409" y="0"/>
                  <a:pt x="436474" y="0"/>
                </a:cubicBezTo>
                <a:close/>
                <a:moveTo>
                  <a:pt x="436474" y="218237"/>
                </a:moveTo>
                <a:cubicBezTo>
                  <a:pt x="420115" y="218238"/>
                  <a:pt x="406270" y="230314"/>
                  <a:pt x="404044" y="246520"/>
                </a:cubicBezTo>
                <a:lnTo>
                  <a:pt x="403738" y="250972"/>
                </a:lnTo>
                <a:lnTo>
                  <a:pt x="403738" y="403738"/>
                </a:lnTo>
                <a:lnTo>
                  <a:pt x="250972" y="403738"/>
                </a:lnTo>
                <a:cubicBezTo>
                  <a:pt x="232893" y="403743"/>
                  <a:pt x="218241" y="418404"/>
                  <a:pt x="218247" y="436483"/>
                </a:cubicBezTo>
                <a:cubicBezTo>
                  <a:pt x="218252" y="452837"/>
                  <a:pt x="230322" y="466673"/>
                  <a:pt x="246520" y="468904"/>
                </a:cubicBezTo>
                <a:lnTo>
                  <a:pt x="250972" y="469209"/>
                </a:lnTo>
                <a:lnTo>
                  <a:pt x="403738" y="469209"/>
                </a:lnTo>
                <a:lnTo>
                  <a:pt x="403738" y="621975"/>
                </a:lnTo>
                <a:cubicBezTo>
                  <a:pt x="403743" y="640054"/>
                  <a:pt x="418404" y="654706"/>
                  <a:pt x="436483" y="654702"/>
                </a:cubicBezTo>
                <a:cubicBezTo>
                  <a:pt x="452837" y="654698"/>
                  <a:pt x="466673" y="642625"/>
                  <a:pt x="468904" y="626427"/>
                </a:cubicBezTo>
                <a:lnTo>
                  <a:pt x="469209" y="621975"/>
                </a:lnTo>
                <a:lnTo>
                  <a:pt x="469209" y="469209"/>
                </a:lnTo>
                <a:lnTo>
                  <a:pt x="621975" y="469209"/>
                </a:lnTo>
                <a:cubicBezTo>
                  <a:pt x="640054" y="469205"/>
                  <a:pt x="654706" y="454544"/>
                  <a:pt x="654702" y="436465"/>
                </a:cubicBezTo>
                <a:cubicBezTo>
                  <a:pt x="654698" y="420110"/>
                  <a:pt x="642625" y="406274"/>
                  <a:pt x="626427" y="404044"/>
                </a:cubicBezTo>
                <a:lnTo>
                  <a:pt x="621975" y="403738"/>
                </a:lnTo>
                <a:lnTo>
                  <a:pt x="469209" y="403738"/>
                </a:lnTo>
                <a:lnTo>
                  <a:pt x="469209" y="250972"/>
                </a:lnTo>
                <a:cubicBezTo>
                  <a:pt x="469209" y="232893"/>
                  <a:pt x="454553" y="218237"/>
                  <a:pt x="436474" y="21823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2311264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1.48148E-6 L 0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200"/>
                                  </p:stCondLst>
                                  <p:childTnLst>
                                    <p:animMotion origin="layout" path="M -3.75E-6 2.96296E-6 L -3.75E-6 0.03541 " pathEditMode="relative" rAng="0" ptsTypes="AA">
                                      <p:cBhvr>
                                        <p:cTn id="14" dur="700" spd="-100000" fill="hold"/>
                                        <p:tgtEl>
                                          <p:spTgt spid="5"/>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nodeType="withEffect">
                                  <p:stCondLst>
                                    <p:cond delay="100"/>
                                  </p:stCondLst>
                                  <p:childTnLst>
                                    <p:animMotion origin="layout" path="M -6.25E-7 0 L -6.25E-7 0.03542 " pathEditMode="relative" rAng="0" ptsTypes="AA">
                                      <p:cBhvr>
                                        <p:cTn id="19" dur="700" spd="-100000" fill="hold"/>
                                        <p:tgtEl>
                                          <p:spTgt spid="3"/>
                                        </p:tgtEl>
                                        <p:attrNameLst>
                                          <p:attrName>ppt_x</p:attrName>
                                          <p:attrName>ppt_y</p:attrName>
                                        </p:attrNameLst>
                                      </p:cBhvr>
                                      <p:rCtr x="0" y="1759"/>
                                    </p:animMotion>
                                  </p:childTnLst>
                                </p:cTn>
                              </p:par>
                              <p:par>
                                <p:cTn id="20" presetID="10" presetClass="entr" presetSubtype="0" fill="hold" nodeType="withEffect">
                                  <p:stCondLst>
                                    <p:cond delay="3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42" presetClass="path" presetSubtype="0" decel="100000" fill="hold" nodeType="withEffect">
                                  <p:stCondLst>
                                    <p:cond delay="300"/>
                                  </p:stCondLst>
                                  <p:childTnLst>
                                    <p:animMotion origin="layout" path="M -2.08333E-6 0 L -2.08333E-6 0.03542 " pathEditMode="relative" rAng="0" ptsTypes="AA">
                                      <p:cBhvr>
                                        <p:cTn id="24"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5" grpId="1" animBg="1"/>
    </p:bldLst>
  </p:timing>
  <p:extLst>
    <p:ext uri="{6950BFC3-D8DA-4A85-94F7-54DA5524770B}">
      <p188:commentRel xmlns:p188="http://schemas.microsoft.com/office/powerpoint/2018/8/main" r:id="rId3"/>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8E178-58E7-FB71-DCD2-538C9F5D71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00205B-6F64-37B2-0D93-79FACF926733}"/>
              </a:ext>
            </a:extLst>
          </p:cNvPr>
          <p:cNvSpPr>
            <a:spLocks noGrp="1"/>
          </p:cNvSpPr>
          <p:nvPr>
            <p:ph type="title"/>
          </p:nvPr>
        </p:nvSpPr>
        <p:spPr>
          <a:xfrm>
            <a:off x="588263" y="457200"/>
            <a:ext cx="11018520" cy="553998"/>
          </a:xfrm>
        </p:spPr>
        <p:txBody>
          <a:bodyPr/>
          <a:lstStyle/>
          <a:p>
            <a:pPr algn="ctr"/>
            <a:r>
              <a:rPr lang="en-US"/>
              <a:t>Onboarding journey for a new project</a:t>
            </a:r>
          </a:p>
        </p:txBody>
      </p:sp>
      <p:sp>
        <p:nvSpPr>
          <p:cNvPr id="338" name="Rectangle 337">
            <a:extLst>
              <a:ext uri="{FF2B5EF4-FFF2-40B4-BE49-F238E27FC236}">
                <a16:creationId xmlns:a16="http://schemas.microsoft.com/office/drawing/2014/main" id="{182626E2-B2E8-79DA-8AF8-7FBFDA077B52}"/>
              </a:ext>
            </a:extLst>
          </p:cNvPr>
          <p:cNvSpPr/>
          <p:nvPr/>
        </p:nvSpPr>
        <p:spPr bwMode="auto">
          <a:xfrm>
            <a:off x="2202056" y="1660891"/>
            <a:ext cx="3059459" cy="27668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l" defTabSz="1371600" rtl="0" eaLnBrk="1" fontAlgn="auto" latinLnBrk="0" hangingPunct="1">
              <a:lnSpc>
                <a:spcPct val="100000"/>
              </a:lnSpc>
              <a:spcBef>
                <a:spcPts val="0"/>
              </a:spcBef>
              <a:spcAft>
                <a:spcPts val="0"/>
              </a:spcAft>
              <a:buClrTx/>
              <a:buSzTx/>
              <a:buFontTx/>
              <a:buNone/>
              <a:tabLst>
                <a:tab pos="1371600" algn="l"/>
              </a:tabLst>
              <a:defRPr/>
            </a:pPr>
            <a:r>
              <a:rPr kumimoji="0" lang="en-US" sz="1800" b="0" i="0" u="none" strike="noStrike" kern="1200" cap="none" spc="0" normalizeH="0" baseline="0" noProof="0">
                <a:ln w="3175">
                  <a:noFill/>
                </a:ln>
                <a:solidFill>
                  <a:srgbClr val="0078D4"/>
                </a:solidFill>
                <a:effectLst/>
                <a:uLnTx/>
                <a:uFillTx/>
                <a:latin typeface="Segoe UI Semibold"/>
                <a:ea typeface="+mn-ea"/>
                <a:cs typeface="Segoe UI" panose="020B0502040204020203" pitchFamily="34" charset="0"/>
              </a:rPr>
              <a:t>Developer workstations</a:t>
            </a:r>
          </a:p>
        </p:txBody>
      </p:sp>
      <p:grpSp>
        <p:nvGrpSpPr>
          <p:cNvPr id="3" name="Group 2" descr="Arrow loop path with click icons in between">
            <a:extLst>
              <a:ext uri="{FF2B5EF4-FFF2-40B4-BE49-F238E27FC236}">
                <a16:creationId xmlns:a16="http://schemas.microsoft.com/office/drawing/2014/main" id="{D591CA3B-DF84-D825-76C7-0BB3EE0A40D3}"/>
              </a:ext>
            </a:extLst>
          </p:cNvPr>
          <p:cNvGrpSpPr/>
          <p:nvPr/>
        </p:nvGrpSpPr>
        <p:grpSpPr>
          <a:xfrm>
            <a:off x="1172160" y="2174630"/>
            <a:ext cx="10120879" cy="3090889"/>
            <a:chOff x="1030645" y="2218174"/>
            <a:chExt cx="10120879" cy="3090889"/>
          </a:xfrm>
        </p:grpSpPr>
        <p:grpSp>
          <p:nvGrpSpPr>
            <p:cNvPr id="23" name="Group 22">
              <a:extLst>
                <a:ext uri="{FF2B5EF4-FFF2-40B4-BE49-F238E27FC236}">
                  <a16:creationId xmlns:a16="http://schemas.microsoft.com/office/drawing/2014/main" id="{6F6A71E8-788F-764B-18F2-84F834A47BA3}"/>
                </a:ext>
              </a:extLst>
            </p:cNvPr>
            <p:cNvGrpSpPr/>
            <p:nvPr/>
          </p:nvGrpSpPr>
          <p:grpSpPr>
            <a:xfrm>
              <a:off x="1165352" y="2349967"/>
              <a:ext cx="9861960" cy="2842548"/>
              <a:chOff x="1165352" y="2349967"/>
              <a:chExt cx="9861960" cy="2842548"/>
            </a:xfrm>
          </p:grpSpPr>
          <p:cxnSp>
            <p:nvCxnSpPr>
              <p:cNvPr id="388" name="Straight Connector 387">
                <a:extLst>
                  <a:ext uri="{FF2B5EF4-FFF2-40B4-BE49-F238E27FC236}">
                    <a16:creationId xmlns:a16="http://schemas.microsoft.com/office/drawing/2014/main" id="{A9306C59-E3AB-DDCA-71D7-48FFDB9F8687}"/>
                  </a:ext>
                  <a:ext uri="{C183D7F6-B498-43B3-948B-1728B52AA6E4}">
                    <adec:decorative xmlns:adec="http://schemas.microsoft.com/office/drawing/2017/decorative" val="1"/>
                  </a:ext>
                </a:extLst>
              </p:cNvPr>
              <p:cNvCxnSpPr>
                <a:cxnSpLocks/>
              </p:cNvCxnSpPr>
              <p:nvPr/>
            </p:nvCxnSpPr>
            <p:spPr>
              <a:xfrm>
                <a:off x="1987865" y="3778251"/>
                <a:ext cx="3225364" cy="0"/>
              </a:xfrm>
              <a:prstGeom prst="line">
                <a:avLst/>
              </a:prstGeom>
              <a:ln w="19050">
                <a:solidFill>
                  <a:srgbClr val="C03B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4A50C39F-2B5D-D842-3B2C-A0989A8918B4}"/>
                  </a:ext>
                  <a:ext uri="{C183D7F6-B498-43B3-948B-1728B52AA6E4}">
                    <adec:decorative xmlns:adec="http://schemas.microsoft.com/office/drawing/2017/decorative" val="1"/>
                  </a:ext>
                </a:extLst>
              </p:cNvPr>
              <p:cNvCxnSpPr>
                <a:cxnSpLocks/>
              </p:cNvCxnSpPr>
              <p:nvPr/>
            </p:nvCxnSpPr>
            <p:spPr>
              <a:xfrm>
                <a:off x="6990503" y="3778251"/>
                <a:ext cx="3225366" cy="0"/>
              </a:xfrm>
              <a:prstGeom prst="line">
                <a:avLst/>
              </a:prstGeom>
              <a:ln w="19050">
                <a:solidFill>
                  <a:srgbClr val="0078D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CA74742B-4A5C-CC79-401C-FB7319F32013}"/>
                  </a:ext>
                  <a:ext uri="{C183D7F6-B498-43B3-948B-1728B52AA6E4}">
                    <adec:decorative xmlns:adec="http://schemas.microsoft.com/office/drawing/2017/decorative" val="1"/>
                  </a:ext>
                </a:extLst>
              </p:cNvPr>
              <p:cNvCxnSpPr>
                <a:cxnSpLocks/>
              </p:cNvCxnSpPr>
              <p:nvPr/>
            </p:nvCxnSpPr>
            <p:spPr>
              <a:xfrm>
                <a:off x="1987865" y="2351450"/>
                <a:ext cx="8228004" cy="0"/>
              </a:xfrm>
              <a:prstGeom prst="line">
                <a:avLst/>
              </a:prstGeom>
              <a:ln w="19050">
                <a:solidFill>
                  <a:srgbClr val="0078D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DFC450DE-F7C0-7D05-D88E-4BC27D0463B9}"/>
                  </a:ext>
                  <a:ext uri="{C183D7F6-B498-43B3-948B-1728B52AA6E4}">
                    <adec:decorative xmlns:adec="http://schemas.microsoft.com/office/drawing/2017/decorative" val="1"/>
                  </a:ext>
                </a:extLst>
              </p:cNvPr>
              <p:cNvCxnSpPr>
                <a:cxnSpLocks/>
              </p:cNvCxnSpPr>
              <p:nvPr/>
            </p:nvCxnSpPr>
            <p:spPr>
              <a:xfrm>
                <a:off x="5322957" y="3778251"/>
                <a:ext cx="1557818" cy="0"/>
              </a:xfrm>
              <a:prstGeom prst="line">
                <a:avLst/>
              </a:prstGeom>
              <a:ln w="19050">
                <a:gradFill flip="none" rotWithShape="1">
                  <a:gsLst>
                    <a:gs pos="0">
                      <a:srgbClr val="C03BC4"/>
                    </a:gs>
                    <a:gs pos="99000">
                      <a:srgbClr val="0078D4"/>
                    </a:gs>
                  </a:gsLst>
                  <a:lin ang="0" scaled="1"/>
                  <a:tileRect/>
                </a:gra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84585D2C-BE82-B1FA-A212-CA30FA6DF907}"/>
                  </a:ext>
                  <a:ext uri="{C183D7F6-B498-43B3-948B-1728B52AA6E4}">
                    <adec:decorative xmlns:adec="http://schemas.microsoft.com/office/drawing/2017/decorative" val="1"/>
                  </a:ext>
                </a:extLst>
              </p:cNvPr>
              <p:cNvCxnSpPr>
                <a:cxnSpLocks/>
              </p:cNvCxnSpPr>
              <p:nvPr/>
            </p:nvCxnSpPr>
            <p:spPr>
              <a:xfrm>
                <a:off x="1980116" y="5182691"/>
                <a:ext cx="8228004" cy="0"/>
              </a:xfrm>
              <a:prstGeom prst="line">
                <a:avLst/>
              </a:prstGeom>
              <a:ln w="19050">
                <a:solidFill>
                  <a:srgbClr val="C03B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393" name="Arc 392">
                <a:extLst>
                  <a:ext uri="{FF2B5EF4-FFF2-40B4-BE49-F238E27FC236}">
                    <a16:creationId xmlns:a16="http://schemas.microsoft.com/office/drawing/2014/main" id="{61230EE9-C810-18B0-F196-A773AA3FF7DD}"/>
                  </a:ext>
                  <a:ext uri="{C183D7F6-B498-43B3-948B-1728B52AA6E4}">
                    <adec:decorative xmlns:adec="http://schemas.microsoft.com/office/drawing/2017/decorative" val="1"/>
                  </a:ext>
                </a:extLst>
              </p:cNvPr>
              <p:cNvSpPr/>
              <p:nvPr/>
            </p:nvSpPr>
            <p:spPr>
              <a:xfrm>
                <a:off x="9601746" y="2349967"/>
                <a:ext cx="1425566" cy="1425566"/>
              </a:xfrm>
              <a:prstGeom prst="arc">
                <a:avLst>
                  <a:gd name="adj1" fmla="val 16200000"/>
                  <a:gd name="adj2" fmla="val 5463492"/>
                </a:avLst>
              </a:prstGeom>
              <a:ln w="19050">
                <a:solidFill>
                  <a:srgbClr val="0078D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4" name="Arc 393">
                <a:extLst>
                  <a:ext uri="{FF2B5EF4-FFF2-40B4-BE49-F238E27FC236}">
                    <a16:creationId xmlns:a16="http://schemas.microsoft.com/office/drawing/2014/main" id="{62AD0230-071D-E7CA-63F3-9FFB15A842EC}"/>
                  </a:ext>
                  <a:ext uri="{C183D7F6-B498-43B3-948B-1728B52AA6E4}">
                    <adec:decorative xmlns:adec="http://schemas.microsoft.com/office/drawing/2017/decorative" val="1"/>
                  </a:ext>
                </a:extLst>
              </p:cNvPr>
              <p:cNvSpPr/>
              <p:nvPr/>
            </p:nvSpPr>
            <p:spPr>
              <a:xfrm flipH="1">
                <a:off x="1165352" y="3766949"/>
                <a:ext cx="1425566" cy="1425566"/>
              </a:xfrm>
              <a:prstGeom prst="arc">
                <a:avLst>
                  <a:gd name="adj1" fmla="val 16200000"/>
                  <a:gd name="adj2" fmla="val 5463492"/>
                </a:avLst>
              </a:prstGeom>
              <a:ln w="19050">
                <a:solidFill>
                  <a:srgbClr val="C03B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BFCE8906-9ABC-2782-22E2-E4092A0FF9F8}"/>
                </a:ext>
              </a:extLst>
            </p:cNvPr>
            <p:cNvGrpSpPr/>
            <p:nvPr/>
          </p:nvGrpSpPr>
          <p:grpSpPr>
            <a:xfrm>
              <a:off x="1030645" y="2218174"/>
              <a:ext cx="10120879" cy="3090889"/>
              <a:chOff x="1030645" y="2218174"/>
              <a:chExt cx="10120879" cy="3090889"/>
            </a:xfrm>
          </p:grpSpPr>
          <p:grpSp>
            <p:nvGrpSpPr>
              <p:cNvPr id="44" name="Group 43">
                <a:extLst>
                  <a:ext uri="{FF2B5EF4-FFF2-40B4-BE49-F238E27FC236}">
                    <a16:creationId xmlns:a16="http://schemas.microsoft.com/office/drawing/2014/main" id="{907B9F74-765A-BD5E-9D8A-C379133D11C9}"/>
                  </a:ext>
                </a:extLst>
              </p:cNvPr>
              <p:cNvGrpSpPr/>
              <p:nvPr/>
            </p:nvGrpSpPr>
            <p:grpSpPr>
              <a:xfrm>
                <a:off x="5273782" y="2218174"/>
                <a:ext cx="267780" cy="265481"/>
                <a:chOff x="5273782" y="2539016"/>
                <a:chExt cx="267780" cy="265481"/>
              </a:xfrm>
            </p:grpSpPr>
            <p:sp>
              <p:nvSpPr>
                <p:cNvPr id="386" name="Oval 385">
                  <a:extLst>
                    <a:ext uri="{FF2B5EF4-FFF2-40B4-BE49-F238E27FC236}">
                      <a16:creationId xmlns:a16="http://schemas.microsoft.com/office/drawing/2014/main" id="{C4C6775A-B617-32D5-60C1-F5F3AD2571B6}"/>
                    </a:ext>
                    <a:ext uri="{C183D7F6-B498-43B3-948B-1728B52AA6E4}">
                      <adec:decorative xmlns:adec="http://schemas.microsoft.com/office/drawing/2017/decorative" val="1"/>
                    </a:ext>
                  </a:extLst>
                </p:cNvPr>
                <p:cNvSpPr/>
                <p:nvPr/>
              </p:nvSpPr>
              <p:spPr bwMode="auto">
                <a:xfrm>
                  <a:off x="5273782" y="2539016"/>
                  <a:ext cx="265481" cy="26548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87" name="Graphic 7">
                  <a:extLst>
                    <a:ext uri="{FF2B5EF4-FFF2-40B4-BE49-F238E27FC236}">
                      <a16:creationId xmlns:a16="http://schemas.microsoft.com/office/drawing/2014/main" id="{6B1E11E0-03EA-315E-94C8-6AB41C86D64A}"/>
                    </a:ext>
                    <a:ext uri="{C183D7F6-B498-43B3-948B-1728B52AA6E4}">
                      <adec:decorative xmlns:adec="http://schemas.microsoft.com/office/drawing/2017/decorative" val="1"/>
                    </a:ext>
                  </a:extLst>
                </p:cNvPr>
                <p:cNvSpPr/>
                <p:nvPr/>
              </p:nvSpPr>
              <p:spPr>
                <a:xfrm>
                  <a:off x="5276081" y="2539016"/>
                  <a:ext cx="265481" cy="265481"/>
                </a:xfrm>
                <a:custGeom>
                  <a:avLst/>
                  <a:gdLst>
                    <a:gd name="connsiteX0" fmla="*/ 126206 w 190500"/>
                    <a:gd name="connsiteY0" fmla="*/ 109538 h 190500"/>
                    <a:gd name="connsiteX1" fmla="*/ 88106 w 190500"/>
                    <a:gd name="connsiteY1" fmla="*/ 109538 h 190500"/>
                    <a:gd name="connsiteX2" fmla="*/ 80963 w 190500"/>
                    <a:gd name="connsiteY2" fmla="*/ 102394 h 190500"/>
                    <a:gd name="connsiteX3" fmla="*/ 80963 w 190500"/>
                    <a:gd name="connsiteY3" fmla="*/ 45244 h 190500"/>
                    <a:gd name="connsiteX4" fmla="*/ 88106 w 190500"/>
                    <a:gd name="connsiteY4" fmla="*/ 38100 h 190500"/>
                    <a:gd name="connsiteX5" fmla="*/ 95250 w 190500"/>
                    <a:gd name="connsiteY5" fmla="*/ 45244 h 190500"/>
                    <a:gd name="connsiteX6" fmla="*/ 95250 w 190500"/>
                    <a:gd name="connsiteY6" fmla="*/ 95250 h 190500"/>
                    <a:gd name="connsiteX7" fmla="*/ 126206 w 190500"/>
                    <a:gd name="connsiteY7" fmla="*/ 95250 h 190500"/>
                    <a:gd name="connsiteX8" fmla="*/ 133350 w 190500"/>
                    <a:gd name="connsiteY8" fmla="*/ 102394 h 190500"/>
                    <a:gd name="connsiteX9" fmla="*/ 126206 w 190500"/>
                    <a:gd name="connsiteY9" fmla="*/ 109538 h 190500"/>
                    <a:gd name="connsiteX10" fmla="*/ 95250 w 190500"/>
                    <a:gd name="connsiteY10" fmla="*/ 0 h 190500"/>
                    <a:gd name="connsiteX11" fmla="*/ 0 w 190500"/>
                    <a:gd name="connsiteY11" fmla="*/ 95250 h 190500"/>
                    <a:gd name="connsiteX12" fmla="*/ 95250 w 190500"/>
                    <a:gd name="connsiteY12" fmla="*/ 190500 h 190500"/>
                    <a:gd name="connsiteX13" fmla="*/ 19050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126206" y="109538"/>
                      </a:moveTo>
                      <a:lnTo>
                        <a:pt x="88106" y="109538"/>
                      </a:lnTo>
                      <a:cubicBezTo>
                        <a:pt x="84161" y="109538"/>
                        <a:pt x="80963" y="106339"/>
                        <a:pt x="80963" y="102394"/>
                      </a:cubicBezTo>
                      <a:lnTo>
                        <a:pt x="80963" y="45244"/>
                      </a:lnTo>
                      <a:cubicBezTo>
                        <a:pt x="80963" y="41298"/>
                        <a:pt x="84161" y="38100"/>
                        <a:pt x="88106" y="38100"/>
                      </a:cubicBezTo>
                      <a:cubicBezTo>
                        <a:pt x="92052" y="38100"/>
                        <a:pt x="95250" y="41298"/>
                        <a:pt x="95250" y="45244"/>
                      </a:cubicBezTo>
                      <a:lnTo>
                        <a:pt x="95250" y="95250"/>
                      </a:lnTo>
                      <a:lnTo>
                        <a:pt x="126206" y="95250"/>
                      </a:lnTo>
                      <a:cubicBezTo>
                        <a:pt x="130152" y="95250"/>
                        <a:pt x="133350" y="98448"/>
                        <a:pt x="133350" y="102394"/>
                      </a:cubicBezTo>
                      <a:cubicBezTo>
                        <a:pt x="133350" y="106339"/>
                        <a:pt x="130152" y="109538"/>
                        <a:pt x="126206" y="109538"/>
                      </a:cubicBezTo>
                      <a:close/>
                      <a:moveTo>
                        <a:pt x="95250" y="0"/>
                      </a:moveTo>
                      <a:cubicBezTo>
                        <a:pt x="42653" y="0"/>
                        <a:pt x="0" y="42653"/>
                        <a:pt x="0" y="95250"/>
                      </a:cubicBezTo>
                      <a:cubicBezTo>
                        <a:pt x="0" y="147847"/>
                        <a:pt x="42653" y="190500"/>
                        <a:pt x="95250" y="190500"/>
                      </a:cubicBezTo>
                      <a:cubicBezTo>
                        <a:pt x="147847" y="190500"/>
                        <a:pt x="190500" y="147847"/>
                        <a:pt x="190500" y="95250"/>
                      </a:cubicBezTo>
                      <a:cubicBezTo>
                        <a:pt x="190500" y="42653"/>
                        <a:pt x="147847" y="0"/>
                        <a:pt x="95250" y="0"/>
                      </a:cubicBezTo>
                      <a:close/>
                    </a:path>
                  </a:pathLst>
                </a:custGeom>
                <a:gradFill flip="none" rotWithShape="1">
                  <a:gsLst>
                    <a:gs pos="12000">
                      <a:srgbClr val="0078D4"/>
                    </a:gs>
                    <a:gs pos="100000">
                      <a:srgbClr val="399A91"/>
                    </a:gs>
                  </a:gsLst>
                  <a:path path="circle">
                    <a:fillToRect r="100000" b="100000"/>
                  </a:path>
                  <a:tileRect l="-100000" t="-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212" name="Group 211">
                <a:extLst>
                  <a:ext uri="{FF2B5EF4-FFF2-40B4-BE49-F238E27FC236}">
                    <a16:creationId xmlns:a16="http://schemas.microsoft.com/office/drawing/2014/main" id="{E665D46E-95F2-DAD2-5479-32BCF4AE92E4}"/>
                  </a:ext>
                </a:extLst>
              </p:cNvPr>
              <p:cNvGrpSpPr/>
              <p:nvPr/>
            </p:nvGrpSpPr>
            <p:grpSpPr>
              <a:xfrm>
                <a:off x="3878771" y="2218174"/>
                <a:ext cx="268323" cy="265481"/>
                <a:chOff x="3878771" y="2539016"/>
                <a:chExt cx="268323" cy="265481"/>
              </a:xfrm>
            </p:grpSpPr>
            <p:sp>
              <p:nvSpPr>
                <p:cNvPr id="384" name="Oval 383">
                  <a:extLst>
                    <a:ext uri="{FF2B5EF4-FFF2-40B4-BE49-F238E27FC236}">
                      <a16:creationId xmlns:a16="http://schemas.microsoft.com/office/drawing/2014/main" id="{24B7B678-9B5B-509F-66C6-49AB42B022A0}"/>
                    </a:ext>
                    <a:ext uri="{C183D7F6-B498-43B3-948B-1728B52AA6E4}">
                      <adec:decorative xmlns:adec="http://schemas.microsoft.com/office/drawing/2017/decorative" val="1"/>
                    </a:ext>
                  </a:extLst>
                </p:cNvPr>
                <p:cNvSpPr/>
                <p:nvPr/>
              </p:nvSpPr>
              <p:spPr bwMode="auto">
                <a:xfrm>
                  <a:off x="3878771" y="2539016"/>
                  <a:ext cx="265481" cy="26548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85" name="Graphic 7">
                  <a:extLst>
                    <a:ext uri="{FF2B5EF4-FFF2-40B4-BE49-F238E27FC236}">
                      <a16:creationId xmlns:a16="http://schemas.microsoft.com/office/drawing/2014/main" id="{1BD70774-35E2-54A8-88CD-2DAEAFDB14B9}"/>
                    </a:ext>
                    <a:ext uri="{C183D7F6-B498-43B3-948B-1728B52AA6E4}">
                      <adec:decorative xmlns:adec="http://schemas.microsoft.com/office/drawing/2017/decorative" val="1"/>
                    </a:ext>
                  </a:extLst>
                </p:cNvPr>
                <p:cNvSpPr/>
                <p:nvPr/>
              </p:nvSpPr>
              <p:spPr>
                <a:xfrm>
                  <a:off x="3881613" y="2539016"/>
                  <a:ext cx="265481" cy="265481"/>
                </a:xfrm>
                <a:custGeom>
                  <a:avLst/>
                  <a:gdLst>
                    <a:gd name="connsiteX0" fmla="*/ 126206 w 190500"/>
                    <a:gd name="connsiteY0" fmla="*/ 109538 h 190500"/>
                    <a:gd name="connsiteX1" fmla="*/ 88106 w 190500"/>
                    <a:gd name="connsiteY1" fmla="*/ 109538 h 190500"/>
                    <a:gd name="connsiteX2" fmla="*/ 80963 w 190500"/>
                    <a:gd name="connsiteY2" fmla="*/ 102394 h 190500"/>
                    <a:gd name="connsiteX3" fmla="*/ 80963 w 190500"/>
                    <a:gd name="connsiteY3" fmla="*/ 45244 h 190500"/>
                    <a:gd name="connsiteX4" fmla="*/ 88106 w 190500"/>
                    <a:gd name="connsiteY4" fmla="*/ 38100 h 190500"/>
                    <a:gd name="connsiteX5" fmla="*/ 95250 w 190500"/>
                    <a:gd name="connsiteY5" fmla="*/ 45244 h 190500"/>
                    <a:gd name="connsiteX6" fmla="*/ 95250 w 190500"/>
                    <a:gd name="connsiteY6" fmla="*/ 95250 h 190500"/>
                    <a:gd name="connsiteX7" fmla="*/ 126206 w 190500"/>
                    <a:gd name="connsiteY7" fmla="*/ 95250 h 190500"/>
                    <a:gd name="connsiteX8" fmla="*/ 133350 w 190500"/>
                    <a:gd name="connsiteY8" fmla="*/ 102394 h 190500"/>
                    <a:gd name="connsiteX9" fmla="*/ 126206 w 190500"/>
                    <a:gd name="connsiteY9" fmla="*/ 109538 h 190500"/>
                    <a:gd name="connsiteX10" fmla="*/ 95250 w 190500"/>
                    <a:gd name="connsiteY10" fmla="*/ 0 h 190500"/>
                    <a:gd name="connsiteX11" fmla="*/ 0 w 190500"/>
                    <a:gd name="connsiteY11" fmla="*/ 95250 h 190500"/>
                    <a:gd name="connsiteX12" fmla="*/ 95250 w 190500"/>
                    <a:gd name="connsiteY12" fmla="*/ 190500 h 190500"/>
                    <a:gd name="connsiteX13" fmla="*/ 19050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126206" y="109538"/>
                      </a:moveTo>
                      <a:lnTo>
                        <a:pt x="88106" y="109538"/>
                      </a:lnTo>
                      <a:cubicBezTo>
                        <a:pt x="84161" y="109538"/>
                        <a:pt x="80963" y="106339"/>
                        <a:pt x="80963" y="102394"/>
                      </a:cubicBezTo>
                      <a:lnTo>
                        <a:pt x="80963" y="45244"/>
                      </a:lnTo>
                      <a:cubicBezTo>
                        <a:pt x="80963" y="41298"/>
                        <a:pt x="84161" y="38100"/>
                        <a:pt x="88106" y="38100"/>
                      </a:cubicBezTo>
                      <a:cubicBezTo>
                        <a:pt x="92052" y="38100"/>
                        <a:pt x="95250" y="41298"/>
                        <a:pt x="95250" y="45244"/>
                      </a:cubicBezTo>
                      <a:lnTo>
                        <a:pt x="95250" y="95250"/>
                      </a:lnTo>
                      <a:lnTo>
                        <a:pt x="126206" y="95250"/>
                      </a:lnTo>
                      <a:cubicBezTo>
                        <a:pt x="130152" y="95250"/>
                        <a:pt x="133350" y="98448"/>
                        <a:pt x="133350" y="102394"/>
                      </a:cubicBezTo>
                      <a:cubicBezTo>
                        <a:pt x="133350" y="106339"/>
                        <a:pt x="130152" y="109538"/>
                        <a:pt x="126206" y="109538"/>
                      </a:cubicBezTo>
                      <a:close/>
                      <a:moveTo>
                        <a:pt x="95250" y="0"/>
                      </a:moveTo>
                      <a:cubicBezTo>
                        <a:pt x="42653" y="0"/>
                        <a:pt x="0" y="42653"/>
                        <a:pt x="0" y="95250"/>
                      </a:cubicBezTo>
                      <a:cubicBezTo>
                        <a:pt x="0" y="147847"/>
                        <a:pt x="42653" y="190500"/>
                        <a:pt x="95250" y="190500"/>
                      </a:cubicBezTo>
                      <a:cubicBezTo>
                        <a:pt x="147847" y="190500"/>
                        <a:pt x="190500" y="147847"/>
                        <a:pt x="190500" y="95250"/>
                      </a:cubicBezTo>
                      <a:cubicBezTo>
                        <a:pt x="190500" y="42653"/>
                        <a:pt x="147847" y="0"/>
                        <a:pt x="95250" y="0"/>
                      </a:cubicBezTo>
                      <a:close/>
                    </a:path>
                  </a:pathLst>
                </a:custGeom>
                <a:gradFill flip="none" rotWithShape="1">
                  <a:gsLst>
                    <a:gs pos="12000">
                      <a:srgbClr val="0078D4"/>
                    </a:gs>
                    <a:gs pos="100000">
                      <a:srgbClr val="399A91"/>
                    </a:gs>
                  </a:gsLst>
                  <a:path path="circle">
                    <a:fillToRect r="100000" b="100000"/>
                  </a:path>
                  <a:tileRect l="-100000" t="-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213" name="Group 212">
                <a:extLst>
                  <a:ext uri="{FF2B5EF4-FFF2-40B4-BE49-F238E27FC236}">
                    <a16:creationId xmlns:a16="http://schemas.microsoft.com/office/drawing/2014/main" id="{4CA8FC78-79B1-EEDA-38A7-BD1694629486}"/>
                  </a:ext>
                </a:extLst>
              </p:cNvPr>
              <p:cNvGrpSpPr/>
              <p:nvPr/>
            </p:nvGrpSpPr>
            <p:grpSpPr>
              <a:xfrm>
                <a:off x="2495071" y="2218174"/>
                <a:ext cx="265481" cy="265481"/>
                <a:chOff x="2495071" y="2539016"/>
                <a:chExt cx="265481" cy="265481"/>
              </a:xfrm>
            </p:grpSpPr>
            <p:sp>
              <p:nvSpPr>
                <p:cNvPr id="382" name="Oval 381">
                  <a:extLst>
                    <a:ext uri="{FF2B5EF4-FFF2-40B4-BE49-F238E27FC236}">
                      <a16:creationId xmlns:a16="http://schemas.microsoft.com/office/drawing/2014/main" id="{B8EC2A7E-3047-6D91-8A34-56B8AF873564}"/>
                    </a:ext>
                    <a:ext uri="{C183D7F6-B498-43B3-948B-1728B52AA6E4}">
                      <adec:decorative xmlns:adec="http://schemas.microsoft.com/office/drawing/2017/decorative" val="1"/>
                    </a:ext>
                  </a:extLst>
                </p:cNvPr>
                <p:cNvSpPr/>
                <p:nvPr/>
              </p:nvSpPr>
              <p:spPr bwMode="auto">
                <a:xfrm>
                  <a:off x="2495071" y="2539016"/>
                  <a:ext cx="265481" cy="26548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83" name="Graphic 7">
                  <a:extLst>
                    <a:ext uri="{FF2B5EF4-FFF2-40B4-BE49-F238E27FC236}">
                      <a16:creationId xmlns:a16="http://schemas.microsoft.com/office/drawing/2014/main" id="{E6201C34-3056-5A54-ED14-8E546524CFD5}"/>
                    </a:ext>
                    <a:ext uri="{C183D7F6-B498-43B3-948B-1728B52AA6E4}">
                      <adec:decorative xmlns:adec="http://schemas.microsoft.com/office/drawing/2017/decorative" val="1"/>
                    </a:ext>
                  </a:extLst>
                </p:cNvPr>
                <p:cNvSpPr/>
                <p:nvPr/>
              </p:nvSpPr>
              <p:spPr>
                <a:xfrm>
                  <a:off x="2495071" y="2539016"/>
                  <a:ext cx="265481" cy="265481"/>
                </a:xfrm>
                <a:custGeom>
                  <a:avLst/>
                  <a:gdLst>
                    <a:gd name="connsiteX0" fmla="*/ 126206 w 190500"/>
                    <a:gd name="connsiteY0" fmla="*/ 109538 h 190500"/>
                    <a:gd name="connsiteX1" fmla="*/ 88106 w 190500"/>
                    <a:gd name="connsiteY1" fmla="*/ 109538 h 190500"/>
                    <a:gd name="connsiteX2" fmla="*/ 80963 w 190500"/>
                    <a:gd name="connsiteY2" fmla="*/ 102394 h 190500"/>
                    <a:gd name="connsiteX3" fmla="*/ 80963 w 190500"/>
                    <a:gd name="connsiteY3" fmla="*/ 45244 h 190500"/>
                    <a:gd name="connsiteX4" fmla="*/ 88106 w 190500"/>
                    <a:gd name="connsiteY4" fmla="*/ 38100 h 190500"/>
                    <a:gd name="connsiteX5" fmla="*/ 95250 w 190500"/>
                    <a:gd name="connsiteY5" fmla="*/ 45244 h 190500"/>
                    <a:gd name="connsiteX6" fmla="*/ 95250 w 190500"/>
                    <a:gd name="connsiteY6" fmla="*/ 95250 h 190500"/>
                    <a:gd name="connsiteX7" fmla="*/ 126206 w 190500"/>
                    <a:gd name="connsiteY7" fmla="*/ 95250 h 190500"/>
                    <a:gd name="connsiteX8" fmla="*/ 133350 w 190500"/>
                    <a:gd name="connsiteY8" fmla="*/ 102394 h 190500"/>
                    <a:gd name="connsiteX9" fmla="*/ 126206 w 190500"/>
                    <a:gd name="connsiteY9" fmla="*/ 109538 h 190500"/>
                    <a:gd name="connsiteX10" fmla="*/ 95250 w 190500"/>
                    <a:gd name="connsiteY10" fmla="*/ 0 h 190500"/>
                    <a:gd name="connsiteX11" fmla="*/ 0 w 190500"/>
                    <a:gd name="connsiteY11" fmla="*/ 95250 h 190500"/>
                    <a:gd name="connsiteX12" fmla="*/ 95250 w 190500"/>
                    <a:gd name="connsiteY12" fmla="*/ 190500 h 190500"/>
                    <a:gd name="connsiteX13" fmla="*/ 19050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126206" y="109538"/>
                      </a:moveTo>
                      <a:lnTo>
                        <a:pt x="88106" y="109538"/>
                      </a:lnTo>
                      <a:cubicBezTo>
                        <a:pt x="84161" y="109538"/>
                        <a:pt x="80963" y="106339"/>
                        <a:pt x="80963" y="102394"/>
                      </a:cubicBezTo>
                      <a:lnTo>
                        <a:pt x="80963" y="45244"/>
                      </a:lnTo>
                      <a:cubicBezTo>
                        <a:pt x="80963" y="41298"/>
                        <a:pt x="84161" y="38100"/>
                        <a:pt x="88106" y="38100"/>
                      </a:cubicBezTo>
                      <a:cubicBezTo>
                        <a:pt x="92052" y="38100"/>
                        <a:pt x="95250" y="41298"/>
                        <a:pt x="95250" y="45244"/>
                      </a:cubicBezTo>
                      <a:lnTo>
                        <a:pt x="95250" y="95250"/>
                      </a:lnTo>
                      <a:lnTo>
                        <a:pt x="126206" y="95250"/>
                      </a:lnTo>
                      <a:cubicBezTo>
                        <a:pt x="130152" y="95250"/>
                        <a:pt x="133350" y="98448"/>
                        <a:pt x="133350" y="102394"/>
                      </a:cubicBezTo>
                      <a:cubicBezTo>
                        <a:pt x="133350" y="106339"/>
                        <a:pt x="130152" y="109538"/>
                        <a:pt x="126206" y="109538"/>
                      </a:cubicBezTo>
                      <a:close/>
                      <a:moveTo>
                        <a:pt x="95250" y="0"/>
                      </a:moveTo>
                      <a:cubicBezTo>
                        <a:pt x="42653" y="0"/>
                        <a:pt x="0" y="42653"/>
                        <a:pt x="0" y="95250"/>
                      </a:cubicBezTo>
                      <a:cubicBezTo>
                        <a:pt x="0" y="147847"/>
                        <a:pt x="42653" y="190500"/>
                        <a:pt x="95250" y="190500"/>
                      </a:cubicBezTo>
                      <a:cubicBezTo>
                        <a:pt x="147847" y="190500"/>
                        <a:pt x="190500" y="147847"/>
                        <a:pt x="190500" y="95250"/>
                      </a:cubicBezTo>
                      <a:cubicBezTo>
                        <a:pt x="190500" y="42653"/>
                        <a:pt x="147847" y="0"/>
                        <a:pt x="95250" y="0"/>
                      </a:cubicBezTo>
                      <a:close/>
                    </a:path>
                  </a:pathLst>
                </a:custGeom>
                <a:gradFill flip="none" rotWithShape="1">
                  <a:gsLst>
                    <a:gs pos="12000">
                      <a:srgbClr val="0078D4"/>
                    </a:gs>
                    <a:gs pos="100000">
                      <a:srgbClr val="399A91"/>
                    </a:gs>
                  </a:gsLst>
                  <a:path path="circle">
                    <a:fillToRect r="100000" b="100000"/>
                  </a:path>
                  <a:tileRect l="-100000" t="-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214" name="Group 213">
                <a:extLst>
                  <a:ext uri="{FF2B5EF4-FFF2-40B4-BE49-F238E27FC236}">
                    <a16:creationId xmlns:a16="http://schemas.microsoft.com/office/drawing/2014/main" id="{24E2F402-FBAA-629E-8352-85163F45E29C}"/>
                  </a:ext>
                </a:extLst>
              </p:cNvPr>
              <p:cNvGrpSpPr/>
              <p:nvPr/>
            </p:nvGrpSpPr>
            <p:grpSpPr>
              <a:xfrm>
                <a:off x="6666055" y="2218174"/>
                <a:ext cx="267676" cy="265481"/>
                <a:chOff x="6666055" y="2539016"/>
                <a:chExt cx="267676" cy="265481"/>
              </a:xfrm>
            </p:grpSpPr>
            <p:sp>
              <p:nvSpPr>
                <p:cNvPr id="380" name="Oval 379">
                  <a:extLst>
                    <a:ext uri="{FF2B5EF4-FFF2-40B4-BE49-F238E27FC236}">
                      <a16:creationId xmlns:a16="http://schemas.microsoft.com/office/drawing/2014/main" id="{AC388447-59CA-3972-1987-35CF3B9FD4C3}"/>
                    </a:ext>
                    <a:ext uri="{C183D7F6-B498-43B3-948B-1728B52AA6E4}">
                      <adec:decorative xmlns:adec="http://schemas.microsoft.com/office/drawing/2017/decorative" val="1"/>
                    </a:ext>
                  </a:extLst>
                </p:cNvPr>
                <p:cNvSpPr/>
                <p:nvPr/>
              </p:nvSpPr>
              <p:spPr bwMode="auto">
                <a:xfrm>
                  <a:off x="6668250" y="2539016"/>
                  <a:ext cx="265481" cy="26548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81" name="Graphic 7">
                  <a:extLst>
                    <a:ext uri="{FF2B5EF4-FFF2-40B4-BE49-F238E27FC236}">
                      <a16:creationId xmlns:a16="http://schemas.microsoft.com/office/drawing/2014/main" id="{0DCEAD9A-EEF6-6AD3-29E0-7FAA76CF5128}"/>
                    </a:ext>
                    <a:ext uri="{C183D7F6-B498-43B3-948B-1728B52AA6E4}">
                      <adec:decorative xmlns:adec="http://schemas.microsoft.com/office/drawing/2017/decorative" val="1"/>
                    </a:ext>
                  </a:extLst>
                </p:cNvPr>
                <p:cNvSpPr/>
                <p:nvPr/>
              </p:nvSpPr>
              <p:spPr>
                <a:xfrm>
                  <a:off x="6666055" y="2539016"/>
                  <a:ext cx="265481" cy="265481"/>
                </a:xfrm>
                <a:custGeom>
                  <a:avLst/>
                  <a:gdLst>
                    <a:gd name="connsiteX0" fmla="*/ 126206 w 190500"/>
                    <a:gd name="connsiteY0" fmla="*/ 109538 h 190500"/>
                    <a:gd name="connsiteX1" fmla="*/ 88106 w 190500"/>
                    <a:gd name="connsiteY1" fmla="*/ 109538 h 190500"/>
                    <a:gd name="connsiteX2" fmla="*/ 80963 w 190500"/>
                    <a:gd name="connsiteY2" fmla="*/ 102394 h 190500"/>
                    <a:gd name="connsiteX3" fmla="*/ 80963 w 190500"/>
                    <a:gd name="connsiteY3" fmla="*/ 45244 h 190500"/>
                    <a:gd name="connsiteX4" fmla="*/ 88106 w 190500"/>
                    <a:gd name="connsiteY4" fmla="*/ 38100 h 190500"/>
                    <a:gd name="connsiteX5" fmla="*/ 95250 w 190500"/>
                    <a:gd name="connsiteY5" fmla="*/ 45244 h 190500"/>
                    <a:gd name="connsiteX6" fmla="*/ 95250 w 190500"/>
                    <a:gd name="connsiteY6" fmla="*/ 95250 h 190500"/>
                    <a:gd name="connsiteX7" fmla="*/ 126206 w 190500"/>
                    <a:gd name="connsiteY7" fmla="*/ 95250 h 190500"/>
                    <a:gd name="connsiteX8" fmla="*/ 133350 w 190500"/>
                    <a:gd name="connsiteY8" fmla="*/ 102394 h 190500"/>
                    <a:gd name="connsiteX9" fmla="*/ 126206 w 190500"/>
                    <a:gd name="connsiteY9" fmla="*/ 109538 h 190500"/>
                    <a:gd name="connsiteX10" fmla="*/ 95250 w 190500"/>
                    <a:gd name="connsiteY10" fmla="*/ 0 h 190500"/>
                    <a:gd name="connsiteX11" fmla="*/ 0 w 190500"/>
                    <a:gd name="connsiteY11" fmla="*/ 95250 h 190500"/>
                    <a:gd name="connsiteX12" fmla="*/ 95250 w 190500"/>
                    <a:gd name="connsiteY12" fmla="*/ 190500 h 190500"/>
                    <a:gd name="connsiteX13" fmla="*/ 19050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126206" y="109538"/>
                      </a:moveTo>
                      <a:lnTo>
                        <a:pt x="88106" y="109538"/>
                      </a:lnTo>
                      <a:cubicBezTo>
                        <a:pt x="84161" y="109538"/>
                        <a:pt x="80963" y="106339"/>
                        <a:pt x="80963" y="102394"/>
                      </a:cubicBezTo>
                      <a:lnTo>
                        <a:pt x="80963" y="45244"/>
                      </a:lnTo>
                      <a:cubicBezTo>
                        <a:pt x="80963" y="41298"/>
                        <a:pt x="84161" y="38100"/>
                        <a:pt x="88106" y="38100"/>
                      </a:cubicBezTo>
                      <a:cubicBezTo>
                        <a:pt x="92052" y="38100"/>
                        <a:pt x="95250" y="41298"/>
                        <a:pt x="95250" y="45244"/>
                      </a:cubicBezTo>
                      <a:lnTo>
                        <a:pt x="95250" y="95250"/>
                      </a:lnTo>
                      <a:lnTo>
                        <a:pt x="126206" y="95250"/>
                      </a:lnTo>
                      <a:cubicBezTo>
                        <a:pt x="130152" y="95250"/>
                        <a:pt x="133350" y="98448"/>
                        <a:pt x="133350" y="102394"/>
                      </a:cubicBezTo>
                      <a:cubicBezTo>
                        <a:pt x="133350" y="106339"/>
                        <a:pt x="130152" y="109538"/>
                        <a:pt x="126206" y="109538"/>
                      </a:cubicBezTo>
                      <a:close/>
                      <a:moveTo>
                        <a:pt x="95250" y="0"/>
                      </a:moveTo>
                      <a:cubicBezTo>
                        <a:pt x="42653" y="0"/>
                        <a:pt x="0" y="42653"/>
                        <a:pt x="0" y="95250"/>
                      </a:cubicBezTo>
                      <a:cubicBezTo>
                        <a:pt x="0" y="147847"/>
                        <a:pt x="42653" y="190500"/>
                        <a:pt x="95250" y="190500"/>
                      </a:cubicBezTo>
                      <a:cubicBezTo>
                        <a:pt x="147847" y="190500"/>
                        <a:pt x="190500" y="147847"/>
                        <a:pt x="190500" y="95250"/>
                      </a:cubicBezTo>
                      <a:cubicBezTo>
                        <a:pt x="190500" y="42653"/>
                        <a:pt x="147847" y="0"/>
                        <a:pt x="95250" y="0"/>
                      </a:cubicBezTo>
                      <a:close/>
                    </a:path>
                  </a:pathLst>
                </a:custGeom>
                <a:gradFill flip="none" rotWithShape="1">
                  <a:gsLst>
                    <a:gs pos="12000">
                      <a:srgbClr val="0078D4"/>
                    </a:gs>
                    <a:gs pos="100000">
                      <a:srgbClr val="399A91"/>
                    </a:gs>
                  </a:gsLst>
                  <a:path path="circle">
                    <a:fillToRect r="100000" b="100000"/>
                  </a:path>
                  <a:tileRect l="-100000" t="-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215" name="Group 214">
                <a:extLst>
                  <a:ext uri="{FF2B5EF4-FFF2-40B4-BE49-F238E27FC236}">
                    <a16:creationId xmlns:a16="http://schemas.microsoft.com/office/drawing/2014/main" id="{5FE23073-6845-93A2-7E8C-ED9F2B1E9B40}"/>
                  </a:ext>
                </a:extLst>
              </p:cNvPr>
              <p:cNvGrpSpPr/>
              <p:nvPr/>
            </p:nvGrpSpPr>
            <p:grpSpPr>
              <a:xfrm>
                <a:off x="8058224" y="2218174"/>
                <a:ext cx="265481" cy="265481"/>
                <a:chOff x="8058224" y="2539016"/>
                <a:chExt cx="265481" cy="265481"/>
              </a:xfrm>
            </p:grpSpPr>
            <p:sp>
              <p:nvSpPr>
                <p:cNvPr id="378" name="Oval 377">
                  <a:extLst>
                    <a:ext uri="{FF2B5EF4-FFF2-40B4-BE49-F238E27FC236}">
                      <a16:creationId xmlns:a16="http://schemas.microsoft.com/office/drawing/2014/main" id="{6C492825-5A60-387B-421A-AD041EE6117E}"/>
                    </a:ext>
                    <a:ext uri="{C183D7F6-B498-43B3-948B-1728B52AA6E4}">
                      <adec:decorative xmlns:adec="http://schemas.microsoft.com/office/drawing/2017/decorative" val="1"/>
                    </a:ext>
                  </a:extLst>
                </p:cNvPr>
                <p:cNvSpPr/>
                <p:nvPr/>
              </p:nvSpPr>
              <p:spPr bwMode="auto">
                <a:xfrm>
                  <a:off x="8058224" y="2539016"/>
                  <a:ext cx="265481" cy="26548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79" name="Graphic 7">
                  <a:extLst>
                    <a:ext uri="{FF2B5EF4-FFF2-40B4-BE49-F238E27FC236}">
                      <a16:creationId xmlns:a16="http://schemas.microsoft.com/office/drawing/2014/main" id="{D2737BE1-B561-B562-E68E-8E961C931C94}"/>
                    </a:ext>
                    <a:ext uri="{C183D7F6-B498-43B3-948B-1728B52AA6E4}">
                      <adec:decorative xmlns:adec="http://schemas.microsoft.com/office/drawing/2017/decorative" val="1"/>
                    </a:ext>
                  </a:extLst>
                </p:cNvPr>
                <p:cNvSpPr/>
                <p:nvPr/>
              </p:nvSpPr>
              <p:spPr>
                <a:xfrm>
                  <a:off x="8058224" y="2539016"/>
                  <a:ext cx="265481" cy="265481"/>
                </a:xfrm>
                <a:custGeom>
                  <a:avLst/>
                  <a:gdLst>
                    <a:gd name="connsiteX0" fmla="*/ 126206 w 190500"/>
                    <a:gd name="connsiteY0" fmla="*/ 109538 h 190500"/>
                    <a:gd name="connsiteX1" fmla="*/ 88106 w 190500"/>
                    <a:gd name="connsiteY1" fmla="*/ 109538 h 190500"/>
                    <a:gd name="connsiteX2" fmla="*/ 80963 w 190500"/>
                    <a:gd name="connsiteY2" fmla="*/ 102394 h 190500"/>
                    <a:gd name="connsiteX3" fmla="*/ 80963 w 190500"/>
                    <a:gd name="connsiteY3" fmla="*/ 45244 h 190500"/>
                    <a:gd name="connsiteX4" fmla="*/ 88106 w 190500"/>
                    <a:gd name="connsiteY4" fmla="*/ 38100 h 190500"/>
                    <a:gd name="connsiteX5" fmla="*/ 95250 w 190500"/>
                    <a:gd name="connsiteY5" fmla="*/ 45244 h 190500"/>
                    <a:gd name="connsiteX6" fmla="*/ 95250 w 190500"/>
                    <a:gd name="connsiteY6" fmla="*/ 95250 h 190500"/>
                    <a:gd name="connsiteX7" fmla="*/ 126206 w 190500"/>
                    <a:gd name="connsiteY7" fmla="*/ 95250 h 190500"/>
                    <a:gd name="connsiteX8" fmla="*/ 133350 w 190500"/>
                    <a:gd name="connsiteY8" fmla="*/ 102394 h 190500"/>
                    <a:gd name="connsiteX9" fmla="*/ 126206 w 190500"/>
                    <a:gd name="connsiteY9" fmla="*/ 109538 h 190500"/>
                    <a:gd name="connsiteX10" fmla="*/ 95250 w 190500"/>
                    <a:gd name="connsiteY10" fmla="*/ 0 h 190500"/>
                    <a:gd name="connsiteX11" fmla="*/ 0 w 190500"/>
                    <a:gd name="connsiteY11" fmla="*/ 95250 h 190500"/>
                    <a:gd name="connsiteX12" fmla="*/ 95250 w 190500"/>
                    <a:gd name="connsiteY12" fmla="*/ 190500 h 190500"/>
                    <a:gd name="connsiteX13" fmla="*/ 19050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126206" y="109538"/>
                      </a:moveTo>
                      <a:lnTo>
                        <a:pt x="88106" y="109538"/>
                      </a:lnTo>
                      <a:cubicBezTo>
                        <a:pt x="84161" y="109538"/>
                        <a:pt x="80963" y="106339"/>
                        <a:pt x="80963" y="102394"/>
                      </a:cubicBezTo>
                      <a:lnTo>
                        <a:pt x="80963" y="45244"/>
                      </a:lnTo>
                      <a:cubicBezTo>
                        <a:pt x="80963" y="41298"/>
                        <a:pt x="84161" y="38100"/>
                        <a:pt x="88106" y="38100"/>
                      </a:cubicBezTo>
                      <a:cubicBezTo>
                        <a:pt x="92052" y="38100"/>
                        <a:pt x="95250" y="41298"/>
                        <a:pt x="95250" y="45244"/>
                      </a:cubicBezTo>
                      <a:lnTo>
                        <a:pt x="95250" y="95250"/>
                      </a:lnTo>
                      <a:lnTo>
                        <a:pt x="126206" y="95250"/>
                      </a:lnTo>
                      <a:cubicBezTo>
                        <a:pt x="130152" y="95250"/>
                        <a:pt x="133350" y="98448"/>
                        <a:pt x="133350" y="102394"/>
                      </a:cubicBezTo>
                      <a:cubicBezTo>
                        <a:pt x="133350" y="106339"/>
                        <a:pt x="130152" y="109538"/>
                        <a:pt x="126206" y="109538"/>
                      </a:cubicBezTo>
                      <a:close/>
                      <a:moveTo>
                        <a:pt x="95250" y="0"/>
                      </a:moveTo>
                      <a:cubicBezTo>
                        <a:pt x="42653" y="0"/>
                        <a:pt x="0" y="42653"/>
                        <a:pt x="0" y="95250"/>
                      </a:cubicBezTo>
                      <a:cubicBezTo>
                        <a:pt x="0" y="147847"/>
                        <a:pt x="42653" y="190500"/>
                        <a:pt x="95250" y="190500"/>
                      </a:cubicBezTo>
                      <a:cubicBezTo>
                        <a:pt x="147847" y="190500"/>
                        <a:pt x="190500" y="147847"/>
                        <a:pt x="190500" y="95250"/>
                      </a:cubicBezTo>
                      <a:cubicBezTo>
                        <a:pt x="190500" y="42653"/>
                        <a:pt x="147847" y="0"/>
                        <a:pt x="95250" y="0"/>
                      </a:cubicBezTo>
                      <a:close/>
                    </a:path>
                  </a:pathLst>
                </a:custGeom>
                <a:gradFill flip="none" rotWithShape="1">
                  <a:gsLst>
                    <a:gs pos="12000">
                      <a:srgbClr val="0078D4"/>
                    </a:gs>
                    <a:gs pos="100000">
                      <a:srgbClr val="399A91"/>
                    </a:gs>
                  </a:gsLst>
                  <a:path path="circle">
                    <a:fillToRect r="100000" b="100000"/>
                  </a:path>
                  <a:tileRect l="-100000" t="-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216" name="Group 215">
                <a:extLst>
                  <a:ext uri="{FF2B5EF4-FFF2-40B4-BE49-F238E27FC236}">
                    <a16:creationId xmlns:a16="http://schemas.microsoft.com/office/drawing/2014/main" id="{A0227A48-4F5D-4785-21B7-63F2C906734C}"/>
                  </a:ext>
                </a:extLst>
              </p:cNvPr>
              <p:cNvGrpSpPr/>
              <p:nvPr/>
            </p:nvGrpSpPr>
            <p:grpSpPr>
              <a:xfrm>
                <a:off x="9441924" y="2218174"/>
                <a:ext cx="265481" cy="265481"/>
                <a:chOff x="9441924" y="2539016"/>
                <a:chExt cx="265481" cy="265481"/>
              </a:xfrm>
            </p:grpSpPr>
            <p:sp>
              <p:nvSpPr>
                <p:cNvPr id="376" name="Oval 375">
                  <a:extLst>
                    <a:ext uri="{FF2B5EF4-FFF2-40B4-BE49-F238E27FC236}">
                      <a16:creationId xmlns:a16="http://schemas.microsoft.com/office/drawing/2014/main" id="{68AF42BF-D781-A825-1D0B-B617DA562184}"/>
                    </a:ext>
                    <a:ext uri="{C183D7F6-B498-43B3-948B-1728B52AA6E4}">
                      <adec:decorative xmlns:adec="http://schemas.microsoft.com/office/drawing/2017/decorative" val="1"/>
                    </a:ext>
                  </a:extLst>
                </p:cNvPr>
                <p:cNvSpPr/>
                <p:nvPr/>
              </p:nvSpPr>
              <p:spPr bwMode="auto">
                <a:xfrm>
                  <a:off x="9441924" y="2539016"/>
                  <a:ext cx="265481" cy="26548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77" name="Graphic 7">
                  <a:extLst>
                    <a:ext uri="{FF2B5EF4-FFF2-40B4-BE49-F238E27FC236}">
                      <a16:creationId xmlns:a16="http://schemas.microsoft.com/office/drawing/2014/main" id="{CA57AE20-D71F-F933-9A6B-BC11AA115A15}"/>
                    </a:ext>
                    <a:ext uri="{C183D7F6-B498-43B3-948B-1728B52AA6E4}">
                      <adec:decorative xmlns:adec="http://schemas.microsoft.com/office/drawing/2017/decorative" val="1"/>
                    </a:ext>
                  </a:extLst>
                </p:cNvPr>
                <p:cNvSpPr/>
                <p:nvPr/>
              </p:nvSpPr>
              <p:spPr>
                <a:xfrm>
                  <a:off x="9441924" y="2539016"/>
                  <a:ext cx="265481" cy="265481"/>
                </a:xfrm>
                <a:custGeom>
                  <a:avLst/>
                  <a:gdLst>
                    <a:gd name="connsiteX0" fmla="*/ 126206 w 190500"/>
                    <a:gd name="connsiteY0" fmla="*/ 109538 h 190500"/>
                    <a:gd name="connsiteX1" fmla="*/ 88106 w 190500"/>
                    <a:gd name="connsiteY1" fmla="*/ 109538 h 190500"/>
                    <a:gd name="connsiteX2" fmla="*/ 80963 w 190500"/>
                    <a:gd name="connsiteY2" fmla="*/ 102394 h 190500"/>
                    <a:gd name="connsiteX3" fmla="*/ 80963 w 190500"/>
                    <a:gd name="connsiteY3" fmla="*/ 45244 h 190500"/>
                    <a:gd name="connsiteX4" fmla="*/ 88106 w 190500"/>
                    <a:gd name="connsiteY4" fmla="*/ 38100 h 190500"/>
                    <a:gd name="connsiteX5" fmla="*/ 95250 w 190500"/>
                    <a:gd name="connsiteY5" fmla="*/ 45244 h 190500"/>
                    <a:gd name="connsiteX6" fmla="*/ 95250 w 190500"/>
                    <a:gd name="connsiteY6" fmla="*/ 95250 h 190500"/>
                    <a:gd name="connsiteX7" fmla="*/ 126206 w 190500"/>
                    <a:gd name="connsiteY7" fmla="*/ 95250 h 190500"/>
                    <a:gd name="connsiteX8" fmla="*/ 133350 w 190500"/>
                    <a:gd name="connsiteY8" fmla="*/ 102394 h 190500"/>
                    <a:gd name="connsiteX9" fmla="*/ 126206 w 190500"/>
                    <a:gd name="connsiteY9" fmla="*/ 109538 h 190500"/>
                    <a:gd name="connsiteX10" fmla="*/ 95250 w 190500"/>
                    <a:gd name="connsiteY10" fmla="*/ 0 h 190500"/>
                    <a:gd name="connsiteX11" fmla="*/ 0 w 190500"/>
                    <a:gd name="connsiteY11" fmla="*/ 95250 h 190500"/>
                    <a:gd name="connsiteX12" fmla="*/ 95250 w 190500"/>
                    <a:gd name="connsiteY12" fmla="*/ 190500 h 190500"/>
                    <a:gd name="connsiteX13" fmla="*/ 19050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126206" y="109538"/>
                      </a:moveTo>
                      <a:lnTo>
                        <a:pt x="88106" y="109538"/>
                      </a:lnTo>
                      <a:cubicBezTo>
                        <a:pt x="84161" y="109538"/>
                        <a:pt x="80963" y="106339"/>
                        <a:pt x="80963" y="102394"/>
                      </a:cubicBezTo>
                      <a:lnTo>
                        <a:pt x="80963" y="45244"/>
                      </a:lnTo>
                      <a:cubicBezTo>
                        <a:pt x="80963" y="41298"/>
                        <a:pt x="84161" y="38100"/>
                        <a:pt x="88106" y="38100"/>
                      </a:cubicBezTo>
                      <a:cubicBezTo>
                        <a:pt x="92052" y="38100"/>
                        <a:pt x="95250" y="41298"/>
                        <a:pt x="95250" y="45244"/>
                      </a:cubicBezTo>
                      <a:lnTo>
                        <a:pt x="95250" y="95250"/>
                      </a:lnTo>
                      <a:lnTo>
                        <a:pt x="126206" y="95250"/>
                      </a:lnTo>
                      <a:cubicBezTo>
                        <a:pt x="130152" y="95250"/>
                        <a:pt x="133350" y="98448"/>
                        <a:pt x="133350" y="102394"/>
                      </a:cubicBezTo>
                      <a:cubicBezTo>
                        <a:pt x="133350" y="106339"/>
                        <a:pt x="130152" y="109538"/>
                        <a:pt x="126206" y="109538"/>
                      </a:cubicBezTo>
                      <a:close/>
                      <a:moveTo>
                        <a:pt x="95250" y="0"/>
                      </a:moveTo>
                      <a:cubicBezTo>
                        <a:pt x="42653" y="0"/>
                        <a:pt x="0" y="42653"/>
                        <a:pt x="0" y="95250"/>
                      </a:cubicBezTo>
                      <a:cubicBezTo>
                        <a:pt x="0" y="147847"/>
                        <a:pt x="42653" y="190500"/>
                        <a:pt x="95250" y="190500"/>
                      </a:cubicBezTo>
                      <a:cubicBezTo>
                        <a:pt x="147847" y="190500"/>
                        <a:pt x="190500" y="147847"/>
                        <a:pt x="190500" y="95250"/>
                      </a:cubicBezTo>
                      <a:cubicBezTo>
                        <a:pt x="190500" y="42653"/>
                        <a:pt x="147847" y="0"/>
                        <a:pt x="95250" y="0"/>
                      </a:cubicBezTo>
                      <a:close/>
                    </a:path>
                  </a:pathLst>
                </a:custGeom>
                <a:gradFill flip="none" rotWithShape="1">
                  <a:gsLst>
                    <a:gs pos="12000">
                      <a:srgbClr val="0078D4"/>
                    </a:gs>
                    <a:gs pos="100000">
                      <a:srgbClr val="399A91"/>
                    </a:gs>
                  </a:gsLst>
                  <a:path path="circle">
                    <a:fillToRect r="100000" b="100000"/>
                  </a:path>
                  <a:tileRect l="-100000" t="-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217" name="Group 216">
                <a:extLst>
                  <a:ext uri="{FF2B5EF4-FFF2-40B4-BE49-F238E27FC236}">
                    <a16:creationId xmlns:a16="http://schemas.microsoft.com/office/drawing/2014/main" id="{74ECCCC5-B24E-5409-7DAD-3F17AD097382}"/>
                  </a:ext>
                </a:extLst>
              </p:cNvPr>
              <p:cNvGrpSpPr/>
              <p:nvPr/>
            </p:nvGrpSpPr>
            <p:grpSpPr>
              <a:xfrm>
                <a:off x="7637280" y="3649509"/>
                <a:ext cx="266323" cy="265482"/>
                <a:chOff x="7637280" y="3970351"/>
                <a:chExt cx="266323" cy="265482"/>
              </a:xfrm>
            </p:grpSpPr>
            <p:sp>
              <p:nvSpPr>
                <p:cNvPr id="374" name="Oval 373">
                  <a:extLst>
                    <a:ext uri="{FF2B5EF4-FFF2-40B4-BE49-F238E27FC236}">
                      <a16:creationId xmlns:a16="http://schemas.microsoft.com/office/drawing/2014/main" id="{A20F217E-F55F-E7D5-026D-A633B59F9376}"/>
                    </a:ext>
                    <a:ext uri="{C183D7F6-B498-43B3-948B-1728B52AA6E4}">
                      <adec:decorative xmlns:adec="http://schemas.microsoft.com/office/drawing/2017/decorative" val="1"/>
                    </a:ext>
                  </a:extLst>
                </p:cNvPr>
                <p:cNvSpPr/>
                <p:nvPr/>
              </p:nvSpPr>
              <p:spPr bwMode="auto">
                <a:xfrm>
                  <a:off x="7637280" y="3970351"/>
                  <a:ext cx="265481" cy="26548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75" name="Graphic 7">
                  <a:extLst>
                    <a:ext uri="{FF2B5EF4-FFF2-40B4-BE49-F238E27FC236}">
                      <a16:creationId xmlns:a16="http://schemas.microsoft.com/office/drawing/2014/main" id="{FC57DE77-DEA8-2558-8A71-76A0BCD0A5EE}"/>
                    </a:ext>
                    <a:ext uri="{C183D7F6-B498-43B3-948B-1728B52AA6E4}">
                      <adec:decorative xmlns:adec="http://schemas.microsoft.com/office/drawing/2017/decorative" val="1"/>
                    </a:ext>
                  </a:extLst>
                </p:cNvPr>
                <p:cNvSpPr/>
                <p:nvPr/>
              </p:nvSpPr>
              <p:spPr>
                <a:xfrm>
                  <a:off x="7638122" y="3970352"/>
                  <a:ext cx="265481" cy="265481"/>
                </a:xfrm>
                <a:custGeom>
                  <a:avLst/>
                  <a:gdLst>
                    <a:gd name="connsiteX0" fmla="*/ 126206 w 190500"/>
                    <a:gd name="connsiteY0" fmla="*/ 109538 h 190500"/>
                    <a:gd name="connsiteX1" fmla="*/ 88106 w 190500"/>
                    <a:gd name="connsiteY1" fmla="*/ 109538 h 190500"/>
                    <a:gd name="connsiteX2" fmla="*/ 80963 w 190500"/>
                    <a:gd name="connsiteY2" fmla="*/ 102394 h 190500"/>
                    <a:gd name="connsiteX3" fmla="*/ 80963 w 190500"/>
                    <a:gd name="connsiteY3" fmla="*/ 45244 h 190500"/>
                    <a:gd name="connsiteX4" fmla="*/ 88106 w 190500"/>
                    <a:gd name="connsiteY4" fmla="*/ 38100 h 190500"/>
                    <a:gd name="connsiteX5" fmla="*/ 95250 w 190500"/>
                    <a:gd name="connsiteY5" fmla="*/ 45244 h 190500"/>
                    <a:gd name="connsiteX6" fmla="*/ 95250 w 190500"/>
                    <a:gd name="connsiteY6" fmla="*/ 95250 h 190500"/>
                    <a:gd name="connsiteX7" fmla="*/ 126206 w 190500"/>
                    <a:gd name="connsiteY7" fmla="*/ 95250 h 190500"/>
                    <a:gd name="connsiteX8" fmla="*/ 133350 w 190500"/>
                    <a:gd name="connsiteY8" fmla="*/ 102394 h 190500"/>
                    <a:gd name="connsiteX9" fmla="*/ 126206 w 190500"/>
                    <a:gd name="connsiteY9" fmla="*/ 109538 h 190500"/>
                    <a:gd name="connsiteX10" fmla="*/ 95250 w 190500"/>
                    <a:gd name="connsiteY10" fmla="*/ 0 h 190500"/>
                    <a:gd name="connsiteX11" fmla="*/ 0 w 190500"/>
                    <a:gd name="connsiteY11" fmla="*/ 95250 h 190500"/>
                    <a:gd name="connsiteX12" fmla="*/ 95250 w 190500"/>
                    <a:gd name="connsiteY12" fmla="*/ 190500 h 190500"/>
                    <a:gd name="connsiteX13" fmla="*/ 19050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126206" y="109538"/>
                      </a:moveTo>
                      <a:lnTo>
                        <a:pt x="88106" y="109538"/>
                      </a:lnTo>
                      <a:cubicBezTo>
                        <a:pt x="84161" y="109538"/>
                        <a:pt x="80963" y="106339"/>
                        <a:pt x="80963" y="102394"/>
                      </a:cubicBezTo>
                      <a:lnTo>
                        <a:pt x="80963" y="45244"/>
                      </a:lnTo>
                      <a:cubicBezTo>
                        <a:pt x="80963" y="41298"/>
                        <a:pt x="84161" y="38100"/>
                        <a:pt x="88106" y="38100"/>
                      </a:cubicBezTo>
                      <a:cubicBezTo>
                        <a:pt x="92052" y="38100"/>
                        <a:pt x="95250" y="41298"/>
                        <a:pt x="95250" y="45244"/>
                      </a:cubicBezTo>
                      <a:lnTo>
                        <a:pt x="95250" y="95250"/>
                      </a:lnTo>
                      <a:lnTo>
                        <a:pt x="126206" y="95250"/>
                      </a:lnTo>
                      <a:cubicBezTo>
                        <a:pt x="130152" y="95250"/>
                        <a:pt x="133350" y="98448"/>
                        <a:pt x="133350" y="102394"/>
                      </a:cubicBezTo>
                      <a:cubicBezTo>
                        <a:pt x="133350" y="106339"/>
                        <a:pt x="130152" y="109538"/>
                        <a:pt x="126206" y="109538"/>
                      </a:cubicBezTo>
                      <a:close/>
                      <a:moveTo>
                        <a:pt x="95250" y="0"/>
                      </a:moveTo>
                      <a:cubicBezTo>
                        <a:pt x="42653" y="0"/>
                        <a:pt x="0" y="42653"/>
                        <a:pt x="0" y="95250"/>
                      </a:cubicBezTo>
                      <a:cubicBezTo>
                        <a:pt x="0" y="147847"/>
                        <a:pt x="42653" y="190500"/>
                        <a:pt x="95250" y="190500"/>
                      </a:cubicBezTo>
                      <a:cubicBezTo>
                        <a:pt x="147847" y="190500"/>
                        <a:pt x="190500" y="147847"/>
                        <a:pt x="190500" y="95250"/>
                      </a:cubicBezTo>
                      <a:cubicBezTo>
                        <a:pt x="190500" y="42653"/>
                        <a:pt x="147847" y="0"/>
                        <a:pt x="95250" y="0"/>
                      </a:cubicBezTo>
                      <a:close/>
                    </a:path>
                  </a:pathLst>
                </a:custGeom>
                <a:gradFill flip="none" rotWithShape="1">
                  <a:gsLst>
                    <a:gs pos="12000">
                      <a:srgbClr val="0078D4"/>
                    </a:gs>
                    <a:gs pos="100000">
                      <a:srgbClr val="399A91"/>
                    </a:gs>
                  </a:gsLst>
                  <a:path path="circle">
                    <a:fillToRect r="100000" b="100000"/>
                  </a:path>
                  <a:tileRect l="-100000" t="-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218" name="Group 217">
                <a:extLst>
                  <a:ext uri="{FF2B5EF4-FFF2-40B4-BE49-F238E27FC236}">
                    <a16:creationId xmlns:a16="http://schemas.microsoft.com/office/drawing/2014/main" id="{AB034CED-DF5B-D919-97F4-570BACD75A41}"/>
                  </a:ext>
                </a:extLst>
              </p:cNvPr>
              <p:cNvGrpSpPr/>
              <p:nvPr/>
            </p:nvGrpSpPr>
            <p:grpSpPr>
              <a:xfrm>
                <a:off x="9302440" y="3649509"/>
                <a:ext cx="265482" cy="265482"/>
                <a:chOff x="9302440" y="3970351"/>
                <a:chExt cx="265482" cy="265482"/>
              </a:xfrm>
            </p:grpSpPr>
            <p:sp>
              <p:nvSpPr>
                <p:cNvPr id="372" name="Oval 371">
                  <a:extLst>
                    <a:ext uri="{FF2B5EF4-FFF2-40B4-BE49-F238E27FC236}">
                      <a16:creationId xmlns:a16="http://schemas.microsoft.com/office/drawing/2014/main" id="{BC9ED86E-6CF6-AD82-9AB0-000645752688}"/>
                    </a:ext>
                    <a:ext uri="{C183D7F6-B498-43B3-948B-1728B52AA6E4}">
                      <adec:decorative xmlns:adec="http://schemas.microsoft.com/office/drawing/2017/decorative" val="1"/>
                    </a:ext>
                  </a:extLst>
                </p:cNvPr>
                <p:cNvSpPr/>
                <p:nvPr/>
              </p:nvSpPr>
              <p:spPr bwMode="auto">
                <a:xfrm>
                  <a:off x="9302440" y="3970351"/>
                  <a:ext cx="265481" cy="26548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73" name="Graphic 7">
                  <a:extLst>
                    <a:ext uri="{FF2B5EF4-FFF2-40B4-BE49-F238E27FC236}">
                      <a16:creationId xmlns:a16="http://schemas.microsoft.com/office/drawing/2014/main" id="{8F39BB0E-8392-DDF0-F475-CAE4B00EA243}"/>
                    </a:ext>
                    <a:ext uri="{C183D7F6-B498-43B3-948B-1728B52AA6E4}">
                      <adec:decorative xmlns:adec="http://schemas.microsoft.com/office/drawing/2017/decorative" val="1"/>
                    </a:ext>
                  </a:extLst>
                </p:cNvPr>
                <p:cNvSpPr/>
                <p:nvPr/>
              </p:nvSpPr>
              <p:spPr>
                <a:xfrm>
                  <a:off x="9302441" y="3970352"/>
                  <a:ext cx="265481" cy="265481"/>
                </a:xfrm>
                <a:custGeom>
                  <a:avLst/>
                  <a:gdLst>
                    <a:gd name="connsiteX0" fmla="*/ 126206 w 190500"/>
                    <a:gd name="connsiteY0" fmla="*/ 109538 h 190500"/>
                    <a:gd name="connsiteX1" fmla="*/ 88106 w 190500"/>
                    <a:gd name="connsiteY1" fmla="*/ 109538 h 190500"/>
                    <a:gd name="connsiteX2" fmla="*/ 80963 w 190500"/>
                    <a:gd name="connsiteY2" fmla="*/ 102394 h 190500"/>
                    <a:gd name="connsiteX3" fmla="*/ 80963 w 190500"/>
                    <a:gd name="connsiteY3" fmla="*/ 45244 h 190500"/>
                    <a:gd name="connsiteX4" fmla="*/ 88106 w 190500"/>
                    <a:gd name="connsiteY4" fmla="*/ 38100 h 190500"/>
                    <a:gd name="connsiteX5" fmla="*/ 95250 w 190500"/>
                    <a:gd name="connsiteY5" fmla="*/ 45244 h 190500"/>
                    <a:gd name="connsiteX6" fmla="*/ 95250 w 190500"/>
                    <a:gd name="connsiteY6" fmla="*/ 95250 h 190500"/>
                    <a:gd name="connsiteX7" fmla="*/ 126206 w 190500"/>
                    <a:gd name="connsiteY7" fmla="*/ 95250 h 190500"/>
                    <a:gd name="connsiteX8" fmla="*/ 133350 w 190500"/>
                    <a:gd name="connsiteY8" fmla="*/ 102394 h 190500"/>
                    <a:gd name="connsiteX9" fmla="*/ 126206 w 190500"/>
                    <a:gd name="connsiteY9" fmla="*/ 109538 h 190500"/>
                    <a:gd name="connsiteX10" fmla="*/ 95250 w 190500"/>
                    <a:gd name="connsiteY10" fmla="*/ 0 h 190500"/>
                    <a:gd name="connsiteX11" fmla="*/ 0 w 190500"/>
                    <a:gd name="connsiteY11" fmla="*/ 95250 h 190500"/>
                    <a:gd name="connsiteX12" fmla="*/ 95250 w 190500"/>
                    <a:gd name="connsiteY12" fmla="*/ 190500 h 190500"/>
                    <a:gd name="connsiteX13" fmla="*/ 19050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126206" y="109538"/>
                      </a:moveTo>
                      <a:lnTo>
                        <a:pt x="88106" y="109538"/>
                      </a:lnTo>
                      <a:cubicBezTo>
                        <a:pt x="84161" y="109538"/>
                        <a:pt x="80963" y="106339"/>
                        <a:pt x="80963" y="102394"/>
                      </a:cubicBezTo>
                      <a:lnTo>
                        <a:pt x="80963" y="45244"/>
                      </a:lnTo>
                      <a:cubicBezTo>
                        <a:pt x="80963" y="41298"/>
                        <a:pt x="84161" y="38100"/>
                        <a:pt x="88106" y="38100"/>
                      </a:cubicBezTo>
                      <a:cubicBezTo>
                        <a:pt x="92052" y="38100"/>
                        <a:pt x="95250" y="41298"/>
                        <a:pt x="95250" y="45244"/>
                      </a:cubicBezTo>
                      <a:lnTo>
                        <a:pt x="95250" y="95250"/>
                      </a:lnTo>
                      <a:lnTo>
                        <a:pt x="126206" y="95250"/>
                      </a:lnTo>
                      <a:cubicBezTo>
                        <a:pt x="130152" y="95250"/>
                        <a:pt x="133350" y="98448"/>
                        <a:pt x="133350" y="102394"/>
                      </a:cubicBezTo>
                      <a:cubicBezTo>
                        <a:pt x="133350" y="106339"/>
                        <a:pt x="130152" y="109538"/>
                        <a:pt x="126206" y="109538"/>
                      </a:cubicBezTo>
                      <a:close/>
                      <a:moveTo>
                        <a:pt x="95250" y="0"/>
                      </a:moveTo>
                      <a:cubicBezTo>
                        <a:pt x="42653" y="0"/>
                        <a:pt x="0" y="42653"/>
                        <a:pt x="0" y="95250"/>
                      </a:cubicBezTo>
                      <a:cubicBezTo>
                        <a:pt x="0" y="147847"/>
                        <a:pt x="42653" y="190500"/>
                        <a:pt x="95250" y="190500"/>
                      </a:cubicBezTo>
                      <a:cubicBezTo>
                        <a:pt x="147847" y="190500"/>
                        <a:pt x="190500" y="147847"/>
                        <a:pt x="190500" y="95250"/>
                      </a:cubicBezTo>
                      <a:cubicBezTo>
                        <a:pt x="190500" y="42653"/>
                        <a:pt x="147847" y="0"/>
                        <a:pt x="95250" y="0"/>
                      </a:cubicBezTo>
                      <a:close/>
                    </a:path>
                  </a:pathLst>
                </a:custGeom>
                <a:gradFill flip="none" rotWithShape="1">
                  <a:gsLst>
                    <a:gs pos="12000">
                      <a:srgbClr val="0078D4"/>
                    </a:gs>
                    <a:gs pos="100000">
                      <a:srgbClr val="399A91"/>
                    </a:gs>
                  </a:gsLst>
                  <a:path path="circle">
                    <a:fillToRect r="100000" b="100000"/>
                  </a:path>
                  <a:tileRect l="-100000" t="-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226" name="Group 225">
                <a:extLst>
                  <a:ext uri="{FF2B5EF4-FFF2-40B4-BE49-F238E27FC236}">
                    <a16:creationId xmlns:a16="http://schemas.microsoft.com/office/drawing/2014/main" id="{4B7090A2-4D58-86ED-AB19-78A70D3258F4}"/>
                  </a:ext>
                </a:extLst>
              </p:cNvPr>
              <p:cNvGrpSpPr/>
              <p:nvPr/>
            </p:nvGrpSpPr>
            <p:grpSpPr>
              <a:xfrm>
                <a:off x="5968209" y="3649509"/>
                <a:ext cx="270285" cy="265482"/>
                <a:chOff x="5968209" y="3970351"/>
                <a:chExt cx="270285" cy="265482"/>
              </a:xfrm>
            </p:grpSpPr>
            <p:sp>
              <p:nvSpPr>
                <p:cNvPr id="370" name="Oval 369">
                  <a:extLst>
                    <a:ext uri="{FF2B5EF4-FFF2-40B4-BE49-F238E27FC236}">
                      <a16:creationId xmlns:a16="http://schemas.microsoft.com/office/drawing/2014/main" id="{C1909325-F2D9-24A6-DE50-47D8481800B8}"/>
                    </a:ext>
                    <a:ext uri="{C183D7F6-B498-43B3-948B-1728B52AA6E4}">
                      <adec:decorative xmlns:adec="http://schemas.microsoft.com/office/drawing/2017/decorative" val="1"/>
                    </a:ext>
                  </a:extLst>
                </p:cNvPr>
                <p:cNvSpPr/>
                <p:nvPr/>
              </p:nvSpPr>
              <p:spPr bwMode="auto">
                <a:xfrm>
                  <a:off x="5973013" y="3970351"/>
                  <a:ext cx="265481" cy="26548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71" name="Graphic 7">
                  <a:extLst>
                    <a:ext uri="{FF2B5EF4-FFF2-40B4-BE49-F238E27FC236}">
                      <a16:creationId xmlns:a16="http://schemas.microsoft.com/office/drawing/2014/main" id="{E476D78F-F71D-6116-1A2A-BA8B6BBFA37E}"/>
                    </a:ext>
                    <a:ext uri="{C183D7F6-B498-43B3-948B-1728B52AA6E4}">
                      <adec:decorative xmlns:adec="http://schemas.microsoft.com/office/drawing/2017/decorative" val="1"/>
                    </a:ext>
                  </a:extLst>
                </p:cNvPr>
                <p:cNvSpPr/>
                <p:nvPr/>
              </p:nvSpPr>
              <p:spPr>
                <a:xfrm>
                  <a:off x="5968209" y="3970352"/>
                  <a:ext cx="265481" cy="265481"/>
                </a:xfrm>
                <a:custGeom>
                  <a:avLst/>
                  <a:gdLst>
                    <a:gd name="connsiteX0" fmla="*/ 126206 w 190500"/>
                    <a:gd name="connsiteY0" fmla="*/ 109538 h 190500"/>
                    <a:gd name="connsiteX1" fmla="*/ 88106 w 190500"/>
                    <a:gd name="connsiteY1" fmla="*/ 109538 h 190500"/>
                    <a:gd name="connsiteX2" fmla="*/ 80963 w 190500"/>
                    <a:gd name="connsiteY2" fmla="*/ 102394 h 190500"/>
                    <a:gd name="connsiteX3" fmla="*/ 80963 w 190500"/>
                    <a:gd name="connsiteY3" fmla="*/ 45244 h 190500"/>
                    <a:gd name="connsiteX4" fmla="*/ 88106 w 190500"/>
                    <a:gd name="connsiteY4" fmla="*/ 38100 h 190500"/>
                    <a:gd name="connsiteX5" fmla="*/ 95250 w 190500"/>
                    <a:gd name="connsiteY5" fmla="*/ 45244 h 190500"/>
                    <a:gd name="connsiteX6" fmla="*/ 95250 w 190500"/>
                    <a:gd name="connsiteY6" fmla="*/ 95250 h 190500"/>
                    <a:gd name="connsiteX7" fmla="*/ 126206 w 190500"/>
                    <a:gd name="connsiteY7" fmla="*/ 95250 h 190500"/>
                    <a:gd name="connsiteX8" fmla="*/ 133350 w 190500"/>
                    <a:gd name="connsiteY8" fmla="*/ 102394 h 190500"/>
                    <a:gd name="connsiteX9" fmla="*/ 126206 w 190500"/>
                    <a:gd name="connsiteY9" fmla="*/ 109538 h 190500"/>
                    <a:gd name="connsiteX10" fmla="*/ 95250 w 190500"/>
                    <a:gd name="connsiteY10" fmla="*/ 0 h 190500"/>
                    <a:gd name="connsiteX11" fmla="*/ 0 w 190500"/>
                    <a:gd name="connsiteY11" fmla="*/ 95250 h 190500"/>
                    <a:gd name="connsiteX12" fmla="*/ 95250 w 190500"/>
                    <a:gd name="connsiteY12" fmla="*/ 190500 h 190500"/>
                    <a:gd name="connsiteX13" fmla="*/ 19050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126206" y="109538"/>
                      </a:moveTo>
                      <a:lnTo>
                        <a:pt x="88106" y="109538"/>
                      </a:lnTo>
                      <a:cubicBezTo>
                        <a:pt x="84161" y="109538"/>
                        <a:pt x="80963" y="106339"/>
                        <a:pt x="80963" y="102394"/>
                      </a:cubicBezTo>
                      <a:lnTo>
                        <a:pt x="80963" y="45244"/>
                      </a:lnTo>
                      <a:cubicBezTo>
                        <a:pt x="80963" y="41298"/>
                        <a:pt x="84161" y="38100"/>
                        <a:pt x="88106" y="38100"/>
                      </a:cubicBezTo>
                      <a:cubicBezTo>
                        <a:pt x="92052" y="38100"/>
                        <a:pt x="95250" y="41298"/>
                        <a:pt x="95250" y="45244"/>
                      </a:cubicBezTo>
                      <a:lnTo>
                        <a:pt x="95250" y="95250"/>
                      </a:lnTo>
                      <a:lnTo>
                        <a:pt x="126206" y="95250"/>
                      </a:lnTo>
                      <a:cubicBezTo>
                        <a:pt x="130152" y="95250"/>
                        <a:pt x="133350" y="98448"/>
                        <a:pt x="133350" y="102394"/>
                      </a:cubicBezTo>
                      <a:cubicBezTo>
                        <a:pt x="133350" y="106339"/>
                        <a:pt x="130152" y="109538"/>
                        <a:pt x="126206" y="109538"/>
                      </a:cubicBezTo>
                      <a:close/>
                      <a:moveTo>
                        <a:pt x="95250" y="0"/>
                      </a:moveTo>
                      <a:cubicBezTo>
                        <a:pt x="42653" y="0"/>
                        <a:pt x="0" y="42653"/>
                        <a:pt x="0" y="95250"/>
                      </a:cubicBezTo>
                      <a:cubicBezTo>
                        <a:pt x="0" y="147847"/>
                        <a:pt x="42653" y="190500"/>
                        <a:pt x="95250" y="190500"/>
                      </a:cubicBezTo>
                      <a:cubicBezTo>
                        <a:pt x="147847" y="190500"/>
                        <a:pt x="190500" y="147847"/>
                        <a:pt x="190500" y="95250"/>
                      </a:cubicBezTo>
                      <a:cubicBezTo>
                        <a:pt x="190500" y="42653"/>
                        <a:pt x="147847" y="0"/>
                        <a:pt x="95250" y="0"/>
                      </a:cubicBezTo>
                      <a:close/>
                    </a:path>
                  </a:pathLst>
                </a:custGeom>
                <a:gradFill flip="none" rotWithShape="1">
                  <a:gsLst>
                    <a:gs pos="12000">
                      <a:srgbClr val="0078D4"/>
                    </a:gs>
                    <a:gs pos="100000">
                      <a:srgbClr val="399A91"/>
                    </a:gs>
                  </a:gsLst>
                  <a:path path="circle">
                    <a:fillToRect r="100000" b="100000"/>
                  </a:path>
                  <a:tileRect l="-100000" t="-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227" name="Group 226">
                <a:extLst>
                  <a:ext uri="{FF2B5EF4-FFF2-40B4-BE49-F238E27FC236}">
                    <a16:creationId xmlns:a16="http://schemas.microsoft.com/office/drawing/2014/main" id="{5442CE84-3E8F-FCF9-AF83-3F9165834D59}"/>
                  </a:ext>
                </a:extLst>
              </p:cNvPr>
              <p:cNvGrpSpPr/>
              <p:nvPr/>
            </p:nvGrpSpPr>
            <p:grpSpPr>
              <a:xfrm>
                <a:off x="6652206" y="5043582"/>
                <a:ext cx="273213" cy="265481"/>
                <a:chOff x="6652206" y="5364424"/>
                <a:chExt cx="273213" cy="265481"/>
              </a:xfrm>
            </p:grpSpPr>
            <p:sp>
              <p:nvSpPr>
                <p:cNvPr id="368" name="Oval 367">
                  <a:extLst>
                    <a:ext uri="{FF2B5EF4-FFF2-40B4-BE49-F238E27FC236}">
                      <a16:creationId xmlns:a16="http://schemas.microsoft.com/office/drawing/2014/main" id="{F09116BB-30D0-77EB-F94D-9586E1118039}"/>
                    </a:ext>
                    <a:ext uri="{C183D7F6-B498-43B3-948B-1728B52AA6E4}">
                      <adec:decorative xmlns:adec="http://schemas.microsoft.com/office/drawing/2017/decorative" val="1"/>
                    </a:ext>
                  </a:extLst>
                </p:cNvPr>
                <p:cNvSpPr/>
                <p:nvPr/>
              </p:nvSpPr>
              <p:spPr bwMode="auto">
                <a:xfrm>
                  <a:off x="6652206" y="5364424"/>
                  <a:ext cx="265481" cy="265481"/>
                </a:xfrm>
                <a:prstGeom prst="ellipse">
                  <a:avLst/>
                </a:prstGeom>
                <a:solidFill>
                  <a:schemeClr val="bg1"/>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err="1">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369" name="Graphic 7">
                  <a:extLst>
                    <a:ext uri="{FF2B5EF4-FFF2-40B4-BE49-F238E27FC236}">
                      <a16:creationId xmlns:a16="http://schemas.microsoft.com/office/drawing/2014/main" id="{3DE9533C-B462-C62B-63ED-90554A27C818}"/>
                    </a:ext>
                    <a:ext uri="{C183D7F6-B498-43B3-948B-1728B52AA6E4}">
                      <adec:decorative xmlns:adec="http://schemas.microsoft.com/office/drawing/2017/decorative" val="1"/>
                    </a:ext>
                  </a:extLst>
                </p:cNvPr>
                <p:cNvSpPr/>
                <p:nvPr/>
              </p:nvSpPr>
              <p:spPr>
                <a:xfrm>
                  <a:off x="6659938" y="5364424"/>
                  <a:ext cx="265481" cy="265481"/>
                </a:xfrm>
                <a:custGeom>
                  <a:avLst/>
                  <a:gdLst>
                    <a:gd name="connsiteX0" fmla="*/ 126206 w 190500"/>
                    <a:gd name="connsiteY0" fmla="*/ 109538 h 190500"/>
                    <a:gd name="connsiteX1" fmla="*/ 88106 w 190500"/>
                    <a:gd name="connsiteY1" fmla="*/ 109538 h 190500"/>
                    <a:gd name="connsiteX2" fmla="*/ 80963 w 190500"/>
                    <a:gd name="connsiteY2" fmla="*/ 102394 h 190500"/>
                    <a:gd name="connsiteX3" fmla="*/ 80963 w 190500"/>
                    <a:gd name="connsiteY3" fmla="*/ 45244 h 190500"/>
                    <a:gd name="connsiteX4" fmla="*/ 88106 w 190500"/>
                    <a:gd name="connsiteY4" fmla="*/ 38100 h 190500"/>
                    <a:gd name="connsiteX5" fmla="*/ 95250 w 190500"/>
                    <a:gd name="connsiteY5" fmla="*/ 45244 h 190500"/>
                    <a:gd name="connsiteX6" fmla="*/ 95250 w 190500"/>
                    <a:gd name="connsiteY6" fmla="*/ 95250 h 190500"/>
                    <a:gd name="connsiteX7" fmla="*/ 126206 w 190500"/>
                    <a:gd name="connsiteY7" fmla="*/ 95250 h 190500"/>
                    <a:gd name="connsiteX8" fmla="*/ 133350 w 190500"/>
                    <a:gd name="connsiteY8" fmla="*/ 102394 h 190500"/>
                    <a:gd name="connsiteX9" fmla="*/ 126206 w 190500"/>
                    <a:gd name="connsiteY9" fmla="*/ 109538 h 190500"/>
                    <a:gd name="connsiteX10" fmla="*/ 95250 w 190500"/>
                    <a:gd name="connsiteY10" fmla="*/ 0 h 190500"/>
                    <a:gd name="connsiteX11" fmla="*/ 0 w 190500"/>
                    <a:gd name="connsiteY11" fmla="*/ 95250 h 190500"/>
                    <a:gd name="connsiteX12" fmla="*/ 95250 w 190500"/>
                    <a:gd name="connsiteY12" fmla="*/ 190500 h 190500"/>
                    <a:gd name="connsiteX13" fmla="*/ 19050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126206" y="109538"/>
                      </a:moveTo>
                      <a:lnTo>
                        <a:pt x="88106" y="109538"/>
                      </a:lnTo>
                      <a:cubicBezTo>
                        <a:pt x="84161" y="109538"/>
                        <a:pt x="80963" y="106339"/>
                        <a:pt x="80963" y="102394"/>
                      </a:cubicBezTo>
                      <a:lnTo>
                        <a:pt x="80963" y="45244"/>
                      </a:lnTo>
                      <a:cubicBezTo>
                        <a:pt x="80963" y="41298"/>
                        <a:pt x="84161" y="38100"/>
                        <a:pt x="88106" y="38100"/>
                      </a:cubicBezTo>
                      <a:cubicBezTo>
                        <a:pt x="92052" y="38100"/>
                        <a:pt x="95250" y="41298"/>
                        <a:pt x="95250" y="45244"/>
                      </a:cubicBezTo>
                      <a:lnTo>
                        <a:pt x="95250" y="95250"/>
                      </a:lnTo>
                      <a:lnTo>
                        <a:pt x="126206" y="95250"/>
                      </a:lnTo>
                      <a:cubicBezTo>
                        <a:pt x="130152" y="95250"/>
                        <a:pt x="133350" y="98448"/>
                        <a:pt x="133350" y="102394"/>
                      </a:cubicBezTo>
                      <a:cubicBezTo>
                        <a:pt x="133350" y="106339"/>
                        <a:pt x="130152" y="109538"/>
                        <a:pt x="126206" y="109538"/>
                      </a:cubicBezTo>
                      <a:close/>
                      <a:moveTo>
                        <a:pt x="95250" y="0"/>
                      </a:moveTo>
                      <a:cubicBezTo>
                        <a:pt x="42653" y="0"/>
                        <a:pt x="0" y="42653"/>
                        <a:pt x="0" y="95250"/>
                      </a:cubicBezTo>
                      <a:cubicBezTo>
                        <a:pt x="0" y="147847"/>
                        <a:pt x="42653" y="190500"/>
                        <a:pt x="95250" y="190500"/>
                      </a:cubicBezTo>
                      <a:cubicBezTo>
                        <a:pt x="147847" y="190500"/>
                        <a:pt x="190500" y="147847"/>
                        <a:pt x="190500" y="95250"/>
                      </a:cubicBezTo>
                      <a:cubicBezTo>
                        <a:pt x="190500" y="42653"/>
                        <a:pt x="147847" y="0"/>
                        <a:pt x="95250" y="0"/>
                      </a:cubicBezTo>
                      <a:close/>
                    </a:path>
                  </a:pathLst>
                </a:custGeom>
                <a:gradFill flip="none" rotWithShape="1">
                  <a:gsLst>
                    <a:gs pos="11000">
                      <a:srgbClr val="FF5C39"/>
                    </a:gs>
                    <a:gs pos="90000">
                      <a:srgbClr val="C03BC4"/>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228" name="Group 227">
                <a:extLst>
                  <a:ext uri="{FF2B5EF4-FFF2-40B4-BE49-F238E27FC236}">
                    <a16:creationId xmlns:a16="http://schemas.microsoft.com/office/drawing/2014/main" id="{AE02A960-27FA-26BC-93E7-708CCF260F88}"/>
                  </a:ext>
                </a:extLst>
              </p:cNvPr>
              <p:cNvGrpSpPr/>
              <p:nvPr/>
            </p:nvGrpSpPr>
            <p:grpSpPr>
              <a:xfrm>
                <a:off x="4299137" y="3649509"/>
                <a:ext cx="265482" cy="265482"/>
                <a:chOff x="4299137" y="3970351"/>
                <a:chExt cx="265482" cy="265482"/>
              </a:xfrm>
            </p:grpSpPr>
            <p:sp>
              <p:nvSpPr>
                <p:cNvPr id="350" name="Oval 349">
                  <a:extLst>
                    <a:ext uri="{FF2B5EF4-FFF2-40B4-BE49-F238E27FC236}">
                      <a16:creationId xmlns:a16="http://schemas.microsoft.com/office/drawing/2014/main" id="{CE1231B1-ABCD-289A-563D-557D87EF0C43}"/>
                    </a:ext>
                    <a:ext uri="{C183D7F6-B498-43B3-948B-1728B52AA6E4}">
                      <adec:decorative xmlns:adec="http://schemas.microsoft.com/office/drawing/2017/decorative" val="1"/>
                    </a:ext>
                  </a:extLst>
                </p:cNvPr>
                <p:cNvSpPr/>
                <p:nvPr/>
              </p:nvSpPr>
              <p:spPr bwMode="auto">
                <a:xfrm>
                  <a:off x="4299137" y="3970351"/>
                  <a:ext cx="265481" cy="26548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57" name="Graphic 7">
                  <a:extLst>
                    <a:ext uri="{FF2B5EF4-FFF2-40B4-BE49-F238E27FC236}">
                      <a16:creationId xmlns:a16="http://schemas.microsoft.com/office/drawing/2014/main" id="{99062877-DFEF-0C9B-CA13-EC4C7E9B73B9}"/>
                    </a:ext>
                    <a:ext uri="{C183D7F6-B498-43B3-948B-1728B52AA6E4}">
                      <adec:decorative xmlns:adec="http://schemas.microsoft.com/office/drawing/2017/decorative" val="1"/>
                    </a:ext>
                  </a:extLst>
                </p:cNvPr>
                <p:cNvSpPr/>
                <p:nvPr/>
              </p:nvSpPr>
              <p:spPr>
                <a:xfrm>
                  <a:off x="4299138" y="3970352"/>
                  <a:ext cx="265481" cy="265481"/>
                </a:xfrm>
                <a:custGeom>
                  <a:avLst/>
                  <a:gdLst>
                    <a:gd name="connsiteX0" fmla="*/ 126206 w 190500"/>
                    <a:gd name="connsiteY0" fmla="*/ 109538 h 190500"/>
                    <a:gd name="connsiteX1" fmla="*/ 88106 w 190500"/>
                    <a:gd name="connsiteY1" fmla="*/ 109538 h 190500"/>
                    <a:gd name="connsiteX2" fmla="*/ 80963 w 190500"/>
                    <a:gd name="connsiteY2" fmla="*/ 102394 h 190500"/>
                    <a:gd name="connsiteX3" fmla="*/ 80963 w 190500"/>
                    <a:gd name="connsiteY3" fmla="*/ 45244 h 190500"/>
                    <a:gd name="connsiteX4" fmla="*/ 88106 w 190500"/>
                    <a:gd name="connsiteY4" fmla="*/ 38100 h 190500"/>
                    <a:gd name="connsiteX5" fmla="*/ 95250 w 190500"/>
                    <a:gd name="connsiteY5" fmla="*/ 45244 h 190500"/>
                    <a:gd name="connsiteX6" fmla="*/ 95250 w 190500"/>
                    <a:gd name="connsiteY6" fmla="*/ 95250 h 190500"/>
                    <a:gd name="connsiteX7" fmla="*/ 126206 w 190500"/>
                    <a:gd name="connsiteY7" fmla="*/ 95250 h 190500"/>
                    <a:gd name="connsiteX8" fmla="*/ 133350 w 190500"/>
                    <a:gd name="connsiteY8" fmla="*/ 102394 h 190500"/>
                    <a:gd name="connsiteX9" fmla="*/ 126206 w 190500"/>
                    <a:gd name="connsiteY9" fmla="*/ 109538 h 190500"/>
                    <a:gd name="connsiteX10" fmla="*/ 95250 w 190500"/>
                    <a:gd name="connsiteY10" fmla="*/ 0 h 190500"/>
                    <a:gd name="connsiteX11" fmla="*/ 0 w 190500"/>
                    <a:gd name="connsiteY11" fmla="*/ 95250 h 190500"/>
                    <a:gd name="connsiteX12" fmla="*/ 95250 w 190500"/>
                    <a:gd name="connsiteY12" fmla="*/ 190500 h 190500"/>
                    <a:gd name="connsiteX13" fmla="*/ 19050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126206" y="109538"/>
                      </a:moveTo>
                      <a:lnTo>
                        <a:pt x="88106" y="109538"/>
                      </a:lnTo>
                      <a:cubicBezTo>
                        <a:pt x="84161" y="109538"/>
                        <a:pt x="80963" y="106339"/>
                        <a:pt x="80963" y="102394"/>
                      </a:cubicBezTo>
                      <a:lnTo>
                        <a:pt x="80963" y="45244"/>
                      </a:lnTo>
                      <a:cubicBezTo>
                        <a:pt x="80963" y="41298"/>
                        <a:pt x="84161" y="38100"/>
                        <a:pt x="88106" y="38100"/>
                      </a:cubicBezTo>
                      <a:cubicBezTo>
                        <a:pt x="92052" y="38100"/>
                        <a:pt x="95250" y="41298"/>
                        <a:pt x="95250" y="45244"/>
                      </a:cubicBezTo>
                      <a:lnTo>
                        <a:pt x="95250" y="95250"/>
                      </a:lnTo>
                      <a:lnTo>
                        <a:pt x="126206" y="95250"/>
                      </a:lnTo>
                      <a:cubicBezTo>
                        <a:pt x="130152" y="95250"/>
                        <a:pt x="133350" y="98448"/>
                        <a:pt x="133350" y="102394"/>
                      </a:cubicBezTo>
                      <a:cubicBezTo>
                        <a:pt x="133350" y="106339"/>
                        <a:pt x="130152" y="109538"/>
                        <a:pt x="126206" y="109538"/>
                      </a:cubicBezTo>
                      <a:close/>
                      <a:moveTo>
                        <a:pt x="95250" y="0"/>
                      </a:moveTo>
                      <a:cubicBezTo>
                        <a:pt x="42653" y="0"/>
                        <a:pt x="0" y="42653"/>
                        <a:pt x="0" y="95250"/>
                      </a:cubicBezTo>
                      <a:cubicBezTo>
                        <a:pt x="0" y="147847"/>
                        <a:pt x="42653" y="190500"/>
                        <a:pt x="95250" y="190500"/>
                      </a:cubicBezTo>
                      <a:cubicBezTo>
                        <a:pt x="147847" y="190500"/>
                        <a:pt x="190500" y="147847"/>
                        <a:pt x="190500" y="95250"/>
                      </a:cubicBezTo>
                      <a:cubicBezTo>
                        <a:pt x="190500" y="42653"/>
                        <a:pt x="147847" y="0"/>
                        <a:pt x="95250" y="0"/>
                      </a:cubicBezTo>
                      <a:close/>
                    </a:path>
                  </a:pathLst>
                </a:custGeom>
                <a:gradFill flip="none" rotWithShape="1">
                  <a:gsLst>
                    <a:gs pos="11000">
                      <a:srgbClr val="FF5C39"/>
                    </a:gs>
                    <a:gs pos="90000">
                      <a:srgbClr val="C03BC4"/>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229" name="Group 228">
                <a:extLst>
                  <a:ext uri="{FF2B5EF4-FFF2-40B4-BE49-F238E27FC236}">
                    <a16:creationId xmlns:a16="http://schemas.microsoft.com/office/drawing/2014/main" id="{272123C9-7247-4C00-1A61-7E9D42955B19}"/>
                  </a:ext>
                </a:extLst>
              </p:cNvPr>
              <p:cNvGrpSpPr/>
              <p:nvPr/>
            </p:nvGrpSpPr>
            <p:grpSpPr>
              <a:xfrm>
                <a:off x="2634776" y="3649509"/>
                <a:ext cx="266323" cy="265482"/>
                <a:chOff x="2634776" y="3970351"/>
                <a:chExt cx="266323" cy="265482"/>
              </a:xfrm>
            </p:grpSpPr>
            <p:sp>
              <p:nvSpPr>
                <p:cNvPr id="335" name="Oval 334">
                  <a:extLst>
                    <a:ext uri="{FF2B5EF4-FFF2-40B4-BE49-F238E27FC236}">
                      <a16:creationId xmlns:a16="http://schemas.microsoft.com/office/drawing/2014/main" id="{5CB388BC-3C47-CA75-9FEE-82BEFE294339}"/>
                    </a:ext>
                    <a:ext uri="{C183D7F6-B498-43B3-948B-1728B52AA6E4}">
                      <adec:decorative xmlns:adec="http://schemas.microsoft.com/office/drawing/2017/decorative" val="1"/>
                    </a:ext>
                  </a:extLst>
                </p:cNvPr>
                <p:cNvSpPr/>
                <p:nvPr/>
              </p:nvSpPr>
              <p:spPr bwMode="auto">
                <a:xfrm>
                  <a:off x="2635618" y="3970351"/>
                  <a:ext cx="265481" cy="26548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42" name="Graphic 7">
                  <a:extLst>
                    <a:ext uri="{FF2B5EF4-FFF2-40B4-BE49-F238E27FC236}">
                      <a16:creationId xmlns:a16="http://schemas.microsoft.com/office/drawing/2014/main" id="{22D4DDED-3ECC-10C9-56E4-577D4470FCD4}"/>
                    </a:ext>
                    <a:ext uri="{C183D7F6-B498-43B3-948B-1728B52AA6E4}">
                      <adec:decorative xmlns:adec="http://schemas.microsoft.com/office/drawing/2017/decorative" val="1"/>
                    </a:ext>
                  </a:extLst>
                </p:cNvPr>
                <p:cNvSpPr/>
                <p:nvPr/>
              </p:nvSpPr>
              <p:spPr>
                <a:xfrm>
                  <a:off x="2634776" y="3970352"/>
                  <a:ext cx="265481" cy="265481"/>
                </a:xfrm>
                <a:custGeom>
                  <a:avLst/>
                  <a:gdLst>
                    <a:gd name="connsiteX0" fmla="*/ 126206 w 190500"/>
                    <a:gd name="connsiteY0" fmla="*/ 109538 h 190500"/>
                    <a:gd name="connsiteX1" fmla="*/ 88106 w 190500"/>
                    <a:gd name="connsiteY1" fmla="*/ 109538 h 190500"/>
                    <a:gd name="connsiteX2" fmla="*/ 80963 w 190500"/>
                    <a:gd name="connsiteY2" fmla="*/ 102394 h 190500"/>
                    <a:gd name="connsiteX3" fmla="*/ 80963 w 190500"/>
                    <a:gd name="connsiteY3" fmla="*/ 45244 h 190500"/>
                    <a:gd name="connsiteX4" fmla="*/ 88106 w 190500"/>
                    <a:gd name="connsiteY4" fmla="*/ 38100 h 190500"/>
                    <a:gd name="connsiteX5" fmla="*/ 95250 w 190500"/>
                    <a:gd name="connsiteY5" fmla="*/ 45244 h 190500"/>
                    <a:gd name="connsiteX6" fmla="*/ 95250 w 190500"/>
                    <a:gd name="connsiteY6" fmla="*/ 95250 h 190500"/>
                    <a:gd name="connsiteX7" fmla="*/ 126206 w 190500"/>
                    <a:gd name="connsiteY7" fmla="*/ 95250 h 190500"/>
                    <a:gd name="connsiteX8" fmla="*/ 133350 w 190500"/>
                    <a:gd name="connsiteY8" fmla="*/ 102394 h 190500"/>
                    <a:gd name="connsiteX9" fmla="*/ 126206 w 190500"/>
                    <a:gd name="connsiteY9" fmla="*/ 109538 h 190500"/>
                    <a:gd name="connsiteX10" fmla="*/ 95250 w 190500"/>
                    <a:gd name="connsiteY10" fmla="*/ 0 h 190500"/>
                    <a:gd name="connsiteX11" fmla="*/ 0 w 190500"/>
                    <a:gd name="connsiteY11" fmla="*/ 95250 h 190500"/>
                    <a:gd name="connsiteX12" fmla="*/ 95250 w 190500"/>
                    <a:gd name="connsiteY12" fmla="*/ 190500 h 190500"/>
                    <a:gd name="connsiteX13" fmla="*/ 19050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126206" y="109538"/>
                      </a:moveTo>
                      <a:lnTo>
                        <a:pt x="88106" y="109538"/>
                      </a:lnTo>
                      <a:cubicBezTo>
                        <a:pt x="84161" y="109538"/>
                        <a:pt x="80963" y="106339"/>
                        <a:pt x="80963" y="102394"/>
                      </a:cubicBezTo>
                      <a:lnTo>
                        <a:pt x="80963" y="45244"/>
                      </a:lnTo>
                      <a:cubicBezTo>
                        <a:pt x="80963" y="41298"/>
                        <a:pt x="84161" y="38100"/>
                        <a:pt x="88106" y="38100"/>
                      </a:cubicBezTo>
                      <a:cubicBezTo>
                        <a:pt x="92052" y="38100"/>
                        <a:pt x="95250" y="41298"/>
                        <a:pt x="95250" y="45244"/>
                      </a:cubicBezTo>
                      <a:lnTo>
                        <a:pt x="95250" y="95250"/>
                      </a:lnTo>
                      <a:lnTo>
                        <a:pt x="126206" y="95250"/>
                      </a:lnTo>
                      <a:cubicBezTo>
                        <a:pt x="130152" y="95250"/>
                        <a:pt x="133350" y="98448"/>
                        <a:pt x="133350" y="102394"/>
                      </a:cubicBezTo>
                      <a:cubicBezTo>
                        <a:pt x="133350" y="106339"/>
                        <a:pt x="130152" y="109538"/>
                        <a:pt x="126206" y="109538"/>
                      </a:cubicBezTo>
                      <a:close/>
                      <a:moveTo>
                        <a:pt x="95250" y="0"/>
                      </a:moveTo>
                      <a:cubicBezTo>
                        <a:pt x="42653" y="0"/>
                        <a:pt x="0" y="42653"/>
                        <a:pt x="0" y="95250"/>
                      </a:cubicBezTo>
                      <a:cubicBezTo>
                        <a:pt x="0" y="147847"/>
                        <a:pt x="42653" y="190500"/>
                        <a:pt x="95250" y="190500"/>
                      </a:cubicBezTo>
                      <a:cubicBezTo>
                        <a:pt x="147847" y="190500"/>
                        <a:pt x="190500" y="147847"/>
                        <a:pt x="190500" y="95250"/>
                      </a:cubicBezTo>
                      <a:cubicBezTo>
                        <a:pt x="190500" y="42653"/>
                        <a:pt x="147847" y="0"/>
                        <a:pt x="95250" y="0"/>
                      </a:cubicBezTo>
                      <a:close/>
                    </a:path>
                  </a:pathLst>
                </a:custGeom>
                <a:gradFill flip="none" rotWithShape="1">
                  <a:gsLst>
                    <a:gs pos="11000">
                      <a:srgbClr val="FF5C39"/>
                    </a:gs>
                    <a:gs pos="90000">
                      <a:srgbClr val="C03BC4"/>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230" name="Group 229">
                <a:extLst>
                  <a:ext uri="{FF2B5EF4-FFF2-40B4-BE49-F238E27FC236}">
                    <a16:creationId xmlns:a16="http://schemas.microsoft.com/office/drawing/2014/main" id="{5801030E-1CA8-CFB4-028A-AF4F07C85E88}"/>
                  </a:ext>
                </a:extLst>
              </p:cNvPr>
              <p:cNvGrpSpPr/>
              <p:nvPr/>
            </p:nvGrpSpPr>
            <p:grpSpPr>
              <a:xfrm>
                <a:off x="1030645" y="4342992"/>
                <a:ext cx="265481" cy="265481"/>
                <a:chOff x="1030645" y="4663834"/>
                <a:chExt cx="265481" cy="265481"/>
              </a:xfrm>
            </p:grpSpPr>
            <p:sp>
              <p:nvSpPr>
                <p:cNvPr id="333" name="Oval 332">
                  <a:extLst>
                    <a:ext uri="{FF2B5EF4-FFF2-40B4-BE49-F238E27FC236}">
                      <a16:creationId xmlns:a16="http://schemas.microsoft.com/office/drawing/2014/main" id="{4E1CF014-0689-907E-3763-1ABF4C0B6077}"/>
                    </a:ext>
                    <a:ext uri="{C183D7F6-B498-43B3-948B-1728B52AA6E4}">
                      <adec:decorative xmlns:adec="http://schemas.microsoft.com/office/drawing/2017/decorative" val="1"/>
                    </a:ext>
                  </a:extLst>
                </p:cNvPr>
                <p:cNvSpPr/>
                <p:nvPr/>
              </p:nvSpPr>
              <p:spPr bwMode="auto">
                <a:xfrm>
                  <a:off x="1030645" y="4663834"/>
                  <a:ext cx="265481" cy="26548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34" name="Graphic 7">
                  <a:extLst>
                    <a:ext uri="{FF2B5EF4-FFF2-40B4-BE49-F238E27FC236}">
                      <a16:creationId xmlns:a16="http://schemas.microsoft.com/office/drawing/2014/main" id="{641AC18B-60E9-AEC7-6331-DDDAF742B709}"/>
                    </a:ext>
                    <a:ext uri="{C183D7F6-B498-43B3-948B-1728B52AA6E4}">
                      <adec:decorative xmlns:adec="http://schemas.microsoft.com/office/drawing/2017/decorative" val="1"/>
                    </a:ext>
                  </a:extLst>
                </p:cNvPr>
                <p:cNvSpPr/>
                <p:nvPr/>
              </p:nvSpPr>
              <p:spPr>
                <a:xfrm>
                  <a:off x="1030645" y="4663834"/>
                  <a:ext cx="265481" cy="265481"/>
                </a:xfrm>
                <a:custGeom>
                  <a:avLst/>
                  <a:gdLst>
                    <a:gd name="connsiteX0" fmla="*/ 126206 w 190500"/>
                    <a:gd name="connsiteY0" fmla="*/ 109538 h 190500"/>
                    <a:gd name="connsiteX1" fmla="*/ 88106 w 190500"/>
                    <a:gd name="connsiteY1" fmla="*/ 109538 h 190500"/>
                    <a:gd name="connsiteX2" fmla="*/ 80963 w 190500"/>
                    <a:gd name="connsiteY2" fmla="*/ 102394 h 190500"/>
                    <a:gd name="connsiteX3" fmla="*/ 80963 w 190500"/>
                    <a:gd name="connsiteY3" fmla="*/ 45244 h 190500"/>
                    <a:gd name="connsiteX4" fmla="*/ 88106 w 190500"/>
                    <a:gd name="connsiteY4" fmla="*/ 38100 h 190500"/>
                    <a:gd name="connsiteX5" fmla="*/ 95250 w 190500"/>
                    <a:gd name="connsiteY5" fmla="*/ 45244 h 190500"/>
                    <a:gd name="connsiteX6" fmla="*/ 95250 w 190500"/>
                    <a:gd name="connsiteY6" fmla="*/ 95250 h 190500"/>
                    <a:gd name="connsiteX7" fmla="*/ 126206 w 190500"/>
                    <a:gd name="connsiteY7" fmla="*/ 95250 h 190500"/>
                    <a:gd name="connsiteX8" fmla="*/ 133350 w 190500"/>
                    <a:gd name="connsiteY8" fmla="*/ 102394 h 190500"/>
                    <a:gd name="connsiteX9" fmla="*/ 126206 w 190500"/>
                    <a:gd name="connsiteY9" fmla="*/ 109538 h 190500"/>
                    <a:gd name="connsiteX10" fmla="*/ 95250 w 190500"/>
                    <a:gd name="connsiteY10" fmla="*/ 0 h 190500"/>
                    <a:gd name="connsiteX11" fmla="*/ 0 w 190500"/>
                    <a:gd name="connsiteY11" fmla="*/ 95250 h 190500"/>
                    <a:gd name="connsiteX12" fmla="*/ 95250 w 190500"/>
                    <a:gd name="connsiteY12" fmla="*/ 190500 h 190500"/>
                    <a:gd name="connsiteX13" fmla="*/ 19050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126206" y="109538"/>
                      </a:moveTo>
                      <a:lnTo>
                        <a:pt x="88106" y="109538"/>
                      </a:lnTo>
                      <a:cubicBezTo>
                        <a:pt x="84161" y="109538"/>
                        <a:pt x="80963" y="106339"/>
                        <a:pt x="80963" y="102394"/>
                      </a:cubicBezTo>
                      <a:lnTo>
                        <a:pt x="80963" y="45244"/>
                      </a:lnTo>
                      <a:cubicBezTo>
                        <a:pt x="80963" y="41298"/>
                        <a:pt x="84161" y="38100"/>
                        <a:pt x="88106" y="38100"/>
                      </a:cubicBezTo>
                      <a:cubicBezTo>
                        <a:pt x="92052" y="38100"/>
                        <a:pt x="95250" y="41298"/>
                        <a:pt x="95250" y="45244"/>
                      </a:cubicBezTo>
                      <a:lnTo>
                        <a:pt x="95250" y="95250"/>
                      </a:lnTo>
                      <a:lnTo>
                        <a:pt x="126206" y="95250"/>
                      </a:lnTo>
                      <a:cubicBezTo>
                        <a:pt x="130152" y="95250"/>
                        <a:pt x="133350" y="98448"/>
                        <a:pt x="133350" y="102394"/>
                      </a:cubicBezTo>
                      <a:cubicBezTo>
                        <a:pt x="133350" y="106339"/>
                        <a:pt x="130152" y="109538"/>
                        <a:pt x="126206" y="109538"/>
                      </a:cubicBezTo>
                      <a:close/>
                      <a:moveTo>
                        <a:pt x="95250" y="0"/>
                      </a:moveTo>
                      <a:cubicBezTo>
                        <a:pt x="42653" y="0"/>
                        <a:pt x="0" y="42653"/>
                        <a:pt x="0" y="95250"/>
                      </a:cubicBezTo>
                      <a:cubicBezTo>
                        <a:pt x="0" y="147847"/>
                        <a:pt x="42653" y="190500"/>
                        <a:pt x="95250" y="190500"/>
                      </a:cubicBezTo>
                      <a:cubicBezTo>
                        <a:pt x="147847" y="190500"/>
                        <a:pt x="190500" y="147847"/>
                        <a:pt x="190500" y="95250"/>
                      </a:cubicBezTo>
                      <a:cubicBezTo>
                        <a:pt x="190500" y="42653"/>
                        <a:pt x="147847" y="0"/>
                        <a:pt x="95250" y="0"/>
                      </a:cubicBezTo>
                      <a:close/>
                    </a:path>
                  </a:pathLst>
                </a:custGeom>
                <a:gradFill flip="none" rotWithShape="1">
                  <a:gsLst>
                    <a:gs pos="11000">
                      <a:srgbClr val="FF5C39"/>
                    </a:gs>
                    <a:gs pos="90000">
                      <a:srgbClr val="C03BC4"/>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231" name="Group 230">
                <a:extLst>
                  <a:ext uri="{FF2B5EF4-FFF2-40B4-BE49-F238E27FC236}">
                    <a16:creationId xmlns:a16="http://schemas.microsoft.com/office/drawing/2014/main" id="{7A54330E-B6C1-582A-B74D-4B9F6DBD7344}"/>
                  </a:ext>
                </a:extLst>
              </p:cNvPr>
              <p:cNvGrpSpPr/>
              <p:nvPr/>
            </p:nvGrpSpPr>
            <p:grpSpPr>
              <a:xfrm>
                <a:off x="2494578" y="5043582"/>
                <a:ext cx="268422" cy="265481"/>
                <a:chOff x="2494578" y="5364424"/>
                <a:chExt cx="268422" cy="265481"/>
              </a:xfrm>
            </p:grpSpPr>
            <p:sp>
              <p:nvSpPr>
                <p:cNvPr id="331" name="Oval 330">
                  <a:extLst>
                    <a:ext uri="{FF2B5EF4-FFF2-40B4-BE49-F238E27FC236}">
                      <a16:creationId xmlns:a16="http://schemas.microsoft.com/office/drawing/2014/main" id="{723C3153-F1E4-0C7B-9BEF-5EE4BA76D3E7}"/>
                    </a:ext>
                    <a:ext uri="{C183D7F6-B498-43B3-948B-1728B52AA6E4}">
                      <adec:decorative xmlns:adec="http://schemas.microsoft.com/office/drawing/2017/decorative" val="1"/>
                    </a:ext>
                  </a:extLst>
                </p:cNvPr>
                <p:cNvSpPr/>
                <p:nvPr/>
              </p:nvSpPr>
              <p:spPr bwMode="auto">
                <a:xfrm>
                  <a:off x="2494578" y="5364424"/>
                  <a:ext cx="265481" cy="26548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32" name="Graphic 7">
                  <a:extLst>
                    <a:ext uri="{FF2B5EF4-FFF2-40B4-BE49-F238E27FC236}">
                      <a16:creationId xmlns:a16="http://schemas.microsoft.com/office/drawing/2014/main" id="{4EB3BD4F-7F66-C4D2-F3D7-80F00B14D5D2}"/>
                    </a:ext>
                    <a:ext uri="{C183D7F6-B498-43B3-948B-1728B52AA6E4}">
                      <adec:decorative xmlns:adec="http://schemas.microsoft.com/office/drawing/2017/decorative" val="1"/>
                    </a:ext>
                  </a:extLst>
                </p:cNvPr>
                <p:cNvSpPr/>
                <p:nvPr/>
              </p:nvSpPr>
              <p:spPr>
                <a:xfrm>
                  <a:off x="2497519" y="5364424"/>
                  <a:ext cx="265481" cy="265481"/>
                </a:xfrm>
                <a:custGeom>
                  <a:avLst/>
                  <a:gdLst>
                    <a:gd name="connsiteX0" fmla="*/ 126206 w 190500"/>
                    <a:gd name="connsiteY0" fmla="*/ 109538 h 190500"/>
                    <a:gd name="connsiteX1" fmla="*/ 88106 w 190500"/>
                    <a:gd name="connsiteY1" fmla="*/ 109538 h 190500"/>
                    <a:gd name="connsiteX2" fmla="*/ 80963 w 190500"/>
                    <a:gd name="connsiteY2" fmla="*/ 102394 h 190500"/>
                    <a:gd name="connsiteX3" fmla="*/ 80963 w 190500"/>
                    <a:gd name="connsiteY3" fmla="*/ 45244 h 190500"/>
                    <a:gd name="connsiteX4" fmla="*/ 88106 w 190500"/>
                    <a:gd name="connsiteY4" fmla="*/ 38100 h 190500"/>
                    <a:gd name="connsiteX5" fmla="*/ 95250 w 190500"/>
                    <a:gd name="connsiteY5" fmla="*/ 45244 h 190500"/>
                    <a:gd name="connsiteX6" fmla="*/ 95250 w 190500"/>
                    <a:gd name="connsiteY6" fmla="*/ 95250 h 190500"/>
                    <a:gd name="connsiteX7" fmla="*/ 126206 w 190500"/>
                    <a:gd name="connsiteY7" fmla="*/ 95250 h 190500"/>
                    <a:gd name="connsiteX8" fmla="*/ 133350 w 190500"/>
                    <a:gd name="connsiteY8" fmla="*/ 102394 h 190500"/>
                    <a:gd name="connsiteX9" fmla="*/ 126206 w 190500"/>
                    <a:gd name="connsiteY9" fmla="*/ 109538 h 190500"/>
                    <a:gd name="connsiteX10" fmla="*/ 95250 w 190500"/>
                    <a:gd name="connsiteY10" fmla="*/ 0 h 190500"/>
                    <a:gd name="connsiteX11" fmla="*/ 0 w 190500"/>
                    <a:gd name="connsiteY11" fmla="*/ 95250 h 190500"/>
                    <a:gd name="connsiteX12" fmla="*/ 95250 w 190500"/>
                    <a:gd name="connsiteY12" fmla="*/ 190500 h 190500"/>
                    <a:gd name="connsiteX13" fmla="*/ 19050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126206" y="109538"/>
                      </a:moveTo>
                      <a:lnTo>
                        <a:pt x="88106" y="109538"/>
                      </a:lnTo>
                      <a:cubicBezTo>
                        <a:pt x="84161" y="109538"/>
                        <a:pt x="80963" y="106339"/>
                        <a:pt x="80963" y="102394"/>
                      </a:cubicBezTo>
                      <a:lnTo>
                        <a:pt x="80963" y="45244"/>
                      </a:lnTo>
                      <a:cubicBezTo>
                        <a:pt x="80963" y="41298"/>
                        <a:pt x="84161" y="38100"/>
                        <a:pt x="88106" y="38100"/>
                      </a:cubicBezTo>
                      <a:cubicBezTo>
                        <a:pt x="92052" y="38100"/>
                        <a:pt x="95250" y="41298"/>
                        <a:pt x="95250" y="45244"/>
                      </a:cubicBezTo>
                      <a:lnTo>
                        <a:pt x="95250" y="95250"/>
                      </a:lnTo>
                      <a:lnTo>
                        <a:pt x="126206" y="95250"/>
                      </a:lnTo>
                      <a:cubicBezTo>
                        <a:pt x="130152" y="95250"/>
                        <a:pt x="133350" y="98448"/>
                        <a:pt x="133350" y="102394"/>
                      </a:cubicBezTo>
                      <a:cubicBezTo>
                        <a:pt x="133350" y="106339"/>
                        <a:pt x="130152" y="109538"/>
                        <a:pt x="126206" y="109538"/>
                      </a:cubicBezTo>
                      <a:close/>
                      <a:moveTo>
                        <a:pt x="95250" y="0"/>
                      </a:moveTo>
                      <a:cubicBezTo>
                        <a:pt x="42653" y="0"/>
                        <a:pt x="0" y="42653"/>
                        <a:pt x="0" y="95250"/>
                      </a:cubicBezTo>
                      <a:cubicBezTo>
                        <a:pt x="0" y="147847"/>
                        <a:pt x="42653" y="190500"/>
                        <a:pt x="95250" y="190500"/>
                      </a:cubicBezTo>
                      <a:cubicBezTo>
                        <a:pt x="147847" y="190500"/>
                        <a:pt x="190500" y="147847"/>
                        <a:pt x="190500" y="95250"/>
                      </a:cubicBezTo>
                      <a:cubicBezTo>
                        <a:pt x="190500" y="42653"/>
                        <a:pt x="147847" y="0"/>
                        <a:pt x="95250" y="0"/>
                      </a:cubicBezTo>
                      <a:close/>
                    </a:path>
                  </a:pathLst>
                </a:custGeom>
                <a:gradFill flip="none" rotWithShape="1">
                  <a:gsLst>
                    <a:gs pos="11000">
                      <a:srgbClr val="FF5C39"/>
                    </a:gs>
                    <a:gs pos="90000">
                      <a:srgbClr val="C03BC4"/>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232" name="Group 231">
                <a:extLst>
                  <a:ext uri="{FF2B5EF4-FFF2-40B4-BE49-F238E27FC236}">
                    <a16:creationId xmlns:a16="http://schemas.microsoft.com/office/drawing/2014/main" id="{E866F4E6-3858-8CE7-B1A5-4FC63DD7E2BC}"/>
                  </a:ext>
                </a:extLst>
              </p:cNvPr>
              <p:cNvGrpSpPr/>
              <p:nvPr/>
            </p:nvGrpSpPr>
            <p:grpSpPr>
              <a:xfrm>
                <a:off x="3878771" y="5043582"/>
                <a:ext cx="269627" cy="265481"/>
                <a:chOff x="3878771" y="5364424"/>
                <a:chExt cx="269627" cy="265481"/>
              </a:xfrm>
            </p:grpSpPr>
            <p:sp>
              <p:nvSpPr>
                <p:cNvPr id="329" name="Oval 328">
                  <a:extLst>
                    <a:ext uri="{FF2B5EF4-FFF2-40B4-BE49-F238E27FC236}">
                      <a16:creationId xmlns:a16="http://schemas.microsoft.com/office/drawing/2014/main" id="{D5F9CFFB-8B30-2B2D-77C3-381264BE57A5}"/>
                    </a:ext>
                    <a:ext uri="{C183D7F6-B498-43B3-948B-1728B52AA6E4}">
                      <adec:decorative xmlns:adec="http://schemas.microsoft.com/office/drawing/2017/decorative" val="1"/>
                    </a:ext>
                  </a:extLst>
                </p:cNvPr>
                <p:cNvSpPr/>
                <p:nvPr/>
              </p:nvSpPr>
              <p:spPr bwMode="auto">
                <a:xfrm>
                  <a:off x="3878771" y="5364424"/>
                  <a:ext cx="265481" cy="26548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30" name="Graphic 7">
                  <a:extLst>
                    <a:ext uri="{FF2B5EF4-FFF2-40B4-BE49-F238E27FC236}">
                      <a16:creationId xmlns:a16="http://schemas.microsoft.com/office/drawing/2014/main" id="{A9A7FFCA-62CD-DCE5-0BB3-A299C06D158B}"/>
                    </a:ext>
                    <a:ext uri="{C183D7F6-B498-43B3-948B-1728B52AA6E4}">
                      <adec:decorative xmlns:adec="http://schemas.microsoft.com/office/drawing/2017/decorative" val="1"/>
                    </a:ext>
                  </a:extLst>
                </p:cNvPr>
                <p:cNvSpPr/>
                <p:nvPr/>
              </p:nvSpPr>
              <p:spPr>
                <a:xfrm>
                  <a:off x="3882917" y="5364424"/>
                  <a:ext cx="265481" cy="265481"/>
                </a:xfrm>
                <a:custGeom>
                  <a:avLst/>
                  <a:gdLst>
                    <a:gd name="connsiteX0" fmla="*/ 126206 w 190500"/>
                    <a:gd name="connsiteY0" fmla="*/ 109538 h 190500"/>
                    <a:gd name="connsiteX1" fmla="*/ 88106 w 190500"/>
                    <a:gd name="connsiteY1" fmla="*/ 109538 h 190500"/>
                    <a:gd name="connsiteX2" fmla="*/ 80963 w 190500"/>
                    <a:gd name="connsiteY2" fmla="*/ 102394 h 190500"/>
                    <a:gd name="connsiteX3" fmla="*/ 80963 w 190500"/>
                    <a:gd name="connsiteY3" fmla="*/ 45244 h 190500"/>
                    <a:gd name="connsiteX4" fmla="*/ 88106 w 190500"/>
                    <a:gd name="connsiteY4" fmla="*/ 38100 h 190500"/>
                    <a:gd name="connsiteX5" fmla="*/ 95250 w 190500"/>
                    <a:gd name="connsiteY5" fmla="*/ 45244 h 190500"/>
                    <a:gd name="connsiteX6" fmla="*/ 95250 w 190500"/>
                    <a:gd name="connsiteY6" fmla="*/ 95250 h 190500"/>
                    <a:gd name="connsiteX7" fmla="*/ 126206 w 190500"/>
                    <a:gd name="connsiteY7" fmla="*/ 95250 h 190500"/>
                    <a:gd name="connsiteX8" fmla="*/ 133350 w 190500"/>
                    <a:gd name="connsiteY8" fmla="*/ 102394 h 190500"/>
                    <a:gd name="connsiteX9" fmla="*/ 126206 w 190500"/>
                    <a:gd name="connsiteY9" fmla="*/ 109538 h 190500"/>
                    <a:gd name="connsiteX10" fmla="*/ 95250 w 190500"/>
                    <a:gd name="connsiteY10" fmla="*/ 0 h 190500"/>
                    <a:gd name="connsiteX11" fmla="*/ 0 w 190500"/>
                    <a:gd name="connsiteY11" fmla="*/ 95250 h 190500"/>
                    <a:gd name="connsiteX12" fmla="*/ 95250 w 190500"/>
                    <a:gd name="connsiteY12" fmla="*/ 190500 h 190500"/>
                    <a:gd name="connsiteX13" fmla="*/ 19050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126206" y="109538"/>
                      </a:moveTo>
                      <a:lnTo>
                        <a:pt x="88106" y="109538"/>
                      </a:lnTo>
                      <a:cubicBezTo>
                        <a:pt x="84161" y="109538"/>
                        <a:pt x="80963" y="106339"/>
                        <a:pt x="80963" y="102394"/>
                      </a:cubicBezTo>
                      <a:lnTo>
                        <a:pt x="80963" y="45244"/>
                      </a:lnTo>
                      <a:cubicBezTo>
                        <a:pt x="80963" y="41298"/>
                        <a:pt x="84161" y="38100"/>
                        <a:pt x="88106" y="38100"/>
                      </a:cubicBezTo>
                      <a:cubicBezTo>
                        <a:pt x="92052" y="38100"/>
                        <a:pt x="95250" y="41298"/>
                        <a:pt x="95250" y="45244"/>
                      </a:cubicBezTo>
                      <a:lnTo>
                        <a:pt x="95250" y="95250"/>
                      </a:lnTo>
                      <a:lnTo>
                        <a:pt x="126206" y="95250"/>
                      </a:lnTo>
                      <a:cubicBezTo>
                        <a:pt x="130152" y="95250"/>
                        <a:pt x="133350" y="98448"/>
                        <a:pt x="133350" y="102394"/>
                      </a:cubicBezTo>
                      <a:cubicBezTo>
                        <a:pt x="133350" y="106339"/>
                        <a:pt x="130152" y="109538"/>
                        <a:pt x="126206" y="109538"/>
                      </a:cubicBezTo>
                      <a:close/>
                      <a:moveTo>
                        <a:pt x="95250" y="0"/>
                      </a:moveTo>
                      <a:cubicBezTo>
                        <a:pt x="42653" y="0"/>
                        <a:pt x="0" y="42653"/>
                        <a:pt x="0" y="95250"/>
                      </a:cubicBezTo>
                      <a:cubicBezTo>
                        <a:pt x="0" y="147847"/>
                        <a:pt x="42653" y="190500"/>
                        <a:pt x="95250" y="190500"/>
                      </a:cubicBezTo>
                      <a:cubicBezTo>
                        <a:pt x="147847" y="190500"/>
                        <a:pt x="190500" y="147847"/>
                        <a:pt x="190500" y="95250"/>
                      </a:cubicBezTo>
                      <a:cubicBezTo>
                        <a:pt x="190500" y="42653"/>
                        <a:pt x="147847" y="0"/>
                        <a:pt x="95250" y="0"/>
                      </a:cubicBezTo>
                      <a:close/>
                    </a:path>
                  </a:pathLst>
                </a:custGeom>
                <a:gradFill flip="none" rotWithShape="1">
                  <a:gsLst>
                    <a:gs pos="11000">
                      <a:srgbClr val="FF5C39"/>
                    </a:gs>
                    <a:gs pos="90000">
                      <a:srgbClr val="C03BC4"/>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233" name="Group 232">
                <a:extLst>
                  <a:ext uri="{FF2B5EF4-FFF2-40B4-BE49-F238E27FC236}">
                    <a16:creationId xmlns:a16="http://schemas.microsoft.com/office/drawing/2014/main" id="{D9B4103C-FAA8-2B7D-569E-A67A3A6E588C}"/>
                  </a:ext>
                </a:extLst>
              </p:cNvPr>
              <p:cNvGrpSpPr/>
              <p:nvPr/>
            </p:nvGrpSpPr>
            <p:grpSpPr>
              <a:xfrm>
                <a:off x="5266317" y="5043582"/>
                <a:ext cx="273479" cy="265481"/>
                <a:chOff x="5266317" y="5364424"/>
                <a:chExt cx="273479" cy="265481"/>
              </a:xfrm>
            </p:grpSpPr>
            <p:sp>
              <p:nvSpPr>
                <p:cNvPr id="327" name="Oval 326">
                  <a:extLst>
                    <a:ext uri="{FF2B5EF4-FFF2-40B4-BE49-F238E27FC236}">
                      <a16:creationId xmlns:a16="http://schemas.microsoft.com/office/drawing/2014/main" id="{9ADF7121-9522-C56C-5935-A840B4C0BFA6}"/>
                    </a:ext>
                    <a:ext uri="{C183D7F6-B498-43B3-948B-1728B52AA6E4}">
                      <adec:decorative xmlns:adec="http://schemas.microsoft.com/office/drawing/2017/decorative" val="1"/>
                    </a:ext>
                  </a:extLst>
                </p:cNvPr>
                <p:cNvSpPr/>
                <p:nvPr/>
              </p:nvSpPr>
              <p:spPr bwMode="auto">
                <a:xfrm>
                  <a:off x="5266317" y="5364424"/>
                  <a:ext cx="265481" cy="26548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28" name="Graphic 7">
                  <a:extLst>
                    <a:ext uri="{FF2B5EF4-FFF2-40B4-BE49-F238E27FC236}">
                      <a16:creationId xmlns:a16="http://schemas.microsoft.com/office/drawing/2014/main" id="{B0CB529E-541C-86E0-34E6-E8F1E7C3DDA4}"/>
                    </a:ext>
                    <a:ext uri="{C183D7F6-B498-43B3-948B-1728B52AA6E4}">
                      <adec:decorative xmlns:adec="http://schemas.microsoft.com/office/drawing/2017/decorative" val="1"/>
                    </a:ext>
                  </a:extLst>
                </p:cNvPr>
                <p:cNvSpPr/>
                <p:nvPr/>
              </p:nvSpPr>
              <p:spPr>
                <a:xfrm>
                  <a:off x="5274315" y="5364424"/>
                  <a:ext cx="265481" cy="265481"/>
                </a:xfrm>
                <a:custGeom>
                  <a:avLst/>
                  <a:gdLst>
                    <a:gd name="connsiteX0" fmla="*/ 126206 w 190500"/>
                    <a:gd name="connsiteY0" fmla="*/ 109538 h 190500"/>
                    <a:gd name="connsiteX1" fmla="*/ 88106 w 190500"/>
                    <a:gd name="connsiteY1" fmla="*/ 109538 h 190500"/>
                    <a:gd name="connsiteX2" fmla="*/ 80963 w 190500"/>
                    <a:gd name="connsiteY2" fmla="*/ 102394 h 190500"/>
                    <a:gd name="connsiteX3" fmla="*/ 80963 w 190500"/>
                    <a:gd name="connsiteY3" fmla="*/ 45244 h 190500"/>
                    <a:gd name="connsiteX4" fmla="*/ 88106 w 190500"/>
                    <a:gd name="connsiteY4" fmla="*/ 38100 h 190500"/>
                    <a:gd name="connsiteX5" fmla="*/ 95250 w 190500"/>
                    <a:gd name="connsiteY5" fmla="*/ 45244 h 190500"/>
                    <a:gd name="connsiteX6" fmla="*/ 95250 w 190500"/>
                    <a:gd name="connsiteY6" fmla="*/ 95250 h 190500"/>
                    <a:gd name="connsiteX7" fmla="*/ 126206 w 190500"/>
                    <a:gd name="connsiteY7" fmla="*/ 95250 h 190500"/>
                    <a:gd name="connsiteX8" fmla="*/ 133350 w 190500"/>
                    <a:gd name="connsiteY8" fmla="*/ 102394 h 190500"/>
                    <a:gd name="connsiteX9" fmla="*/ 126206 w 190500"/>
                    <a:gd name="connsiteY9" fmla="*/ 109538 h 190500"/>
                    <a:gd name="connsiteX10" fmla="*/ 95250 w 190500"/>
                    <a:gd name="connsiteY10" fmla="*/ 0 h 190500"/>
                    <a:gd name="connsiteX11" fmla="*/ 0 w 190500"/>
                    <a:gd name="connsiteY11" fmla="*/ 95250 h 190500"/>
                    <a:gd name="connsiteX12" fmla="*/ 95250 w 190500"/>
                    <a:gd name="connsiteY12" fmla="*/ 190500 h 190500"/>
                    <a:gd name="connsiteX13" fmla="*/ 19050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126206" y="109538"/>
                      </a:moveTo>
                      <a:lnTo>
                        <a:pt x="88106" y="109538"/>
                      </a:lnTo>
                      <a:cubicBezTo>
                        <a:pt x="84161" y="109538"/>
                        <a:pt x="80963" y="106339"/>
                        <a:pt x="80963" y="102394"/>
                      </a:cubicBezTo>
                      <a:lnTo>
                        <a:pt x="80963" y="45244"/>
                      </a:lnTo>
                      <a:cubicBezTo>
                        <a:pt x="80963" y="41298"/>
                        <a:pt x="84161" y="38100"/>
                        <a:pt x="88106" y="38100"/>
                      </a:cubicBezTo>
                      <a:cubicBezTo>
                        <a:pt x="92052" y="38100"/>
                        <a:pt x="95250" y="41298"/>
                        <a:pt x="95250" y="45244"/>
                      </a:cubicBezTo>
                      <a:lnTo>
                        <a:pt x="95250" y="95250"/>
                      </a:lnTo>
                      <a:lnTo>
                        <a:pt x="126206" y="95250"/>
                      </a:lnTo>
                      <a:cubicBezTo>
                        <a:pt x="130152" y="95250"/>
                        <a:pt x="133350" y="98448"/>
                        <a:pt x="133350" y="102394"/>
                      </a:cubicBezTo>
                      <a:cubicBezTo>
                        <a:pt x="133350" y="106339"/>
                        <a:pt x="130152" y="109538"/>
                        <a:pt x="126206" y="109538"/>
                      </a:cubicBezTo>
                      <a:close/>
                      <a:moveTo>
                        <a:pt x="95250" y="0"/>
                      </a:moveTo>
                      <a:cubicBezTo>
                        <a:pt x="42653" y="0"/>
                        <a:pt x="0" y="42653"/>
                        <a:pt x="0" y="95250"/>
                      </a:cubicBezTo>
                      <a:cubicBezTo>
                        <a:pt x="0" y="147847"/>
                        <a:pt x="42653" y="190500"/>
                        <a:pt x="95250" y="190500"/>
                      </a:cubicBezTo>
                      <a:cubicBezTo>
                        <a:pt x="147847" y="190500"/>
                        <a:pt x="190500" y="147847"/>
                        <a:pt x="190500" y="95250"/>
                      </a:cubicBezTo>
                      <a:cubicBezTo>
                        <a:pt x="190500" y="42653"/>
                        <a:pt x="147847" y="0"/>
                        <a:pt x="95250" y="0"/>
                      </a:cubicBezTo>
                      <a:close/>
                    </a:path>
                  </a:pathLst>
                </a:custGeom>
                <a:gradFill flip="none" rotWithShape="1">
                  <a:gsLst>
                    <a:gs pos="11000">
                      <a:srgbClr val="FF5C39"/>
                    </a:gs>
                    <a:gs pos="90000">
                      <a:srgbClr val="C03BC4"/>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234" name="Group 233">
                <a:extLst>
                  <a:ext uri="{FF2B5EF4-FFF2-40B4-BE49-F238E27FC236}">
                    <a16:creationId xmlns:a16="http://schemas.microsoft.com/office/drawing/2014/main" id="{0A763DC6-287F-4079-2A52-9C612A6BCE60}"/>
                  </a:ext>
                </a:extLst>
              </p:cNvPr>
              <p:cNvGrpSpPr/>
              <p:nvPr/>
            </p:nvGrpSpPr>
            <p:grpSpPr>
              <a:xfrm>
                <a:off x="8051123" y="5043582"/>
                <a:ext cx="267917" cy="265481"/>
                <a:chOff x="8051123" y="5364424"/>
                <a:chExt cx="267917" cy="265481"/>
              </a:xfrm>
            </p:grpSpPr>
            <p:sp>
              <p:nvSpPr>
                <p:cNvPr id="325" name="Oval 324">
                  <a:extLst>
                    <a:ext uri="{FF2B5EF4-FFF2-40B4-BE49-F238E27FC236}">
                      <a16:creationId xmlns:a16="http://schemas.microsoft.com/office/drawing/2014/main" id="{612CB465-8C38-68DD-7DD7-B93DAE826980}"/>
                    </a:ext>
                    <a:ext uri="{C183D7F6-B498-43B3-948B-1728B52AA6E4}">
                      <adec:decorative xmlns:adec="http://schemas.microsoft.com/office/drawing/2017/decorative" val="1"/>
                    </a:ext>
                  </a:extLst>
                </p:cNvPr>
                <p:cNvSpPr/>
                <p:nvPr/>
              </p:nvSpPr>
              <p:spPr bwMode="auto">
                <a:xfrm>
                  <a:off x="8051123" y="5364424"/>
                  <a:ext cx="265481" cy="26548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26" name="Graphic 7">
                  <a:extLst>
                    <a:ext uri="{FF2B5EF4-FFF2-40B4-BE49-F238E27FC236}">
                      <a16:creationId xmlns:a16="http://schemas.microsoft.com/office/drawing/2014/main" id="{DA9520E3-69C6-DB2E-0172-6D69DC5B1C30}"/>
                    </a:ext>
                  </a:extLst>
                </p:cNvPr>
                <p:cNvSpPr/>
                <p:nvPr/>
              </p:nvSpPr>
              <p:spPr>
                <a:xfrm>
                  <a:off x="8053559" y="5364424"/>
                  <a:ext cx="265481" cy="265481"/>
                </a:xfrm>
                <a:custGeom>
                  <a:avLst/>
                  <a:gdLst>
                    <a:gd name="connsiteX0" fmla="*/ 126206 w 190500"/>
                    <a:gd name="connsiteY0" fmla="*/ 109538 h 190500"/>
                    <a:gd name="connsiteX1" fmla="*/ 88106 w 190500"/>
                    <a:gd name="connsiteY1" fmla="*/ 109538 h 190500"/>
                    <a:gd name="connsiteX2" fmla="*/ 80963 w 190500"/>
                    <a:gd name="connsiteY2" fmla="*/ 102394 h 190500"/>
                    <a:gd name="connsiteX3" fmla="*/ 80963 w 190500"/>
                    <a:gd name="connsiteY3" fmla="*/ 45244 h 190500"/>
                    <a:gd name="connsiteX4" fmla="*/ 88106 w 190500"/>
                    <a:gd name="connsiteY4" fmla="*/ 38100 h 190500"/>
                    <a:gd name="connsiteX5" fmla="*/ 95250 w 190500"/>
                    <a:gd name="connsiteY5" fmla="*/ 45244 h 190500"/>
                    <a:gd name="connsiteX6" fmla="*/ 95250 w 190500"/>
                    <a:gd name="connsiteY6" fmla="*/ 95250 h 190500"/>
                    <a:gd name="connsiteX7" fmla="*/ 126206 w 190500"/>
                    <a:gd name="connsiteY7" fmla="*/ 95250 h 190500"/>
                    <a:gd name="connsiteX8" fmla="*/ 133350 w 190500"/>
                    <a:gd name="connsiteY8" fmla="*/ 102394 h 190500"/>
                    <a:gd name="connsiteX9" fmla="*/ 126206 w 190500"/>
                    <a:gd name="connsiteY9" fmla="*/ 109538 h 190500"/>
                    <a:gd name="connsiteX10" fmla="*/ 95250 w 190500"/>
                    <a:gd name="connsiteY10" fmla="*/ 0 h 190500"/>
                    <a:gd name="connsiteX11" fmla="*/ 0 w 190500"/>
                    <a:gd name="connsiteY11" fmla="*/ 95250 h 190500"/>
                    <a:gd name="connsiteX12" fmla="*/ 95250 w 190500"/>
                    <a:gd name="connsiteY12" fmla="*/ 190500 h 190500"/>
                    <a:gd name="connsiteX13" fmla="*/ 19050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126206" y="109538"/>
                      </a:moveTo>
                      <a:lnTo>
                        <a:pt x="88106" y="109538"/>
                      </a:lnTo>
                      <a:cubicBezTo>
                        <a:pt x="84161" y="109538"/>
                        <a:pt x="80963" y="106339"/>
                        <a:pt x="80963" y="102394"/>
                      </a:cubicBezTo>
                      <a:lnTo>
                        <a:pt x="80963" y="45244"/>
                      </a:lnTo>
                      <a:cubicBezTo>
                        <a:pt x="80963" y="41298"/>
                        <a:pt x="84161" y="38100"/>
                        <a:pt x="88106" y="38100"/>
                      </a:cubicBezTo>
                      <a:cubicBezTo>
                        <a:pt x="92052" y="38100"/>
                        <a:pt x="95250" y="41298"/>
                        <a:pt x="95250" y="45244"/>
                      </a:cubicBezTo>
                      <a:lnTo>
                        <a:pt x="95250" y="95250"/>
                      </a:lnTo>
                      <a:lnTo>
                        <a:pt x="126206" y="95250"/>
                      </a:lnTo>
                      <a:cubicBezTo>
                        <a:pt x="130152" y="95250"/>
                        <a:pt x="133350" y="98448"/>
                        <a:pt x="133350" y="102394"/>
                      </a:cubicBezTo>
                      <a:cubicBezTo>
                        <a:pt x="133350" y="106339"/>
                        <a:pt x="130152" y="109538"/>
                        <a:pt x="126206" y="109538"/>
                      </a:cubicBezTo>
                      <a:close/>
                      <a:moveTo>
                        <a:pt x="95250" y="0"/>
                      </a:moveTo>
                      <a:cubicBezTo>
                        <a:pt x="42653" y="0"/>
                        <a:pt x="0" y="42653"/>
                        <a:pt x="0" y="95250"/>
                      </a:cubicBezTo>
                      <a:cubicBezTo>
                        <a:pt x="0" y="147847"/>
                        <a:pt x="42653" y="190500"/>
                        <a:pt x="95250" y="190500"/>
                      </a:cubicBezTo>
                      <a:cubicBezTo>
                        <a:pt x="147847" y="190500"/>
                        <a:pt x="190500" y="147847"/>
                        <a:pt x="190500" y="95250"/>
                      </a:cubicBezTo>
                      <a:cubicBezTo>
                        <a:pt x="190500" y="42653"/>
                        <a:pt x="147847" y="0"/>
                        <a:pt x="95250" y="0"/>
                      </a:cubicBezTo>
                      <a:close/>
                    </a:path>
                  </a:pathLst>
                </a:custGeom>
                <a:gradFill flip="none" rotWithShape="1">
                  <a:gsLst>
                    <a:gs pos="11000">
                      <a:srgbClr val="FF5C39"/>
                    </a:gs>
                    <a:gs pos="90000">
                      <a:srgbClr val="C03BC4"/>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235" name="Group 234">
                <a:extLst>
                  <a:ext uri="{FF2B5EF4-FFF2-40B4-BE49-F238E27FC236}">
                    <a16:creationId xmlns:a16="http://schemas.microsoft.com/office/drawing/2014/main" id="{556DD57E-6DA2-462E-EA30-E88CD82A2004}"/>
                  </a:ext>
                </a:extLst>
              </p:cNvPr>
              <p:cNvGrpSpPr/>
              <p:nvPr/>
            </p:nvGrpSpPr>
            <p:grpSpPr>
              <a:xfrm>
                <a:off x="9435180" y="5043582"/>
                <a:ext cx="269483" cy="265481"/>
                <a:chOff x="9435180" y="5364424"/>
                <a:chExt cx="269483" cy="265481"/>
              </a:xfrm>
            </p:grpSpPr>
            <p:sp>
              <p:nvSpPr>
                <p:cNvPr id="323" name="Oval 322">
                  <a:extLst>
                    <a:ext uri="{FF2B5EF4-FFF2-40B4-BE49-F238E27FC236}">
                      <a16:creationId xmlns:a16="http://schemas.microsoft.com/office/drawing/2014/main" id="{5D00C702-E2A2-BD60-FEDF-114B6869A99D}"/>
                    </a:ext>
                    <a:ext uri="{C183D7F6-B498-43B3-948B-1728B52AA6E4}">
                      <adec:decorative xmlns:adec="http://schemas.microsoft.com/office/drawing/2017/decorative" val="1"/>
                    </a:ext>
                  </a:extLst>
                </p:cNvPr>
                <p:cNvSpPr/>
                <p:nvPr/>
              </p:nvSpPr>
              <p:spPr bwMode="auto">
                <a:xfrm>
                  <a:off x="9435180" y="5364424"/>
                  <a:ext cx="265481" cy="26548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24" name="Graphic 7">
                  <a:extLst>
                    <a:ext uri="{FF2B5EF4-FFF2-40B4-BE49-F238E27FC236}">
                      <a16:creationId xmlns:a16="http://schemas.microsoft.com/office/drawing/2014/main" id="{74A4B9E6-DA4E-3952-2FA7-A9B6E06CA0B1}"/>
                    </a:ext>
                    <a:ext uri="{C183D7F6-B498-43B3-948B-1728B52AA6E4}">
                      <adec:decorative xmlns:adec="http://schemas.microsoft.com/office/drawing/2017/decorative" val="1"/>
                    </a:ext>
                  </a:extLst>
                </p:cNvPr>
                <p:cNvSpPr/>
                <p:nvPr/>
              </p:nvSpPr>
              <p:spPr>
                <a:xfrm>
                  <a:off x="9439182" y="5364424"/>
                  <a:ext cx="265481" cy="265481"/>
                </a:xfrm>
                <a:custGeom>
                  <a:avLst/>
                  <a:gdLst>
                    <a:gd name="connsiteX0" fmla="*/ 126206 w 190500"/>
                    <a:gd name="connsiteY0" fmla="*/ 109538 h 190500"/>
                    <a:gd name="connsiteX1" fmla="*/ 88106 w 190500"/>
                    <a:gd name="connsiteY1" fmla="*/ 109538 h 190500"/>
                    <a:gd name="connsiteX2" fmla="*/ 80963 w 190500"/>
                    <a:gd name="connsiteY2" fmla="*/ 102394 h 190500"/>
                    <a:gd name="connsiteX3" fmla="*/ 80963 w 190500"/>
                    <a:gd name="connsiteY3" fmla="*/ 45244 h 190500"/>
                    <a:gd name="connsiteX4" fmla="*/ 88106 w 190500"/>
                    <a:gd name="connsiteY4" fmla="*/ 38100 h 190500"/>
                    <a:gd name="connsiteX5" fmla="*/ 95250 w 190500"/>
                    <a:gd name="connsiteY5" fmla="*/ 45244 h 190500"/>
                    <a:gd name="connsiteX6" fmla="*/ 95250 w 190500"/>
                    <a:gd name="connsiteY6" fmla="*/ 95250 h 190500"/>
                    <a:gd name="connsiteX7" fmla="*/ 126206 w 190500"/>
                    <a:gd name="connsiteY7" fmla="*/ 95250 h 190500"/>
                    <a:gd name="connsiteX8" fmla="*/ 133350 w 190500"/>
                    <a:gd name="connsiteY8" fmla="*/ 102394 h 190500"/>
                    <a:gd name="connsiteX9" fmla="*/ 126206 w 190500"/>
                    <a:gd name="connsiteY9" fmla="*/ 109538 h 190500"/>
                    <a:gd name="connsiteX10" fmla="*/ 95250 w 190500"/>
                    <a:gd name="connsiteY10" fmla="*/ 0 h 190500"/>
                    <a:gd name="connsiteX11" fmla="*/ 0 w 190500"/>
                    <a:gd name="connsiteY11" fmla="*/ 95250 h 190500"/>
                    <a:gd name="connsiteX12" fmla="*/ 95250 w 190500"/>
                    <a:gd name="connsiteY12" fmla="*/ 190500 h 190500"/>
                    <a:gd name="connsiteX13" fmla="*/ 19050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126206" y="109538"/>
                      </a:moveTo>
                      <a:lnTo>
                        <a:pt x="88106" y="109538"/>
                      </a:lnTo>
                      <a:cubicBezTo>
                        <a:pt x="84161" y="109538"/>
                        <a:pt x="80963" y="106339"/>
                        <a:pt x="80963" y="102394"/>
                      </a:cubicBezTo>
                      <a:lnTo>
                        <a:pt x="80963" y="45244"/>
                      </a:lnTo>
                      <a:cubicBezTo>
                        <a:pt x="80963" y="41298"/>
                        <a:pt x="84161" y="38100"/>
                        <a:pt x="88106" y="38100"/>
                      </a:cubicBezTo>
                      <a:cubicBezTo>
                        <a:pt x="92052" y="38100"/>
                        <a:pt x="95250" y="41298"/>
                        <a:pt x="95250" y="45244"/>
                      </a:cubicBezTo>
                      <a:lnTo>
                        <a:pt x="95250" y="95250"/>
                      </a:lnTo>
                      <a:lnTo>
                        <a:pt x="126206" y="95250"/>
                      </a:lnTo>
                      <a:cubicBezTo>
                        <a:pt x="130152" y="95250"/>
                        <a:pt x="133350" y="98448"/>
                        <a:pt x="133350" y="102394"/>
                      </a:cubicBezTo>
                      <a:cubicBezTo>
                        <a:pt x="133350" y="106339"/>
                        <a:pt x="130152" y="109538"/>
                        <a:pt x="126206" y="109538"/>
                      </a:cubicBezTo>
                      <a:close/>
                      <a:moveTo>
                        <a:pt x="95250" y="0"/>
                      </a:moveTo>
                      <a:cubicBezTo>
                        <a:pt x="42653" y="0"/>
                        <a:pt x="0" y="42653"/>
                        <a:pt x="0" y="95250"/>
                      </a:cubicBezTo>
                      <a:cubicBezTo>
                        <a:pt x="0" y="147847"/>
                        <a:pt x="42653" y="190500"/>
                        <a:pt x="95250" y="190500"/>
                      </a:cubicBezTo>
                      <a:cubicBezTo>
                        <a:pt x="147847" y="190500"/>
                        <a:pt x="190500" y="147847"/>
                        <a:pt x="190500" y="95250"/>
                      </a:cubicBezTo>
                      <a:cubicBezTo>
                        <a:pt x="190500" y="42653"/>
                        <a:pt x="147847" y="0"/>
                        <a:pt x="95250" y="0"/>
                      </a:cubicBezTo>
                      <a:close/>
                    </a:path>
                  </a:pathLst>
                </a:custGeom>
                <a:gradFill flip="none" rotWithShape="1">
                  <a:gsLst>
                    <a:gs pos="11000">
                      <a:srgbClr val="FF5C39"/>
                    </a:gs>
                    <a:gs pos="90000">
                      <a:srgbClr val="C03BC4"/>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236" name="Group 235">
                <a:extLst>
                  <a:ext uri="{FF2B5EF4-FFF2-40B4-BE49-F238E27FC236}">
                    <a16:creationId xmlns:a16="http://schemas.microsoft.com/office/drawing/2014/main" id="{E2F0A3D7-6674-5DBA-9E5A-BEE9B935FFB4}"/>
                  </a:ext>
                </a:extLst>
              </p:cNvPr>
              <p:cNvGrpSpPr/>
              <p:nvPr/>
            </p:nvGrpSpPr>
            <p:grpSpPr>
              <a:xfrm>
                <a:off x="10886043" y="2930009"/>
                <a:ext cx="265481" cy="266062"/>
                <a:chOff x="10886043" y="3250851"/>
                <a:chExt cx="265481" cy="266062"/>
              </a:xfrm>
            </p:grpSpPr>
            <p:sp>
              <p:nvSpPr>
                <p:cNvPr id="321" name="Oval 320">
                  <a:extLst>
                    <a:ext uri="{FF2B5EF4-FFF2-40B4-BE49-F238E27FC236}">
                      <a16:creationId xmlns:a16="http://schemas.microsoft.com/office/drawing/2014/main" id="{8E2B24B4-A9AA-AB80-ABF2-167A562CAD11}"/>
                    </a:ext>
                    <a:ext uri="{C183D7F6-B498-43B3-948B-1728B52AA6E4}">
                      <adec:decorative xmlns:adec="http://schemas.microsoft.com/office/drawing/2017/decorative" val="1"/>
                    </a:ext>
                  </a:extLst>
                </p:cNvPr>
                <p:cNvSpPr/>
                <p:nvPr/>
              </p:nvSpPr>
              <p:spPr bwMode="auto">
                <a:xfrm>
                  <a:off x="10886043" y="3251432"/>
                  <a:ext cx="265481" cy="26548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22" name="Graphic 7">
                  <a:extLst>
                    <a:ext uri="{FF2B5EF4-FFF2-40B4-BE49-F238E27FC236}">
                      <a16:creationId xmlns:a16="http://schemas.microsoft.com/office/drawing/2014/main" id="{960C2D86-0F2B-1D4F-2601-652058B730A1}"/>
                    </a:ext>
                    <a:ext uri="{C183D7F6-B498-43B3-948B-1728B52AA6E4}">
                      <adec:decorative xmlns:adec="http://schemas.microsoft.com/office/drawing/2017/decorative" val="1"/>
                    </a:ext>
                  </a:extLst>
                </p:cNvPr>
                <p:cNvSpPr/>
                <p:nvPr/>
              </p:nvSpPr>
              <p:spPr>
                <a:xfrm>
                  <a:off x="10886043" y="3250851"/>
                  <a:ext cx="265481" cy="265481"/>
                </a:xfrm>
                <a:custGeom>
                  <a:avLst/>
                  <a:gdLst>
                    <a:gd name="connsiteX0" fmla="*/ 126206 w 190500"/>
                    <a:gd name="connsiteY0" fmla="*/ 109538 h 190500"/>
                    <a:gd name="connsiteX1" fmla="*/ 88106 w 190500"/>
                    <a:gd name="connsiteY1" fmla="*/ 109538 h 190500"/>
                    <a:gd name="connsiteX2" fmla="*/ 80963 w 190500"/>
                    <a:gd name="connsiteY2" fmla="*/ 102394 h 190500"/>
                    <a:gd name="connsiteX3" fmla="*/ 80963 w 190500"/>
                    <a:gd name="connsiteY3" fmla="*/ 45244 h 190500"/>
                    <a:gd name="connsiteX4" fmla="*/ 88106 w 190500"/>
                    <a:gd name="connsiteY4" fmla="*/ 38100 h 190500"/>
                    <a:gd name="connsiteX5" fmla="*/ 95250 w 190500"/>
                    <a:gd name="connsiteY5" fmla="*/ 45244 h 190500"/>
                    <a:gd name="connsiteX6" fmla="*/ 95250 w 190500"/>
                    <a:gd name="connsiteY6" fmla="*/ 95250 h 190500"/>
                    <a:gd name="connsiteX7" fmla="*/ 126206 w 190500"/>
                    <a:gd name="connsiteY7" fmla="*/ 95250 h 190500"/>
                    <a:gd name="connsiteX8" fmla="*/ 133350 w 190500"/>
                    <a:gd name="connsiteY8" fmla="*/ 102394 h 190500"/>
                    <a:gd name="connsiteX9" fmla="*/ 126206 w 190500"/>
                    <a:gd name="connsiteY9" fmla="*/ 109538 h 190500"/>
                    <a:gd name="connsiteX10" fmla="*/ 95250 w 190500"/>
                    <a:gd name="connsiteY10" fmla="*/ 0 h 190500"/>
                    <a:gd name="connsiteX11" fmla="*/ 0 w 190500"/>
                    <a:gd name="connsiteY11" fmla="*/ 95250 h 190500"/>
                    <a:gd name="connsiteX12" fmla="*/ 95250 w 190500"/>
                    <a:gd name="connsiteY12" fmla="*/ 190500 h 190500"/>
                    <a:gd name="connsiteX13" fmla="*/ 19050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126206" y="109538"/>
                      </a:moveTo>
                      <a:lnTo>
                        <a:pt x="88106" y="109538"/>
                      </a:lnTo>
                      <a:cubicBezTo>
                        <a:pt x="84161" y="109538"/>
                        <a:pt x="80963" y="106339"/>
                        <a:pt x="80963" y="102394"/>
                      </a:cubicBezTo>
                      <a:lnTo>
                        <a:pt x="80963" y="45244"/>
                      </a:lnTo>
                      <a:cubicBezTo>
                        <a:pt x="80963" y="41298"/>
                        <a:pt x="84161" y="38100"/>
                        <a:pt x="88106" y="38100"/>
                      </a:cubicBezTo>
                      <a:cubicBezTo>
                        <a:pt x="92052" y="38100"/>
                        <a:pt x="95250" y="41298"/>
                        <a:pt x="95250" y="45244"/>
                      </a:cubicBezTo>
                      <a:lnTo>
                        <a:pt x="95250" y="95250"/>
                      </a:lnTo>
                      <a:lnTo>
                        <a:pt x="126206" y="95250"/>
                      </a:lnTo>
                      <a:cubicBezTo>
                        <a:pt x="130152" y="95250"/>
                        <a:pt x="133350" y="98448"/>
                        <a:pt x="133350" y="102394"/>
                      </a:cubicBezTo>
                      <a:cubicBezTo>
                        <a:pt x="133350" y="106339"/>
                        <a:pt x="130152" y="109538"/>
                        <a:pt x="126206" y="109538"/>
                      </a:cubicBezTo>
                      <a:close/>
                      <a:moveTo>
                        <a:pt x="95250" y="0"/>
                      </a:moveTo>
                      <a:cubicBezTo>
                        <a:pt x="42653" y="0"/>
                        <a:pt x="0" y="42653"/>
                        <a:pt x="0" y="95250"/>
                      </a:cubicBezTo>
                      <a:cubicBezTo>
                        <a:pt x="0" y="147847"/>
                        <a:pt x="42653" y="190500"/>
                        <a:pt x="95250" y="190500"/>
                      </a:cubicBezTo>
                      <a:cubicBezTo>
                        <a:pt x="147847" y="190500"/>
                        <a:pt x="190500" y="147847"/>
                        <a:pt x="190500" y="95250"/>
                      </a:cubicBezTo>
                      <a:cubicBezTo>
                        <a:pt x="190500" y="42653"/>
                        <a:pt x="147847" y="0"/>
                        <a:pt x="95250" y="0"/>
                      </a:cubicBezTo>
                      <a:close/>
                    </a:path>
                  </a:pathLst>
                </a:custGeom>
                <a:gradFill flip="none" rotWithShape="1">
                  <a:gsLst>
                    <a:gs pos="12000">
                      <a:srgbClr val="0078D4"/>
                    </a:gs>
                    <a:gs pos="100000">
                      <a:srgbClr val="399A91"/>
                    </a:gs>
                  </a:gsLst>
                  <a:path path="circle">
                    <a:fillToRect r="100000" b="100000"/>
                  </a:path>
                  <a:tileRect l="-100000" t="-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sp>
            <p:nvSpPr>
              <p:cNvPr id="237" name="Oval 236">
                <a:extLst>
                  <a:ext uri="{FF2B5EF4-FFF2-40B4-BE49-F238E27FC236}">
                    <a16:creationId xmlns:a16="http://schemas.microsoft.com/office/drawing/2014/main" id="{A50DB9B5-6637-E8B7-6B33-DB8AD271A2A2}"/>
                  </a:ext>
                  <a:ext uri="{C183D7F6-B498-43B3-948B-1728B52AA6E4}">
                    <adec:decorative xmlns:adec="http://schemas.microsoft.com/office/drawing/2017/decorative" val="1"/>
                  </a:ext>
                </a:extLst>
              </p:cNvPr>
              <p:cNvSpPr/>
              <p:nvPr/>
            </p:nvSpPr>
            <p:spPr bwMode="auto">
              <a:xfrm>
                <a:off x="1878137" y="5120078"/>
                <a:ext cx="109728" cy="109728"/>
              </a:xfrm>
              <a:prstGeom prst="ellipse">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a:ea typeface="+mn-ea"/>
                  <a:cs typeface="Segoe UI" pitchFamily="34" charset="0"/>
                </a:endParaRPr>
              </a:p>
            </p:txBody>
          </p:sp>
          <p:sp>
            <p:nvSpPr>
              <p:cNvPr id="238" name="Oval 237">
                <a:extLst>
                  <a:ext uri="{FF2B5EF4-FFF2-40B4-BE49-F238E27FC236}">
                    <a16:creationId xmlns:a16="http://schemas.microsoft.com/office/drawing/2014/main" id="{D1635484-CC7B-5C57-25D3-0B56A8FF0E99}"/>
                  </a:ext>
                  <a:ext uri="{C183D7F6-B498-43B3-948B-1728B52AA6E4}">
                    <adec:decorative xmlns:adec="http://schemas.microsoft.com/office/drawing/2017/decorative" val="1"/>
                  </a:ext>
                </a:extLst>
              </p:cNvPr>
              <p:cNvSpPr/>
              <p:nvPr/>
            </p:nvSpPr>
            <p:spPr bwMode="auto">
              <a:xfrm>
                <a:off x="4657381" y="5120078"/>
                <a:ext cx="109728" cy="109728"/>
              </a:xfrm>
              <a:prstGeom prst="ellipse">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a:ea typeface="+mn-ea"/>
                  <a:cs typeface="Segoe UI" pitchFamily="34" charset="0"/>
                </a:endParaRPr>
              </a:p>
            </p:txBody>
          </p:sp>
          <p:sp>
            <p:nvSpPr>
              <p:cNvPr id="239" name="Oval 238">
                <a:extLst>
                  <a:ext uri="{FF2B5EF4-FFF2-40B4-BE49-F238E27FC236}">
                    <a16:creationId xmlns:a16="http://schemas.microsoft.com/office/drawing/2014/main" id="{3DA53C04-6EF7-94C2-6271-18FA423CD3A1}"/>
                  </a:ext>
                  <a:ext uri="{C183D7F6-B498-43B3-948B-1728B52AA6E4}">
                    <adec:decorative xmlns:adec="http://schemas.microsoft.com/office/drawing/2017/decorative" val="1"/>
                  </a:ext>
                </a:extLst>
              </p:cNvPr>
              <p:cNvSpPr/>
              <p:nvPr/>
            </p:nvSpPr>
            <p:spPr bwMode="auto">
              <a:xfrm>
                <a:off x="3267759" y="5120078"/>
                <a:ext cx="109728" cy="109728"/>
              </a:xfrm>
              <a:prstGeom prst="ellipse">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a:ea typeface="+mn-ea"/>
                  <a:cs typeface="Segoe UI" pitchFamily="34" charset="0"/>
                </a:endParaRPr>
              </a:p>
            </p:txBody>
          </p:sp>
          <p:sp>
            <p:nvSpPr>
              <p:cNvPr id="240" name="Oval 239">
                <a:extLst>
                  <a:ext uri="{FF2B5EF4-FFF2-40B4-BE49-F238E27FC236}">
                    <a16:creationId xmlns:a16="http://schemas.microsoft.com/office/drawing/2014/main" id="{C1420A27-761F-F66F-09E2-436651956313}"/>
                  </a:ext>
                  <a:ext uri="{C183D7F6-B498-43B3-948B-1728B52AA6E4}">
                    <adec:decorative xmlns:adec="http://schemas.microsoft.com/office/drawing/2017/decorative" val="1"/>
                  </a:ext>
                </a:extLst>
              </p:cNvPr>
              <p:cNvSpPr/>
              <p:nvPr/>
            </p:nvSpPr>
            <p:spPr bwMode="auto">
              <a:xfrm>
                <a:off x="3267759" y="2296586"/>
                <a:ext cx="109728" cy="10972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a:ea typeface="+mn-ea"/>
                  <a:cs typeface="Segoe UI" pitchFamily="34" charset="0"/>
                </a:endParaRPr>
              </a:p>
            </p:txBody>
          </p:sp>
          <p:sp>
            <p:nvSpPr>
              <p:cNvPr id="241" name="Oval 240">
                <a:extLst>
                  <a:ext uri="{FF2B5EF4-FFF2-40B4-BE49-F238E27FC236}">
                    <a16:creationId xmlns:a16="http://schemas.microsoft.com/office/drawing/2014/main" id="{5930D6CC-8BCF-9D52-BECD-50CF3332C5C5}"/>
                  </a:ext>
                  <a:ext uri="{C183D7F6-B498-43B3-948B-1728B52AA6E4}">
                    <adec:decorative xmlns:adec="http://schemas.microsoft.com/office/drawing/2017/decorative" val="1"/>
                  </a:ext>
                </a:extLst>
              </p:cNvPr>
              <p:cNvSpPr/>
              <p:nvPr/>
            </p:nvSpPr>
            <p:spPr bwMode="auto">
              <a:xfrm>
                <a:off x="4657381" y="2296586"/>
                <a:ext cx="109728" cy="10972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a:ea typeface="+mn-ea"/>
                  <a:cs typeface="Segoe UI" pitchFamily="34" charset="0"/>
                </a:endParaRPr>
              </a:p>
            </p:txBody>
          </p:sp>
          <p:sp>
            <p:nvSpPr>
              <p:cNvPr id="242" name="Oval 241">
                <a:extLst>
                  <a:ext uri="{FF2B5EF4-FFF2-40B4-BE49-F238E27FC236}">
                    <a16:creationId xmlns:a16="http://schemas.microsoft.com/office/drawing/2014/main" id="{1611C51C-B30A-4F2E-F40D-97A1200F5448}"/>
                  </a:ext>
                  <a:ext uri="{C183D7F6-B498-43B3-948B-1728B52AA6E4}">
                    <adec:decorative xmlns:adec="http://schemas.microsoft.com/office/drawing/2017/decorative" val="1"/>
                  </a:ext>
                </a:extLst>
              </p:cNvPr>
              <p:cNvSpPr/>
              <p:nvPr/>
            </p:nvSpPr>
            <p:spPr bwMode="auto">
              <a:xfrm>
                <a:off x="6047003" y="2296586"/>
                <a:ext cx="109728" cy="10972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a:ea typeface="+mn-ea"/>
                  <a:cs typeface="Segoe UI" pitchFamily="34" charset="0"/>
                </a:endParaRPr>
              </a:p>
            </p:txBody>
          </p:sp>
          <p:sp>
            <p:nvSpPr>
              <p:cNvPr id="243" name="Oval 242">
                <a:extLst>
                  <a:ext uri="{FF2B5EF4-FFF2-40B4-BE49-F238E27FC236}">
                    <a16:creationId xmlns:a16="http://schemas.microsoft.com/office/drawing/2014/main" id="{93CDEDC0-45D8-D005-E753-17AF694FEE4F}"/>
                  </a:ext>
                  <a:ext uri="{C183D7F6-B498-43B3-948B-1728B52AA6E4}">
                    <adec:decorative xmlns:adec="http://schemas.microsoft.com/office/drawing/2017/decorative" val="1"/>
                  </a:ext>
                </a:extLst>
              </p:cNvPr>
              <p:cNvSpPr/>
              <p:nvPr/>
            </p:nvSpPr>
            <p:spPr bwMode="auto">
              <a:xfrm>
                <a:off x="7436625" y="2296586"/>
                <a:ext cx="109728" cy="10972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a:ea typeface="+mn-ea"/>
                  <a:cs typeface="Segoe UI" pitchFamily="34" charset="0"/>
                </a:endParaRPr>
              </a:p>
            </p:txBody>
          </p:sp>
          <p:sp>
            <p:nvSpPr>
              <p:cNvPr id="244" name="Oval 243">
                <a:extLst>
                  <a:ext uri="{FF2B5EF4-FFF2-40B4-BE49-F238E27FC236}">
                    <a16:creationId xmlns:a16="http://schemas.microsoft.com/office/drawing/2014/main" id="{0FF65624-CB36-241A-0D98-43224B8541F7}"/>
                  </a:ext>
                  <a:ext uri="{C183D7F6-B498-43B3-948B-1728B52AA6E4}">
                    <adec:decorative xmlns:adec="http://schemas.microsoft.com/office/drawing/2017/decorative" val="1"/>
                  </a:ext>
                </a:extLst>
              </p:cNvPr>
              <p:cNvSpPr/>
              <p:nvPr/>
            </p:nvSpPr>
            <p:spPr bwMode="auto">
              <a:xfrm>
                <a:off x="8826247" y="2296586"/>
                <a:ext cx="109728" cy="10972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a:ea typeface="+mn-ea"/>
                  <a:cs typeface="Segoe UI" pitchFamily="34" charset="0"/>
                </a:endParaRPr>
              </a:p>
            </p:txBody>
          </p:sp>
          <p:sp>
            <p:nvSpPr>
              <p:cNvPr id="245" name="Oval 244">
                <a:extLst>
                  <a:ext uri="{FF2B5EF4-FFF2-40B4-BE49-F238E27FC236}">
                    <a16:creationId xmlns:a16="http://schemas.microsoft.com/office/drawing/2014/main" id="{482A4684-CF4C-D36C-2B35-0D6212313D8E}"/>
                  </a:ext>
                  <a:ext uri="{C183D7F6-B498-43B3-948B-1728B52AA6E4}">
                    <adec:decorative xmlns:adec="http://schemas.microsoft.com/office/drawing/2017/decorative" val="1"/>
                  </a:ext>
                </a:extLst>
              </p:cNvPr>
              <p:cNvSpPr/>
              <p:nvPr/>
            </p:nvSpPr>
            <p:spPr bwMode="auto">
              <a:xfrm>
                <a:off x="1878137" y="2296586"/>
                <a:ext cx="109728" cy="10972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a:ea typeface="+mn-ea"/>
                  <a:cs typeface="Segoe UI" pitchFamily="34" charset="0"/>
                </a:endParaRPr>
              </a:p>
            </p:txBody>
          </p:sp>
          <p:sp>
            <p:nvSpPr>
              <p:cNvPr id="246" name="Oval 245">
                <a:extLst>
                  <a:ext uri="{FF2B5EF4-FFF2-40B4-BE49-F238E27FC236}">
                    <a16:creationId xmlns:a16="http://schemas.microsoft.com/office/drawing/2014/main" id="{E98D7688-D89F-F6BB-649E-A121686CBC4A}"/>
                  </a:ext>
                  <a:ext uri="{C183D7F6-B498-43B3-948B-1728B52AA6E4}">
                    <adec:decorative xmlns:adec="http://schemas.microsoft.com/office/drawing/2017/decorative" val="1"/>
                  </a:ext>
                </a:extLst>
              </p:cNvPr>
              <p:cNvSpPr/>
              <p:nvPr/>
            </p:nvSpPr>
            <p:spPr bwMode="auto">
              <a:xfrm>
                <a:off x="10215869" y="2296586"/>
                <a:ext cx="109728" cy="10972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a:ea typeface="+mn-ea"/>
                  <a:cs typeface="Segoe UI" pitchFamily="34" charset="0"/>
                </a:endParaRPr>
              </a:p>
            </p:txBody>
          </p:sp>
          <p:sp>
            <p:nvSpPr>
              <p:cNvPr id="247" name="Oval 246">
                <a:extLst>
                  <a:ext uri="{FF2B5EF4-FFF2-40B4-BE49-F238E27FC236}">
                    <a16:creationId xmlns:a16="http://schemas.microsoft.com/office/drawing/2014/main" id="{DF999558-ACC1-AF4D-5287-66EA7AA5F758}"/>
                  </a:ext>
                  <a:ext uri="{C183D7F6-B498-43B3-948B-1728B52AA6E4}">
                    <adec:decorative xmlns:adec="http://schemas.microsoft.com/office/drawing/2017/decorative" val="1"/>
                  </a:ext>
                </a:extLst>
              </p:cNvPr>
              <p:cNvSpPr/>
              <p:nvPr/>
            </p:nvSpPr>
            <p:spPr bwMode="auto">
              <a:xfrm>
                <a:off x="6047003" y="5120078"/>
                <a:ext cx="109728" cy="109728"/>
              </a:xfrm>
              <a:prstGeom prst="ellipse">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a:ea typeface="+mn-ea"/>
                  <a:cs typeface="Segoe UI" pitchFamily="34" charset="0"/>
                </a:endParaRPr>
              </a:p>
            </p:txBody>
          </p:sp>
          <p:sp>
            <p:nvSpPr>
              <p:cNvPr id="248" name="Oval 247">
                <a:extLst>
                  <a:ext uri="{FF2B5EF4-FFF2-40B4-BE49-F238E27FC236}">
                    <a16:creationId xmlns:a16="http://schemas.microsoft.com/office/drawing/2014/main" id="{3812DE3A-5CAF-B1A1-F4DD-5FFE6B3CD3AC}"/>
                  </a:ext>
                  <a:ext uri="{C183D7F6-B498-43B3-948B-1728B52AA6E4}">
                    <adec:decorative xmlns:adec="http://schemas.microsoft.com/office/drawing/2017/decorative" val="1"/>
                  </a:ext>
                </a:extLst>
              </p:cNvPr>
              <p:cNvSpPr/>
              <p:nvPr/>
            </p:nvSpPr>
            <p:spPr bwMode="auto">
              <a:xfrm>
                <a:off x="7436625" y="5120078"/>
                <a:ext cx="109728" cy="109728"/>
              </a:xfrm>
              <a:prstGeom prst="ellipse">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a:ea typeface="+mn-ea"/>
                  <a:cs typeface="Segoe UI" pitchFamily="34" charset="0"/>
                </a:endParaRPr>
              </a:p>
            </p:txBody>
          </p:sp>
          <p:sp>
            <p:nvSpPr>
              <p:cNvPr id="249" name="Oval 248">
                <a:extLst>
                  <a:ext uri="{FF2B5EF4-FFF2-40B4-BE49-F238E27FC236}">
                    <a16:creationId xmlns:a16="http://schemas.microsoft.com/office/drawing/2014/main" id="{97BEB6B0-C6E1-6355-1D22-51C1799886FD}"/>
                  </a:ext>
                  <a:ext uri="{C183D7F6-B498-43B3-948B-1728B52AA6E4}">
                    <adec:decorative xmlns:adec="http://schemas.microsoft.com/office/drawing/2017/decorative" val="1"/>
                  </a:ext>
                </a:extLst>
              </p:cNvPr>
              <p:cNvSpPr/>
              <p:nvPr/>
            </p:nvSpPr>
            <p:spPr bwMode="auto">
              <a:xfrm>
                <a:off x="10215869" y="5120078"/>
                <a:ext cx="109728" cy="109728"/>
              </a:xfrm>
              <a:prstGeom prst="ellipse">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a:ea typeface="+mn-ea"/>
                  <a:cs typeface="Segoe UI" pitchFamily="34" charset="0"/>
                </a:endParaRPr>
              </a:p>
            </p:txBody>
          </p:sp>
          <p:sp>
            <p:nvSpPr>
              <p:cNvPr id="250" name="Oval 249">
                <a:extLst>
                  <a:ext uri="{FF2B5EF4-FFF2-40B4-BE49-F238E27FC236}">
                    <a16:creationId xmlns:a16="http://schemas.microsoft.com/office/drawing/2014/main" id="{10A829BE-3C35-B73C-C5ED-F5396277E7CB}"/>
                  </a:ext>
                  <a:ext uri="{C183D7F6-B498-43B3-948B-1728B52AA6E4}">
                    <adec:decorative xmlns:adec="http://schemas.microsoft.com/office/drawing/2017/decorative" val="1"/>
                  </a:ext>
                </a:extLst>
              </p:cNvPr>
              <p:cNvSpPr/>
              <p:nvPr/>
            </p:nvSpPr>
            <p:spPr bwMode="auto">
              <a:xfrm>
                <a:off x="8826247" y="5120078"/>
                <a:ext cx="109728" cy="109728"/>
              </a:xfrm>
              <a:prstGeom prst="ellipse">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a:ea typeface="+mn-ea"/>
                  <a:cs typeface="Segoe UI" pitchFamily="34" charset="0"/>
                </a:endParaRPr>
              </a:p>
            </p:txBody>
          </p:sp>
          <p:sp>
            <p:nvSpPr>
              <p:cNvPr id="251" name="Oval 250">
                <a:extLst>
                  <a:ext uri="{FF2B5EF4-FFF2-40B4-BE49-F238E27FC236}">
                    <a16:creationId xmlns:a16="http://schemas.microsoft.com/office/drawing/2014/main" id="{2FDEF090-6F7D-BE91-580C-2CBF3AE40EB6}"/>
                  </a:ext>
                  <a:ext uri="{C183D7F6-B498-43B3-948B-1728B52AA6E4}">
                    <adec:decorative xmlns:adec="http://schemas.microsoft.com/office/drawing/2017/decorative" val="1"/>
                  </a:ext>
                </a:extLst>
              </p:cNvPr>
              <p:cNvSpPr/>
              <p:nvPr/>
            </p:nvSpPr>
            <p:spPr bwMode="auto">
              <a:xfrm>
                <a:off x="1878137" y="3723387"/>
                <a:ext cx="109728" cy="109728"/>
              </a:xfrm>
              <a:prstGeom prst="ellipse">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a:ea typeface="+mn-ea"/>
                  <a:cs typeface="Segoe UI" pitchFamily="34" charset="0"/>
                </a:endParaRPr>
              </a:p>
            </p:txBody>
          </p:sp>
          <p:sp>
            <p:nvSpPr>
              <p:cNvPr id="252" name="Oval 251">
                <a:extLst>
                  <a:ext uri="{FF2B5EF4-FFF2-40B4-BE49-F238E27FC236}">
                    <a16:creationId xmlns:a16="http://schemas.microsoft.com/office/drawing/2014/main" id="{3C4744E3-AB9F-3547-9B88-EAC5E28A830F}"/>
                  </a:ext>
                  <a:ext uri="{C183D7F6-B498-43B3-948B-1728B52AA6E4}">
                    <adec:decorative xmlns:adec="http://schemas.microsoft.com/office/drawing/2017/decorative" val="1"/>
                  </a:ext>
                </a:extLst>
              </p:cNvPr>
              <p:cNvSpPr/>
              <p:nvPr/>
            </p:nvSpPr>
            <p:spPr bwMode="auto">
              <a:xfrm>
                <a:off x="8548321" y="3723387"/>
                <a:ext cx="109728" cy="10972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a:ea typeface="+mn-ea"/>
                  <a:cs typeface="Segoe UI" pitchFamily="34" charset="0"/>
                </a:endParaRPr>
              </a:p>
            </p:txBody>
          </p:sp>
          <p:sp>
            <p:nvSpPr>
              <p:cNvPr id="253" name="Oval 252">
                <a:extLst>
                  <a:ext uri="{FF2B5EF4-FFF2-40B4-BE49-F238E27FC236}">
                    <a16:creationId xmlns:a16="http://schemas.microsoft.com/office/drawing/2014/main" id="{D3603B6D-2582-951B-CA1D-00513F0378D5}"/>
                  </a:ext>
                  <a:ext uri="{C183D7F6-B498-43B3-948B-1728B52AA6E4}">
                    <adec:decorative xmlns:adec="http://schemas.microsoft.com/office/drawing/2017/decorative" val="1"/>
                  </a:ext>
                </a:extLst>
              </p:cNvPr>
              <p:cNvSpPr/>
              <p:nvPr/>
            </p:nvSpPr>
            <p:spPr bwMode="auto">
              <a:xfrm>
                <a:off x="10215869" y="3723387"/>
                <a:ext cx="109728" cy="10972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a:ea typeface="+mn-ea"/>
                  <a:cs typeface="Segoe UI" pitchFamily="34" charset="0"/>
                </a:endParaRPr>
              </a:p>
            </p:txBody>
          </p:sp>
          <p:sp>
            <p:nvSpPr>
              <p:cNvPr id="254" name="Oval 253">
                <a:extLst>
                  <a:ext uri="{FF2B5EF4-FFF2-40B4-BE49-F238E27FC236}">
                    <a16:creationId xmlns:a16="http://schemas.microsoft.com/office/drawing/2014/main" id="{F3CAFBC6-CA8E-66B9-6B4F-0EF70B5AFD81}"/>
                  </a:ext>
                  <a:ext uri="{C183D7F6-B498-43B3-948B-1728B52AA6E4}">
                    <adec:decorative xmlns:adec="http://schemas.microsoft.com/office/drawing/2017/decorative" val="1"/>
                  </a:ext>
                </a:extLst>
              </p:cNvPr>
              <p:cNvSpPr/>
              <p:nvPr/>
            </p:nvSpPr>
            <p:spPr bwMode="auto">
              <a:xfrm>
                <a:off x="3545683" y="3723387"/>
                <a:ext cx="109728" cy="109728"/>
              </a:xfrm>
              <a:prstGeom prst="ellipse">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a:ea typeface="+mn-ea"/>
                  <a:cs typeface="Segoe UI" pitchFamily="34" charset="0"/>
                </a:endParaRPr>
              </a:p>
            </p:txBody>
          </p:sp>
          <p:sp>
            <p:nvSpPr>
              <p:cNvPr id="255" name="Oval 254">
                <a:extLst>
                  <a:ext uri="{FF2B5EF4-FFF2-40B4-BE49-F238E27FC236}">
                    <a16:creationId xmlns:a16="http://schemas.microsoft.com/office/drawing/2014/main" id="{472937F4-4706-5CB0-AE54-847C0F2F3E5C}"/>
                  </a:ext>
                  <a:ext uri="{C183D7F6-B498-43B3-948B-1728B52AA6E4}">
                    <adec:decorative xmlns:adec="http://schemas.microsoft.com/office/drawing/2017/decorative" val="1"/>
                  </a:ext>
                </a:extLst>
              </p:cNvPr>
              <p:cNvSpPr/>
              <p:nvPr/>
            </p:nvSpPr>
            <p:spPr bwMode="auto">
              <a:xfrm>
                <a:off x="5213229" y="3723387"/>
                <a:ext cx="109728" cy="109728"/>
              </a:xfrm>
              <a:prstGeom prst="ellipse">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a:ea typeface="+mn-ea"/>
                  <a:cs typeface="Segoe UI" pitchFamily="34" charset="0"/>
                </a:endParaRPr>
              </a:p>
            </p:txBody>
          </p:sp>
          <p:sp>
            <p:nvSpPr>
              <p:cNvPr id="320" name="Oval 319">
                <a:extLst>
                  <a:ext uri="{FF2B5EF4-FFF2-40B4-BE49-F238E27FC236}">
                    <a16:creationId xmlns:a16="http://schemas.microsoft.com/office/drawing/2014/main" id="{A6441F33-B3ED-E6D6-8198-CC641316DF18}"/>
                  </a:ext>
                  <a:ext uri="{C183D7F6-B498-43B3-948B-1728B52AA6E4}">
                    <adec:decorative xmlns:adec="http://schemas.microsoft.com/office/drawing/2017/decorative" val="1"/>
                  </a:ext>
                </a:extLst>
              </p:cNvPr>
              <p:cNvSpPr/>
              <p:nvPr/>
            </p:nvSpPr>
            <p:spPr bwMode="auto">
              <a:xfrm>
                <a:off x="6880775" y="3723387"/>
                <a:ext cx="109728" cy="10972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a:ea typeface="+mn-ea"/>
                  <a:cs typeface="Segoe UI" pitchFamily="34" charset="0"/>
                </a:endParaRPr>
              </a:p>
            </p:txBody>
          </p:sp>
        </p:grpSp>
      </p:grpSp>
      <p:sp>
        <p:nvSpPr>
          <p:cNvPr id="343" name="TextBox 342">
            <a:extLst>
              <a:ext uri="{FF2B5EF4-FFF2-40B4-BE49-F238E27FC236}">
                <a16:creationId xmlns:a16="http://schemas.microsoft.com/office/drawing/2014/main" id="{EE1BD626-2E94-C889-7F48-5A81A5514338}"/>
              </a:ext>
            </a:extLst>
          </p:cNvPr>
          <p:cNvSpPr txBox="1"/>
          <p:nvPr/>
        </p:nvSpPr>
        <p:spPr>
          <a:xfrm>
            <a:off x="1522533" y="2425972"/>
            <a:ext cx="1097280" cy="276999"/>
          </a:xfrm>
          <a:prstGeom prst="rect">
            <a:avLst/>
          </a:prstGeom>
          <a:noFill/>
          <a:effectLst/>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Procure</a:t>
            </a:r>
            <a:br>
              <a:rPr kumimoji="0" lang="en-US" sz="900" b="0" i="0" u="none" strike="noStrike" kern="0" cap="none" spc="0" normalizeH="0" baseline="0" noProof="0">
                <a:ln>
                  <a:noFill/>
                </a:ln>
                <a:solidFill>
                  <a:srgbClr val="FFFFFF"/>
                </a:solidFill>
                <a:effectLst/>
                <a:uLnTx/>
                <a:uFillTx/>
                <a:latin typeface="Segoe UI"/>
                <a:ea typeface="+mn-ea"/>
                <a:cs typeface="+mn-cs"/>
              </a:rPr>
            </a:br>
            <a:r>
              <a:rPr kumimoji="0" lang="en-US" sz="900" b="0" i="0" u="none" strike="noStrike" kern="0" cap="none" spc="0" normalizeH="0" baseline="0" noProof="0">
                <a:ln>
                  <a:noFill/>
                </a:ln>
                <a:solidFill>
                  <a:srgbClr val="FFFFFF"/>
                </a:solidFill>
                <a:effectLst/>
                <a:uLnTx/>
                <a:uFillTx/>
                <a:latin typeface="Segoe UI"/>
                <a:ea typeface="+mn-ea"/>
                <a:cs typeface="+mn-cs"/>
              </a:rPr>
              <a:t>corporate laptop</a:t>
            </a:r>
            <a:endParaRPr kumimoji="0" lang="en-US" sz="900" b="0" i="0" u="none" strike="noStrike" kern="0" cap="none" spc="0" normalizeH="0" baseline="0" noProof="0">
              <a:ln>
                <a:noFill/>
              </a:ln>
              <a:solidFill>
                <a:srgbClr val="FFFFFF"/>
              </a:solidFill>
              <a:effectLst/>
              <a:uLnTx/>
              <a:uFillTx/>
              <a:latin typeface="Segoe UI"/>
              <a:ea typeface="+mn-ea"/>
              <a:cs typeface="Segoe UI"/>
            </a:endParaRPr>
          </a:p>
        </p:txBody>
      </p:sp>
      <p:sp>
        <p:nvSpPr>
          <p:cNvPr id="344" name="TextBox 343">
            <a:extLst>
              <a:ext uri="{FF2B5EF4-FFF2-40B4-BE49-F238E27FC236}">
                <a16:creationId xmlns:a16="http://schemas.microsoft.com/office/drawing/2014/main" id="{C93DFEC7-5002-80B6-7087-045937EEEA5A}"/>
              </a:ext>
            </a:extLst>
          </p:cNvPr>
          <p:cNvSpPr txBox="1"/>
          <p:nvPr/>
        </p:nvSpPr>
        <p:spPr>
          <a:xfrm>
            <a:off x="2913268" y="2425972"/>
            <a:ext cx="1097280" cy="276999"/>
          </a:xfrm>
          <a:prstGeom prst="rect">
            <a:avLst/>
          </a:prstGeom>
          <a:noFill/>
          <a:effectLst/>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Find team onboarding wiki</a:t>
            </a:r>
          </a:p>
        </p:txBody>
      </p:sp>
      <p:sp>
        <p:nvSpPr>
          <p:cNvPr id="345" name="TextBox 344">
            <a:extLst>
              <a:ext uri="{FF2B5EF4-FFF2-40B4-BE49-F238E27FC236}">
                <a16:creationId xmlns:a16="http://schemas.microsoft.com/office/drawing/2014/main" id="{4CF4C975-6236-0AE4-553D-7E1CBB05B7CB}"/>
              </a:ext>
            </a:extLst>
          </p:cNvPr>
          <p:cNvSpPr txBox="1"/>
          <p:nvPr/>
        </p:nvSpPr>
        <p:spPr>
          <a:xfrm>
            <a:off x="4304003" y="2425972"/>
            <a:ext cx="1097280" cy="276999"/>
          </a:xfrm>
          <a:prstGeom prst="rect">
            <a:avLst/>
          </a:prstGeom>
          <a:noFill/>
          <a:effectLst/>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Resolving</a:t>
            </a:r>
            <a:br>
              <a:rPr kumimoji="0" lang="en-US" sz="900" b="0" i="0" u="none" strike="noStrike" kern="0" cap="none" spc="0" normalizeH="0" baseline="0" noProof="0">
                <a:ln>
                  <a:noFill/>
                </a:ln>
                <a:solidFill>
                  <a:srgbClr val="FFFFFF"/>
                </a:solidFill>
                <a:effectLst/>
                <a:uLnTx/>
                <a:uFillTx/>
                <a:latin typeface="Segoe UI"/>
                <a:ea typeface="+mn-ea"/>
                <a:cs typeface="+mn-cs"/>
              </a:rPr>
            </a:br>
            <a:r>
              <a:rPr kumimoji="0" lang="en-US" sz="900" b="0" i="0" u="none" strike="noStrike" kern="0" cap="none" spc="0" normalizeH="0" baseline="0" noProof="0">
                <a:ln>
                  <a:noFill/>
                </a:ln>
                <a:solidFill>
                  <a:srgbClr val="FFFFFF"/>
                </a:solidFill>
                <a:effectLst/>
                <a:uLnTx/>
                <a:uFillTx/>
                <a:latin typeface="Segoe UI"/>
                <a:ea typeface="+mn-ea"/>
                <a:cs typeface="+mn-cs"/>
              </a:rPr>
              <a:t>broken links</a:t>
            </a:r>
          </a:p>
        </p:txBody>
      </p:sp>
      <p:sp>
        <p:nvSpPr>
          <p:cNvPr id="346" name="TextBox 345">
            <a:extLst>
              <a:ext uri="{FF2B5EF4-FFF2-40B4-BE49-F238E27FC236}">
                <a16:creationId xmlns:a16="http://schemas.microsoft.com/office/drawing/2014/main" id="{7A898B86-423C-25F7-3854-9F0BFB7C43B4}"/>
              </a:ext>
            </a:extLst>
          </p:cNvPr>
          <p:cNvSpPr txBox="1"/>
          <p:nvPr/>
        </p:nvSpPr>
        <p:spPr>
          <a:xfrm>
            <a:off x="5694738" y="2425972"/>
            <a:ext cx="1097280" cy="415498"/>
          </a:xfrm>
          <a:prstGeom prst="rect">
            <a:avLst/>
          </a:prstGeom>
          <a:noFill/>
          <a:effectLst/>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Working around </a:t>
            </a:r>
            <a:br>
              <a:rPr kumimoji="0" lang="en-US" sz="900" b="0" i="0" u="none" strike="noStrike" kern="0" cap="none" spc="0" normalizeH="0" baseline="0" noProof="0">
                <a:ln>
                  <a:noFill/>
                </a:ln>
                <a:solidFill>
                  <a:srgbClr val="FFFFFF"/>
                </a:solidFill>
                <a:effectLst/>
                <a:uLnTx/>
                <a:uFillTx/>
                <a:latin typeface="Segoe UI"/>
                <a:ea typeface="+mn-ea"/>
                <a:cs typeface="+mn-cs"/>
              </a:rPr>
            </a:br>
            <a:r>
              <a:rPr kumimoji="0" lang="en-US" sz="900" b="0" i="0" u="none" strike="noStrike" kern="0" cap="none" spc="0" normalizeH="0" baseline="0" noProof="0">
                <a:ln>
                  <a:noFill/>
                </a:ln>
                <a:solidFill>
                  <a:srgbClr val="FFFFFF"/>
                </a:solidFill>
                <a:effectLst/>
                <a:uLnTx/>
                <a:uFillTx/>
                <a:latin typeface="Segoe UI"/>
                <a:ea typeface="+mn-ea"/>
                <a:cs typeface="+mn-cs"/>
              </a:rPr>
              <a:t>out-of-date instructions</a:t>
            </a:r>
          </a:p>
        </p:txBody>
      </p:sp>
      <p:sp>
        <p:nvSpPr>
          <p:cNvPr id="347" name="TextBox 346">
            <a:extLst>
              <a:ext uri="{FF2B5EF4-FFF2-40B4-BE49-F238E27FC236}">
                <a16:creationId xmlns:a16="http://schemas.microsoft.com/office/drawing/2014/main" id="{4351C4AE-E98D-CDD5-6FFB-1F510595E699}"/>
              </a:ext>
            </a:extLst>
          </p:cNvPr>
          <p:cNvSpPr txBox="1"/>
          <p:nvPr/>
        </p:nvSpPr>
        <p:spPr>
          <a:xfrm>
            <a:off x="7085473" y="2425972"/>
            <a:ext cx="1097280" cy="276999"/>
          </a:xfrm>
          <a:prstGeom prst="rect">
            <a:avLst/>
          </a:prstGeom>
          <a:noFill/>
          <a:effectLst/>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Request access </a:t>
            </a:r>
            <a:br>
              <a:rPr kumimoji="0" lang="en-US" sz="900" b="0" i="0" u="none" strike="noStrike" kern="0" cap="none" spc="0" normalizeH="0" baseline="0" noProof="0">
                <a:ln>
                  <a:noFill/>
                </a:ln>
                <a:solidFill>
                  <a:srgbClr val="FFFFFF"/>
                </a:solidFill>
                <a:effectLst/>
                <a:uLnTx/>
                <a:uFillTx/>
                <a:latin typeface="Segoe UI"/>
                <a:ea typeface="+mn-ea"/>
                <a:cs typeface="+mn-cs"/>
              </a:rPr>
            </a:br>
            <a:r>
              <a:rPr kumimoji="0" lang="en-US" sz="900" b="0" i="0" u="none" strike="noStrike" kern="0" cap="none" spc="0" normalizeH="0" baseline="0" noProof="0">
                <a:ln>
                  <a:noFill/>
                </a:ln>
                <a:solidFill>
                  <a:srgbClr val="FFFFFF"/>
                </a:solidFill>
                <a:effectLst/>
                <a:uLnTx/>
                <a:uFillTx/>
                <a:latin typeface="Segoe UI"/>
                <a:ea typeface="+mn-ea"/>
                <a:cs typeface="+mn-cs"/>
              </a:rPr>
              <a:t>to source code</a:t>
            </a:r>
          </a:p>
        </p:txBody>
      </p:sp>
      <p:sp>
        <p:nvSpPr>
          <p:cNvPr id="348" name="TextBox 347">
            <a:extLst>
              <a:ext uri="{FF2B5EF4-FFF2-40B4-BE49-F238E27FC236}">
                <a16:creationId xmlns:a16="http://schemas.microsoft.com/office/drawing/2014/main" id="{73963039-6975-9787-66B3-B2020485FFAC}"/>
              </a:ext>
            </a:extLst>
          </p:cNvPr>
          <p:cNvSpPr txBox="1"/>
          <p:nvPr/>
        </p:nvSpPr>
        <p:spPr>
          <a:xfrm>
            <a:off x="8476208" y="2425972"/>
            <a:ext cx="1097280" cy="276999"/>
          </a:xfrm>
          <a:prstGeom prst="rect">
            <a:avLst/>
          </a:prstGeom>
          <a:noFill/>
          <a:effectLst/>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Request access </a:t>
            </a:r>
            <a:br>
              <a:rPr kumimoji="0" lang="en-US" sz="900" b="0" i="0" u="none" strike="noStrike" kern="0" cap="none" spc="0" normalizeH="0" baseline="0" noProof="0">
                <a:ln>
                  <a:noFill/>
                </a:ln>
                <a:solidFill>
                  <a:srgbClr val="FFFFFF"/>
                </a:solidFill>
                <a:effectLst/>
                <a:uLnTx/>
                <a:uFillTx/>
                <a:latin typeface="Segoe UI"/>
                <a:ea typeface="+mn-ea"/>
                <a:cs typeface="+mn-cs"/>
              </a:rPr>
            </a:br>
            <a:r>
              <a:rPr kumimoji="0" lang="en-US" sz="900" b="0" i="0" u="none" strike="noStrike" kern="0" cap="none" spc="0" normalizeH="0" baseline="0" noProof="0">
                <a:ln>
                  <a:noFill/>
                </a:ln>
                <a:solidFill>
                  <a:srgbClr val="FFFFFF"/>
                </a:solidFill>
                <a:effectLst/>
                <a:uLnTx/>
                <a:uFillTx/>
                <a:latin typeface="Segoe UI"/>
                <a:ea typeface="+mn-ea"/>
                <a:cs typeface="+mn-cs"/>
              </a:rPr>
              <a:t>to cloud resources</a:t>
            </a:r>
          </a:p>
        </p:txBody>
      </p:sp>
      <p:sp>
        <p:nvSpPr>
          <p:cNvPr id="349" name="TextBox 348">
            <a:extLst>
              <a:ext uri="{FF2B5EF4-FFF2-40B4-BE49-F238E27FC236}">
                <a16:creationId xmlns:a16="http://schemas.microsoft.com/office/drawing/2014/main" id="{AD22EEA6-7AAB-A0E8-07D2-E7B4E79AA9B4}"/>
              </a:ext>
            </a:extLst>
          </p:cNvPr>
          <p:cNvSpPr txBox="1"/>
          <p:nvPr/>
        </p:nvSpPr>
        <p:spPr>
          <a:xfrm>
            <a:off x="9866944" y="2425972"/>
            <a:ext cx="1097280" cy="276999"/>
          </a:xfrm>
          <a:prstGeom prst="rect">
            <a:avLst/>
          </a:prstGeom>
          <a:noFill/>
          <a:effectLst/>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Install </a:t>
            </a:r>
            <a:br>
              <a:rPr kumimoji="0" lang="en-US" sz="900" b="0" i="0" u="none" strike="noStrike" kern="0" cap="none" spc="0" normalizeH="0" baseline="0" noProof="0">
                <a:ln>
                  <a:noFill/>
                </a:ln>
                <a:solidFill>
                  <a:srgbClr val="FFFFFF"/>
                </a:solidFill>
                <a:effectLst/>
                <a:uLnTx/>
                <a:uFillTx/>
                <a:latin typeface="Segoe UI"/>
                <a:ea typeface="+mn-ea"/>
                <a:cs typeface="+mn-cs"/>
              </a:rPr>
            </a:br>
            <a:r>
              <a:rPr kumimoji="0" lang="en-US" sz="900" b="0" i="0" u="none" strike="noStrike" kern="0" cap="none" spc="0" normalizeH="0" baseline="0" noProof="0">
                <a:ln>
                  <a:noFill/>
                </a:ln>
                <a:solidFill>
                  <a:srgbClr val="FFFFFF"/>
                </a:solidFill>
                <a:effectLst/>
                <a:uLnTx/>
                <a:uFillTx/>
                <a:latin typeface="Segoe UI"/>
                <a:ea typeface="+mn-ea"/>
                <a:cs typeface="+mn-cs"/>
              </a:rPr>
              <a:t>OS</a:t>
            </a:r>
          </a:p>
        </p:txBody>
      </p:sp>
      <p:sp>
        <p:nvSpPr>
          <p:cNvPr id="341" name="Rectangle 340">
            <a:extLst>
              <a:ext uri="{FF2B5EF4-FFF2-40B4-BE49-F238E27FC236}">
                <a16:creationId xmlns:a16="http://schemas.microsoft.com/office/drawing/2014/main" id="{A0AA7D6E-587A-E20F-6008-8DB10ABB251C}"/>
              </a:ext>
            </a:extLst>
          </p:cNvPr>
          <p:cNvSpPr/>
          <p:nvPr/>
        </p:nvSpPr>
        <p:spPr bwMode="auto">
          <a:xfrm flipH="1">
            <a:off x="2826056" y="3093097"/>
            <a:ext cx="2447013" cy="27668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w="3175">
                  <a:noFill/>
                </a:ln>
                <a:solidFill>
                  <a:srgbClr val="C03BC4"/>
                </a:solidFill>
                <a:effectLst/>
                <a:uLnTx/>
                <a:uFillTx/>
                <a:latin typeface="Segoe UI Semibold"/>
                <a:ea typeface="+mn-ea"/>
                <a:cs typeface="Segoe UI" panose="020B0502040204020203" pitchFamily="34" charset="0"/>
              </a:rPr>
              <a:t>DevTest App infrastructure</a:t>
            </a:r>
          </a:p>
        </p:txBody>
      </p:sp>
      <p:sp>
        <p:nvSpPr>
          <p:cNvPr id="351" name="TextBox 350">
            <a:extLst>
              <a:ext uri="{FF2B5EF4-FFF2-40B4-BE49-F238E27FC236}">
                <a16:creationId xmlns:a16="http://schemas.microsoft.com/office/drawing/2014/main" id="{C6F63206-26C7-0C0E-FACE-E744AECEFAA2}"/>
              </a:ext>
            </a:extLst>
          </p:cNvPr>
          <p:cNvSpPr txBox="1"/>
          <p:nvPr/>
        </p:nvSpPr>
        <p:spPr>
          <a:xfrm>
            <a:off x="9862969" y="3857725"/>
            <a:ext cx="1097280" cy="415498"/>
          </a:xfrm>
          <a:prstGeom prst="rect">
            <a:avLst/>
          </a:prstGeom>
          <a:noFill/>
          <a:effectLst/>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12" normalizeH="0" baseline="0" noProof="0">
                <a:ln>
                  <a:noFill/>
                </a:ln>
                <a:solidFill>
                  <a:srgbClr val="FFFFFF"/>
                </a:solidFill>
                <a:effectLst/>
                <a:uLnTx/>
                <a:uFillTx/>
                <a:latin typeface="Segoe UI"/>
                <a:ea typeface="+mn-ea"/>
                <a:cs typeface="+mn-cs"/>
              </a:rPr>
              <a:t>Install &amp; configure </a:t>
            </a:r>
            <a:r>
              <a:rPr kumimoji="0" lang="en-US" sz="900" b="0" i="0" u="none" strike="noStrike" kern="0" cap="none" spc="0" normalizeH="0" baseline="0" noProof="0">
                <a:ln>
                  <a:noFill/>
                </a:ln>
                <a:solidFill>
                  <a:srgbClr val="FFFFFF"/>
                </a:solidFill>
                <a:effectLst/>
                <a:uLnTx/>
                <a:uFillTx/>
                <a:latin typeface="Segoe UI"/>
                <a:ea typeface="+mn-ea"/>
                <a:cs typeface="+mn-cs"/>
              </a:rPr>
              <a:t>developer tools </a:t>
            </a:r>
            <a:br>
              <a:rPr kumimoji="0" lang="en-US" sz="900" b="0" i="0" u="none" strike="noStrike" kern="0" cap="none" spc="0" normalizeH="0" baseline="0" noProof="0">
                <a:ln>
                  <a:noFill/>
                </a:ln>
                <a:solidFill>
                  <a:srgbClr val="FFFFFF"/>
                </a:solidFill>
                <a:effectLst/>
                <a:uLnTx/>
                <a:uFillTx/>
                <a:latin typeface="Segoe UI"/>
                <a:ea typeface="+mn-ea"/>
                <a:cs typeface="+mn-cs"/>
              </a:rPr>
            </a:br>
            <a:r>
              <a:rPr kumimoji="0" lang="en-US" sz="900" b="0" i="0" u="none" strike="noStrike" kern="0" cap="none" spc="0" normalizeH="0" baseline="0" noProof="0">
                <a:ln>
                  <a:noFill/>
                </a:ln>
                <a:solidFill>
                  <a:srgbClr val="FFFFFF"/>
                </a:solidFill>
                <a:effectLst/>
                <a:uLnTx/>
                <a:uFillTx/>
                <a:latin typeface="Segoe UI"/>
                <a:ea typeface="+mn-ea"/>
                <a:cs typeface="+mn-cs"/>
              </a:rPr>
              <a:t>&amp; SDK</a:t>
            </a:r>
          </a:p>
        </p:txBody>
      </p:sp>
      <p:sp>
        <p:nvSpPr>
          <p:cNvPr id="352" name="TextBox 351">
            <a:extLst>
              <a:ext uri="{FF2B5EF4-FFF2-40B4-BE49-F238E27FC236}">
                <a16:creationId xmlns:a16="http://schemas.microsoft.com/office/drawing/2014/main" id="{29FFE606-88EE-2141-9088-2BDBA5C44AA1}"/>
              </a:ext>
            </a:extLst>
          </p:cNvPr>
          <p:cNvSpPr txBox="1"/>
          <p:nvPr/>
        </p:nvSpPr>
        <p:spPr>
          <a:xfrm>
            <a:off x="8195957" y="3857725"/>
            <a:ext cx="1097280" cy="415498"/>
          </a:xfrm>
          <a:prstGeom prst="rect">
            <a:avLst/>
          </a:prstGeom>
          <a:noFill/>
          <a:effectLst/>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Configure local network settings </a:t>
            </a:r>
            <a:br>
              <a:rPr kumimoji="0" lang="en-US" sz="900" b="0" i="0" u="none" strike="noStrike" kern="0" cap="none" spc="0" normalizeH="0" baseline="0" noProof="0">
                <a:ln>
                  <a:noFill/>
                </a:ln>
                <a:solidFill>
                  <a:srgbClr val="FFFFFF"/>
                </a:solidFill>
                <a:effectLst/>
                <a:uLnTx/>
                <a:uFillTx/>
                <a:latin typeface="Segoe UI"/>
                <a:ea typeface="+mn-ea"/>
                <a:cs typeface="+mn-cs"/>
              </a:rPr>
            </a:br>
            <a:r>
              <a:rPr kumimoji="0" lang="en-US" sz="900" b="0" i="0" u="none" strike="noStrike" kern="0" cap="none" spc="0" normalizeH="0" baseline="0" noProof="0">
                <a:ln>
                  <a:noFill/>
                </a:ln>
                <a:solidFill>
                  <a:srgbClr val="FFFFFF"/>
                </a:solidFill>
                <a:effectLst/>
                <a:uLnTx/>
                <a:uFillTx/>
                <a:latin typeface="Segoe UI"/>
                <a:ea typeface="+mn-ea"/>
                <a:cs typeface="+mn-cs"/>
              </a:rPr>
              <a:t>&amp; VPN</a:t>
            </a:r>
          </a:p>
        </p:txBody>
      </p:sp>
      <p:sp>
        <p:nvSpPr>
          <p:cNvPr id="353" name="TextBox 352">
            <a:extLst>
              <a:ext uri="{FF2B5EF4-FFF2-40B4-BE49-F238E27FC236}">
                <a16:creationId xmlns:a16="http://schemas.microsoft.com/office/drawing/2014/main" id="{EEF96E5E-9766-C4ED-54BA-EFEE4306A267}"/>
              </a:ext>
            </a:extLst>
          </p:cNvPr>
          <p:cNvSpPr txBox="1"/>
          <p:nvPr/>
        </p:nvSpPr>
        <p:spPr>
          <a:xfrm>
            <a:off x="6528944" y="3857725"/>
            <a:ext cx="1097280" cy="415498"/>
          </a:xfrm>
          <a:prstGeom prst="rect">
            <a:avLst/>
          </a:prstGeom>
          <a:noFill/>
          <a:effectLst/>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Open &amp; rebuild</a:t>
            </a:r>
            <a:br>
              <a:rPr kumimoji="0" lang="en-US" sz="900" b="0" i="0" u="none" strike="noStrike" kern="0" cap="none" spc="0" normalizeH="0" baseline="0" noProof="0">
                <a:ln>
                  <a:noFill/>
                </a:ln>
                <a:solidFill>
                  <a:srgbClr val="FFFFFF"/>
                </a:solidFill>
                <a:effectLst/>
                <a:uLnTx/>
                <a:uFillTx/>
                <a:latin typeface="Segoe UI"/>
                <a:ea typeface="+mn-ea"/>
                <a:cs typeface="+mn-cs"/>
              </a:rPr>
            </a:br>
            <a:r>
              <a:rPr kumimoji="0" lang="en-US" sz="900" b="0" i="0" u="none" strike="noStrike" kern="0" cap="none" spc="0" normalizeH="0" baseline="0" noProof="0">
                <a:ln>
                  <a:noFill/>
                </a:ln>
                <a:solidFill>
                  <a:srgbClr val="FFFFFF"/>
                </a:solidFill>
                <a:effectLst/>
                <a:uLnTx/>
                <a:uFillTx/>
                <a:latin typeface="Segoe UI"/>
                <a:ea typeface="+mn-ea"/>
                <a:cs typeface="+mn-cs"/>
              </a:rPr>
              <a:t>application to populate caches</a:t>
            </a:r>
          </a:p>
        </p:txBody>
      </p:sp>
      <p:sp>
        <p:nvSpPr>
          <p:cNvPr id="354" name="TextBox 353">
            <a:extLst>
              <a:ext uri="{FF2B5EF4-FFF2-40B4-BE49-F238E27FC236}">
                <a16:creationId xmlns:a16="http://schemas.microsoft.com/office/drawing/2014/main" id="{49DBC3A7-A95F-6974-FAC1-10D631423D6D}"/>
              </a:ext>
            </a:extLst>
          </p:cNvPr>
          <p:cNvSpPr txBox="1"/>
          <p:nvPr/>
        </p:nvSpPr>
        <p:spPr>
          <a:xfrm>
            <a:off x="4861931" y="3857725"/>
            <a:ext cx="1097280" cy="415498"/>
          </a:xfrm>
          <a:prstGeom prst="rect">
            <a:avLst/>
          </a:prstGeom>
          <a:noFill/>
          <a:effectLst/>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Find out how to get access to a new test environment</a:t>
            </a:r>
          </a:p>
        </p:txBody>
      </p:sp>
      <p:sp>
        <p:nvSpPr>
          <p:cNvPr id="355" name="TextBox 354">
            <a:extLst>
              <a:ext uri="{FF2B5EF4-FFF2-40B4-BE49-F238E27FC236}">
                <a16:creationId xmlns:a16="http://schemas.microsoft.com/office/drawing/2014/main" id="{94E728C7-FED7-F1C8-F95F-D8F4ACDC04B2}"/>
              </a:ext>
            </a:extLst>
          </p:cNvPr>
          <p:cNvSpPr txBox="1"/>
          <p:nvPr/>
        </p:nvSpPr>
        <p:spPr>
          <a:xfrm>
            <a:off x="3194918" y="3857725"/>
            <a:ext cx="1097280" cy="415498"/>
          </a:xfrm>
          <a:prstGeom prst="rect">
            <a:avLst/>
          </a:prstGeom>
          <a:noFill/>
          <a:effectLst/>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Raise a ticket to request a new environment</a:t>
            </a:r>
          </a:p>
        </p:txBody>
      </p:sp>
      <p:sp>
        <p:nvSpPr>
          <p:cNvPr id="356" name="TextBox 355">
            <a:extLst>
              <a:ext uri="{FF2B5EF4-FFF2-40B4-BE49-F238E27FC236}">
                <a16:creationId xmlns:a16="http://schemas.microsoft.com/office/drawing/2014/main" id="{FAE27ECB-0740-362F-ADCE-9B25B1BF5223}"/>
              </a:ext>
            </a:extLst>
          </p:cNvPr>
          <p:cNvSpPr txBox="1"/>
          <p:nvPr/>
        </p:nvSpPr>
        <p:spPr>
          <a:xfrm>
            <a:off x="1615001" y="3857725"/>
            <a:ext cx="926474" cy="415498"/>
          </a:xfrm>
          <a:prstGeom prst="rect">
            <a:avLst/>
          </a:prstGeom>
          <a:noFill/>
          <a:effectLst/>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Provide details about the application</a:t>
            </a:r>
          </a:p>
        </p:txBody>
      </p:sp>
      <p:sp>
        <p:nvSpPr>
          <p:cNvPr id="358" name="TextBox 357">
            <a:extLst>
              <a:ext uri="{FF2B5EF4-FFF2-40B4-BE49-F238E27FC236}">
                <a16:creationId xmlns:a16="http://schemas.microsoft.com/office/drawing/2014/main" id="{F5BD4CC0-5EEC-FD31-28A5-A729C7194572}"/>
              </a:ext>
            </a:extLst>
          </p:cNvPr>
          <p:cNvSpPr txBox="1"/>
          <p:nvPr/>
        </p:nvSpPr>
        <p:spPr>
          <a:xfrm>
            <a:off x="1530270" y="5256840"/>
            <a:ext cx="1097280" cy="415498"/>
          </a:xfrm>
          <a:prstGeom prst="rect">
            <a:avLst/>
          </a:prstGeom>
          <a:noFill/>
          <a:effectLst/>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Clarify requirements with platform engineers </a:t>
            </a:r>
          </a:p>
        </p:txBody>
      </p:sp>
      <p:sp>
        <p:nvSpPr>
          <p:cNvPr id="359" name="TextBox 358">
            <a:extLst>
              <a:ext uri="{FF2B5EF4-FFF2-40B4-BE49-F238E27FC236}">
                <a16:creationId xmlns:a16="http://schemas.microsoft.com/office/drawing/2014/main" id="{239A6E4E-2F41-F9C3-05E9-3E42B731B990}"/>
              </a:ext>
            </a:extLst>
          </p:cNvPr>
          <p:cNvSpPr txBox="1"/>
          <p:nvPr/>
        </p:nvSpPr>
        <p:spPr>
          <a:xfrm>
            <a:off x="2955774" y="5256840"/>
            <a:ext cx="1036314" cy="415498"/>
          </a:xfrm>
          <a:prstGeom prst="rect">
            <a:avLst/>
          </a:prstGeom>
          <a:noFill/>
          <a:effectLst/>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Go back and forth to align on requirements</a:t>
            </a:r>
          </a:p>
        </p:txBody>
      </p:sp>
      <p:sp>
        <p:nvSpPr>
          <p:cNvPr id="360" name="TextBox 359">
            <a:extLst>
              <a:ext uri="{FF2B5EF4-FFF2-40B4-BE49-F238E27FC236}">
                <a16:creationId xmlns:a16="http://schemas.microsoft.com/office/drawing/2014/main" id="{29AE8AFC-05E8-32C2-C69D-BDF088227108}"/>
              </a:ext>
            </a:extLst>
          </p:cNvPr>
          <p:cNvSpPr txBox="1"/>
          <p:nvPr/>
        </p:nvSpPr>
        <p:spPr>
          <a:xfrm>
            <a:off x="4308088" y="5256840"/>
            <a:ext cx="1097280" cy="415498"/>
          </a:xfrm>
          <a:prstGeom prst="rect">
            <a:avLst/>
          </a:prstGeom>
          <a:noFill/>
          <a:effectLst/>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Wait for admins to create and configure infrastructure</a:t>
            </a:r>
          </a:p>
        </p:txBody>
      </p:sp>
      <p:sp>
        <p:nvSpPr>
          <p:cNvPr id="361" name="TextBox 360">
            <a:extLst>
              <a:ext uri="{FF2B5EF4-FFF2-40B4-BE49-F238E27FC236}">
                <a16:creationId xmlns:a16="http://schemas.microsoft.com/office/drawing/2014/main" id="{B130B5AA-F452-3927-0B64-AEA2B35107FA}"/>
              </a:ext>
            </a:extLst>
          </p:cNvPr>
          <p:cNvSpPr txBox="1"/>
          <p:nvPr/>
        </p:nvSpPr>
        <p:spPr>
          <a:xfrm>
            <a:off x="5696997" y="5256840"/>
            <a:ext cx="1097280" cy="415498"/>
          </a:xfrm>
          <a:prstGeom prst="rect">
            <a:avLst/>
          </a:prstGeom>
          <a:noFill/>
          <a:effectLst/>
        </p:spPr>
        <p:txBody>
          <a:bodyPr wrap="square" lIns="0" tIns="0" rIns="0" bIns="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Validate whether the app code works on the test environment</a:t>
            </a:r>
          </a:p>
        </p:txBody>
      </p:sp>
      <p:sp>
        <p:nvSpPr>
          <p:cNvPr id="362" name="TextBox 361">
            <a:extLst>
              <a:ext uri="{FF2B5EF4-FFF2-40B4-BE49-F238E27FC236}">
                <a16:creationId xmlns:a16="http://schemas.microsoft.com/office/drawing/2014/main" id="{001D741E-17C9-3022-B30E-C2E382574797}"/>
              </a:ext>
            </a:extLst>
          </p:cNvPr>
          <p:cNvSpPr txBox="1"/>
          <p:nvPr/>
        </p:nvSpPr>
        <p:spPr>
          <a:xfrm>
            <a:off x="7085906" y="5256840"/>
            <a:ext cx="1097280" cy="415498"/>
          </a:xfrm>
          <a:prstGeom prst="rect">
            <a:avLst/>
          </a:prstGeom>
          <a:noFill/>
          <a:effectLst/>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Wait for admins to update or fix the infra configuration</a:t>
            </a:r>
          </a:p>
        </p:txBody>
      </p:sp>
      <p:sp>
        <p:nvSpPr>
          <p:cNvPr id="363" name="TextBox 362">
            <a:extLst>
              <a:ext uri="{FF2B5EF4-FFF2-40B4-BE49-F238E27FC236}">
                <a16:creationId xmlns:a16="http://schemas.microsoft.com/office/drawing/2014/main" id="{20426724-7396-296B-F2A9-4CCD114E7988}"/>
              </a:ext>
            </a:extLst>
          </p:cNvPr>
          <p:cNvSpPr txBox="1"/>
          <p:nvPr/>
        </p:nvSpPr>
        <p:spPr>
          <a:xfrm>
            <a:off x="8474815" y="5256840"/>
            <a:ext cx="1097280" cy="415498"/>
          </a:xfrm>
          <a:prstGeom prst="rect">
            <a:avLst/>
          </a:prstGeom>
          <a:noFill/>
          <a:effectLst/>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Finally get access to the working infrastructure</a:t>
            </a:r>
          </a:p>
        </p:txBody>
      </p:sp>
      <p:sp>
        <p:nvSpPr>
          <p:cNvPr id="364" name="TextBox 363">
            <a:extLst>
              <a:ext uri="{FF2B5EF4-FFF2-40B4-BE49-F238E27FC236}">
                <a16:creationId xmlns:a16="http://schemas.microsoft.com/office/drawing/2014/main" id="{ED061A16-F92C-EA0A-D5C5-E6EEEC966C1D}"/>
              </a:ext>
            </a:extLst>
          </p:cNvPr>
          <p:cNvSpPr txBox="1"/>
          <p:nvPr/>
        </p:nvSpPr>
        <p:spPr>
          <a:xfrm>
            <a:off x="9863727" y="5256840"/>
            <a:ext cx="1097280" cy="415498"/>
          </a:xfrm>
          <a:prstGeom prst="rect">
            <a:avLst/>
          </a:prstGeom>
          <a:noFill/>
          <a:effectLst/>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Repeat the process for a new test environment</a:t>
            </a:r>
          </a:p>
        </p:txBody>
      </p:sp>
      <p:cxnSp>
        <p:nvCxnSpPr>
          <p:cNvPr id="336" name="Straight Connector 335">
            <a:extLst>
              <a:ext uri="{FF2B5EF4-FFF2-40B4-BE49-F238E27FC236}">
                <a16:creationId xmlns:a16="http://schemas.microsoft.com/office/drawing/2014/main" id="{DD63FF5F-4EBB-A05E-4F4A-A255DBC5EB60}"/>
              </a:ext>
              <a:ext uri="{C183D7F6-B498-43B3-948B-1728B52AA6E4}">
                <adec:decorative xmlns:adec="http://schemas.microsoft.com/office/drawing/2017/decorative" val="1"/>
              </a:ext>
            </a:extLst>
          </p:cNvPr>
          <p:cNvCxnSpPr>
            <a:cxnSpLocks/>
          </p:cNvCxnSpPr>
          <p:nvPr/>
        </p:nvCxnSpPr>
        <p:spPr>
          <a:xfrm>
            <a:off x="2074516" y="1818605"/>
            <a:ext cx="0" cy="434437"/>
          </a:xfrm>
          <a:prstGeom prst="line">
            <a:avLst/>
          </a:prstGeom>
          <a:ln w="12700">
            <a:solidFill>
              <a:srgbClr val="0078D4"/>
            </a:solidFill>
            <a:prstDash val="dash"/>
            <a:headEnd type="oval" w="med"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337" name="Graphic 247">
            <a:extLst>
              <a:ext uri="{FF2B5EF4-FFF2-40B4-BE49-F238E27FC236}">
                <a16:creationId xmlns:a16="http://schemas.microsoft.com/office/drawing/2014/main" id="{119B744B-68E4-6689-8D65-88D5E194D6F6}"/>
              </a:ext>
              <a:ext uri="{C183D7F6-B498-43B3-948B-1728B52AA6E4}">
                <adec:decorative xmlns:adec="http://schemas.microsoft.com/office/drawing/2017/decorative" val="1"/>
              </a:ext>
            </a:extLst>
          </p:cNvPr>
          <p:cNvSpPr/>
          <p:nvPr/>
        </p:nvSpPr>
        <p:spPr>
          <a:xfrm flipH="1">
            <a:off x="4754562" y="1725463"/>
            <a:ext cx="196161" cy="174361"/>
          </a:xfrm>
          <a:custGeom>
            <a:avLst/>
            <a:gdLst>
              <a:gd name="connsiteX0" fmla="*/ 139005 w 342927"/>
              <a:gd name="connsiteY0" fmla="*/ 299337 h 304817"/>
              <a:gd name="connsiteX1" fmla="*/ 165946 w 342927"/>
              <a:gd name="connsiteY1" fmla="*/ 299137 h 304817"/>
              <a:gd name="connsiteX2" fmla="*/ 165746 w 342927"/>
              <a:gd name="connsiteY2" fmla="*/ 272199 h 304817"/>
              <a:gd name="connsiteX3" fmla="*/ 63441 w 342927"/>
              <a:gd name="connsiteY3" fmla="*/ 171398 h 304817"/>
              <a:gd name="connsiteX4" fmla="*/ 323878 w 342927"/>
              <a:gd name="connsiteY4" fmla="*/ 171398 h 304817"/>
              <a:gd name="connsiteX5" fmla="*/ 342928 w 342927"/>
              <a:gd name="connsiteY5" fmla="*/ 152348 h 304817"/>
              <a:gd name="connsiteX6" fmla="*/ 323878 w 342927"/>
              <a:gd name="connsiteY6" fmla="*/ 133298 h 304817"/>
              <a:gd name="connsiteX7" fmla="*/ 63567 w 342927"/>
              <a:gd name="connsiteY7" fmla="*/ 133298 h 304817"/>
              <a:gd name="connsiteX8" fmla="*/ 165746 w 342927"/>
              <a:gd name="connsiteY8" fmla="*/ 32620 h 304817"/>
              <a:gd name="connsiteX9" fmla="*/ 165946 w 342927"/>
              <a:gd name="connsiteY9" fmla="*/ 5680 h 304817"/>
              <a:gd name="connsiteX10" fmla="*/ 139005 w 342927"/>
              <a:gd name="connsiteY10" fmla="*/ 5480 h 304817"/>
              <a:gd name="connsiteX11" fmla="*/ 7100 w 342927"/>
              <a:gd name="connsiteY11" fmla="*/ 135446 h 304817"/>
              <a:gd name="connsiteX12" fmla="*/ 7100 w 342927"/>
              <a:gd name="connsiteY12" fmla="*/ 169371 h 304817"/>
              <a:gd name="connsiteX13" fmla="*/ 139005 w 342927"/>
              <a:gd name="connsiteY13" fmla="*/ 299337 h 30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927" h="304817">
                <a:moveTo>
                  <a:pt x="139005" y="299337"/>
                </a:moveTo>
                <a:cubicBezTo>
                  <a:pt x="146499" y="306721"/>
                  <a:pt x="158562" y="306632"/>
                  <a:pt x="165946" y="299137"/>
                </a:cubicBezTo>
                <a:cubicBezTo>
                  <a:pt x="173329" y="291643"/>
                  <a:pt x="173240" y="279582"/>
                  <a:pt x="165746" y="272199"/>
                </a:cubicBezTo>
                <a:lnTo>
                  <a:pt x="63441" y="171398"/>
                </a:lnTo>
                <a:lnTo>
                  <a:pt x="323878" y="171398"/>
                </a:lnTo>
                <a:cubicBezTo>
                  <a:pt x="334397" y="171398"/>
                  <a:pt x="342928" y="162867"/>
                  <a:pt x="342928" y="152348"/>
                </a:cubicBezTo>
                <a:cubicBezTo>
                  <a:pt x="342928" y="141826"/>
                  <a:pt x="334397" y="133298"/>
                  <a:pt x="323878" y="133298"/>
                </a:cubicBezTo>
                <a:lnTo>
                  <a:pt x="63567" y="133298"/>
                </a:lnTo>
                <a:lnTo>
                  <a:pt x="165746" y="32620"/>
                </a:lnTo>
                <a:cubicBezTo>
                  <a:pt x="173240" y="25236"/>
                  <a:pt x="173329" y="13174"/>
                  <a:pt x="165946" y="5680"/>
                </a:cubicBezTo>
                <a:cubicBezTo>
                  <a:pt x="158562" y="-1815"/>
                  <a:pt x="146499" y="-1904"/>
                  <a:pt x="139005" y="5480"/>
                </a:cubicBezTo>
                <a:lnTo>
                  <a:pt x="7100" y="135446"/>
                </a:lnTo>
                <a:cubicBezTo>
                  <a:pt x="-2367" y="144773"/>
                  <a:pt x="-2367" y="160044"/>
                  <a:pt x="7100" y="169371"/>
                </a:cubicBezTo>
                <a:lnTo>
                  <a:pt x="139005" y="299337"/>
                </a:lnTo>
                <a:close/>
              </a:path>
            </a:pathLst>
          </a:custGeom>
          <a:solidFill>
            <a:srgbClr val="0078D4"/>
          </a:solidFill>
          <a:ln w="1905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a:ea typeface="+mn-ea"/>
              <a:cs typeface="+mn-cs"/>
            </a:endParaRPr>
          </a:p>
        </p:txBody>
      </p:sp>
      <p:cxnSp>
        <p:nvCxnSpPr>
          <p:cNvPr id="339" name="Straight Connector 338">
            <a:extLst>
              <a:ext uri="{FF2B5EF4-FFF2-40B4-BE49-F238E27FC236}">
                <a16:creationId xmlns:a16="http://schemas.microsoft.com/office/drawing/2014/main" id="{D2E2DC07-E275-B8C2-9279-5FF3AB3FE1A9}"/>
              </a:ext>
              <a:ext uri="{C183D7F6-B498-43B3-948B-1728B52AA6E4}">
                <adec:decorative xmlns:adec="http://schemas.microsoft.com/office/drawing/2017/decorative" val="1"/>
              </a:ext>
            </a:extLst>
          </p:cNvPr>
          <p:cNvCxnSpPr>
            <a:cxnSpLocks/>
          </p:cNvCxnSpPr>
          <p:nvPr/>
        </p:nvCxnSpPr>
        <p:spPr>
          <a:xfrm>
            <a:off x="5409608" y="3255031"/>
            <a:ext cx="0" cy="424812"/>
          </a:xfrm>
          <a:prstGeom prst="line">
            <a:avLst/>
          </a:prstGeom>
          <a:ln w="12700">
            <a:solidFill>
              <a:srgbClr val="C03BC4"/>
            </a:solidFill>
            <a:prstDash val="dash"/>
            <a:headEnd type="oval" w="med"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340" name="Graphic 247">
            <a:extLst>
              <a:ext uri="{FF2B5EF4-FFF2-40B4-BE49-F238E27FC236}">
                <a16:creationId xmlns:a16="http://schemas.microsoft.com/office/drawing/2014/main" id="{ED362199-0697-2E15-8287-536709519D1C}"/>
              </a:ext>
              <a:ext uri="{C183D7F6-B498-43B3-948B-1728B52AA6E4}">
                <adec:decorative xmlns:adec="http://schemas.microsoft.com/office/drawing/2017/decorative" val="1"/>
              </a:ext>
            </a:extLst>
          </p:cNvPr>
          <p:cNvSpPr/>
          <p:nvPr/>
        </p:nvSpPr>
        <p:spPr>
          <a:xfrm>
            <a:off x="3519002" y="3135669"/>
            <a:ext cx="196161" cy="174361"/>
          </a:xfrm>
          <a:custGeom>
            <a:avLst/>
            <a:gdLst>
              <a:gd name="connsiteX0" fmla="*/ 139005 w 342927"/>
              <a:gd name="connsiteY0" fmla="*/ 299337 h 304817"/>
              <a:gd name="connsiteX1" fmla="*/ 165946 w 342927"/>
              <a:gd name="connsiteY1" fmla="*/ 299137 h 304817"/>
              <a:gd name="connsiteX2" fmla="*/ 165746 w 342927"/>
              <a:gd name="connsiteY2" fmla="*/ 272199 h 304817"/>
              <a:gd name="connsiteX3" fmla="*/ 63441 w 342927"/>
              <a:gd name="connsiteY3" fmla="*/ 171398 h 304817"/>
              <a:gd name="connsiteX4" fmla="*/ 323878 w 342927"/>
              <a:gd name="connsiteY4" fmla="*/ 171398 h 304817"/>
              <a:gd name="connsiteX5" fmla="*/ 342928 w 342927"/>
              <a:gd name="connsiteY5" fmla="*/ 152348 h 304817"/>
              <a:gd name="connsiteX6" fmla="*/ 323878 w 342927"/>
              <a:gd name="connsiteY6" fmla="*/ 133298 h 304817"/>
              <a:gd name="connsiteX7" fmla="*/ 63567 w 342927"/>
              <a:gd name="connsiteY7" fmla="*/ 133298 h 304817"/>
              <a:gd name="connsiteX8" fmla="*/ 165746 w 342927"/>
              <a:gd name="connsiteY8" fmla="*/ 32620 h 304817"/>
              <a:gd name="connsiteX9" fmla="*/ 165946 w 342927"/>
              <a:gd name="connsiteY9" fmla="*/ 5680 h 304817"/>
              <a:gd name="connsiteX10" fmla="*/ 139005 w 342927"/>
              <a:gd name="connsiteY10" fmla="*/ 5480 h 304817"/>
              <a:gd name="connsiteX11" fmla="*/ 7100 w 342927"/>
              <a:gd name="connsiteY11" fmla="*/ 135446 h 304817"/>
              <a:gd name="connsiteX12" fmla="*/ 7100 w 342927"/>
              <a:gd name="connsiteY12" fmla="*/ 169371 h 304817"/>
              <a:gd name="connsiteX13" fmla="*/ 139005 w 342927"/>
              <a:gd name="connsiteY13" fmla="*/ 299337 h 30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927" h="304817">
                <a:moveTo>
                  <a:pt x="139005" y="299337"/>
                </a:moveTo>
                <a:cubicBezTo>
                  <a:pt x="146499" y="306721"/>
                  <a:pt x="158562" y="306632"/>
                  <a:pt x="165946" y="299137"/>
                </a:cubicBezTo>
                <a:cubicBezTo>
                  <a:pt x="173329" y="291643"/>
                  <a:pt x="173240" y="279582"/>
                  <a:pt x="165746" y="272199"/>
                </a:cubicBezTo>
                <a:lnTo>
                  <a:pt x="63441" y="171398"/>
                </a:lnTo>
                <a:lnTo>
                  <a:pt x="323878" y="171398"/>
                </a:lnTo>
                <a:cubicBezTo>
                  <a:pt x="334397" y="171398"/>
                  <a:pt x="342928" y="162867"/>
                  <a:pt x="342928" y="152348"/>
                </a:cubicBezTo>
                <a:cubicBezTo>
                  <a:pt x="342928" y="141826"/>
                  <a:pt x="334397" y="133298"/>
                  <a:pt x="323878" y="133298"/>
                </a:cubicBezTo>
                <a:lnTo>
                  <a:pt x="63567" y="133298"/>
                </a:lnTo>
                <a:lnTo>
                  <a:pt x="165746" y="32620"/>
                </a:lnTo>
                <a:cubicBezTo>
                  <a:pt x="173240" y="25236"/>
                  <a:pt x="173329" y="13174"/>
                  <a:pt x="165946" y="5680"/>
                </a:cubicBezTo>
                <a:cubicBezTo>
                  <a:pt x="158562" y="-1815"/>
                  <a:pt x="146499" y="-1904"/>
                  <a:pt x="139005" y="5480"/>
                </a:cubicBezTo>
                <a:lnTo>
                  <a:pt x="7100" y="135446"/>
                </a:lnTo>
                <a:cubicBezTo>
                  <a:pt x="-2367" y="144773"/>
                  <a:pt x="-2367" y="160044"/>
                  <a:pt x="7100" y="169371"/>
                </a:cubicBezTo>
                <a:lnTo>
                  <a:pt x="139005" y="299337"/>
                </a:lnTo>
                <a:close/>
              </a:path>
            </a:pathLst>
          </a:custGeom>
          <a:solidFill>
            <a:srgbClr val="C03BC4"/>
          </a:solidFill>
          <a:ln w="1905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a:ea typeface="+mn-ea"/>
              <a:cs typeface="+mn-cs"/>
            </a:endParaRPr>
          </a:p>
        </p:txBody>
      </p:sp>
    </p:spTree>
    <p:extLst>
      <p:ext uri="{BB962C8B-B14F-4D97-AF65-F5344CB8AC3E}">
        <p14:creationId xmlns:p14="http://schemas.microsoft.com/office/powerpoint/2010/main" val="8909062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1.875E-6 2.22222E-6 L 1.875E-6 0.03541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338"/>
                                        </p:tgtEl>
                                        <p:attrNameLst>
                                          <p:attrName>style.visibility</p:attrName>
                                        </p:attrNameLst>
                                      </p:cBhvr>
                                      <p:to>
                                        <p:strVal val="visible"/>
                                      </p:to>
                                    </p:set>
                                    <p:animEffect transition="in" filter="fade">
                                      <p:cBhvr>
                                        <p:cTn id="12" dur="500"/>
                                        <p:tgtEl>
                                          <p:spTgt spid="338"/>
                                        </p:tgtEl>
                                      </p:cBhvr>
                                    </p:animEffect>
                                  </p:childTnLst>
                                </p:cTn>
                              </p:par>
                              <p:par>
                                <p:cTn id="13" presetID="42" presetClass="path" presetSubtype="0" decel="100000" fill="hold" grpId="1" nodeType="withEffect">
                                  <p:stCondLst>
                                    <p:cond delay="200"/>
                                  </p:stCondLst>
                                  <p:childTnLst>
                                    <p:animMotion origin="layout" path="M 4.16667E-7 1.48148E-6 L 4.16667E-7 0.03542 " pathEditMode="relative" rAng="0" ptsTypes="AA">
                                      <p:cBhvr>
                                        <p:cTn id="14" dur="700" spd="-100000" fill="hold"/>
                                        <p:tgtEl>
                                          <p:spTgt spid="338"/>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337"/>
                                        </p:tgtEl>
                                        <p:attrNameLst>
                                          <p:attrName>style.visibility</p:attrName>
                                        </p:attrNameLst>
                                      </p:cBhvr>
                                      <p:to>
                                        <p:strVal val="visible"/>
                                      </p:to>
                                    </p:set>
                                    <p:animEffect transition="in" filter="fade">
                                      <p:cBhvr>
                                        <p:cTn id="17" dur="500"/>
                                        <p:tgtEl>
                                          <p:spTgt spid="337"/>
                                        </p:tgtEl>
                                      </p:cBhvr>
                                    </p:animEffect>
                                  </p:childTnLst>
                                </p:cTn>
                              </p:par>
                              <p:par>
                                <p:cTn id="18" presetID="42" presetClass="path" presetSubtype="0" decel="100000" fill="hold" grpId="1" nodeType="withEffect">
                                  <p:stCondLst>
                                    <p:cond delay="200"/>
                                  </p:stCondLst>
                                  <p:childTnLst>
                                    <p:animMotion origin="layout" path="M 3.125E-6 -1.85185E-6 L 3.125E-6 0.03542 " pathEditMode="relative" rAng="0" ptsTypes="AA">
                                      <p:cBhvr>
                                        <p:cTn id="19" dur="700" spd="-100000" fill="hold"/>
                                        <p:tgtEl>
                                          <p:spTgt spid="337"/>
                                        </p:tgtEl>
                                        <p:attrNameLst>
                                          <p:attrName>ppt_x</p:attrName>
                                          <p:attrName>ppt_y</p:attrName>
                                        </p:attrNameLst>
                                      </p:cBhvr>
                                      <p:rCtr x="0" y="1759"/>
                                    </p:animMotion>
                                  </p:childTnLst>
                                </p:cTn>
                              </p:par>
                              <p:par>
                                <p:cTn id="20" presetID="10" presetClass="entr" presetSubtype="0" fill="hold" nodeType="withEffect">
                                  <p:stCondLst>
                                    <p:cond delay="200"/>
                                  </p:stCondLst>
                                  <p:childTnLst>
                                    <p:set>
                                      <p:cBhvr>
                                        <p:cTn id="21" dur="1" fill="hold">
                                          <p:stCondLst>
                                            <p:cond delay="0"/>
                                          </p:stCondLst>
                                        </p:cTn>
                                        <p:tgtEl>
                                          <p:spTgt spid="336"/>
                                        </p:tgtEl>
                                        <p:attrNameLst>
                                          <p:attrName>style.visibility</p:attrName>
                                        </p:attrNameLst>
                                      </p:cBhvr>
                                      <p:to>
                                        <p:strVal val="visible"/>
                                      </p:to>
                                    </p:set>
                                    <p:animEffect transition="in" filter="fade">
                                      <p:cBhvr>
                                        <p:cTn id="22" dur="500"/>
                                        <p:tgtEl>
                                          <p:spTgt spid="336"/>
                                        </p:tgtEl>
                                      </p:cBhvr>
                                    </p:animEffect>
                                  </p:childTnLst>
                                </p:cTn>
                              </p:par>
                              <p:par>
                                <p:cTn id="23" presetID="42" presetClass="path" presetSubtype="0" decel="100000" fill="hold" nodeType="withEffect">
                                  <p:stCondLst>
                                    <p:cond delay="200"/>
                                  </p:stCondLst>
                                  <p:childTnLst>
                                    <p:animMotion origin="layout" path="M -2.29167E-6 7.40741E-7 L -2.29167E-6 0.03542 " pathEditMode="relative" rAng="0" ptsTypes="AA">
                                      <p:cBhvr>
                                        <p:cTn id="24" dur="700" spd="-100000" fill="hold"/>
                                        <p:tgtEl>
                                          <p:spTgt spid="336"/>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343"/>
                                        </p:tgtEl>
                                        <p:attrNameLst>
                                          <p:attrName>style.visibility</p:attrName>
                                        </p:attrNameLst>
                                      </p:cBhvr>
                                      <p:to>
                                        <p:strVal val="visible"/>
                                      </p:to>
                                    </p:set>
                                    <p:animEffect transition="in" filter="fade">
                                      <p:cBhvr>
                                        <p:cTn id="27" dur="500"/>
                                        <p:tgtEl>
                                          <p:spTgt spid="343"/>
                                        </p:tgtEl>
                                      </p:cBhvr>
                                    </p:animEffect>
                                  </p:childTnLst>
                                </p:cTn>
                              </p:par>
                              <p:par>
                                <p:cTn id="28" presetID="42" presetClass="path" presetSubtype="0" decel="100000" fill="hold" grpId="1" nodeType="withEffect">
                                  <p:stCondLst>
                                    <p:cond delay="200"/>
                                  </p:stCondLst>
                                  <p:childTnLst>
                                    <p:animMotion origin="layout" path="M -1.66667E-6 -2.59259E-6 L -1.66667E-6 0.03542 " pathEditMode="relative" rAng="0" ptsTypes="AA">
                                      <p:cBhvr>
                                        <p:cTn id="29" dur="700" spd="-100000" fill="hold"/>
                                        <p:tgtEl>
                                          <p:spTgt spid="343"/>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344"/>
                                        </p:tgtEl>
                                        <p:attrNameLst>
                                          <p:attrName>style.visibility</p:attrName>
                                        </p:attrNameLst>
                                      </p:cBhvr>
                                      <p:to>
                                        <p:strVal val="visible"/>
                                      </p:to>
                                    </p:set>
                                    <p:animEffect transition="in" filter="fade">
                                      <p:cBhvr>
                                        <p:cTn id="32" dur="500"/>
                                        <p:tgtEl>
                                          <p:spTgt spid="344"/>
                                        </p:tgtEl>
                                      </p:cBhvr>
                                    </p:animEffect>
                                  </p:childTnLst>
                                </p:cTn>
                              </p:par>
                              <p:par>
                                <p:cTn id="33" presetID="42" presetClass="path" presetSubtype="0" decel="100000" fill="hold" grpId="1" nodeType="withEffect">
                                  <p:stCondLst>
                                    <p:cond delay="200"/>
                                  </p:stCondLst>
                                  <p:childTnLst>
                                    <p:animMotion origin="layout" path="M -4.16667E-6 -2.59259E-6 L -4.16667E-6 0.03542 " pathEditMode="relative" rAng="0" ptsTypes="AA">
                                      <p:cBhvr>
                                        <p:cTn id="34" dur="700" spd="-100000" fill="hold"/>
                                        <p:tgtEl>
                                          <p:spTgt spid="344"/>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345"/>
                                        </p:tgtEl>
                                        <p:attrNameLst>
                                          <p:attrName>style.visibility</p:attrName>
                                        </p:attrNameLst>
                                      </p:cBhvr>
                                      <p:to>
                                        <p:strVal val="visible"/>
                                      </p:to>
                                    </p:set>
                                    <p:animEffect transition="in" filter="fade">
                                      <p:cBhvr>
                                        <p:cTn id="37" dur="500"/>
                                        <p:tgtEl>
                                          <p:spTgt spid="345"/>
                                        </p:tgtEl>
                                      </p:cBhvr>
                                    </p:animEffect>
                                  </p:childTnLst>
                                </p:cTn>
                              </p:par>
                              <p:par>
                                <p:cTn id="38" presetID="42" presetClass="path" presetSubtype="0" decel="100000" fill="hold" grpId="1" nodeType="withEffect">
                                  <p:stCondLst>
                                    <p:cond delay="200"/>
                                  </p:stCondLst>
                                  <p:childTnLst>
                                    <p:animMotion origin="layout" path="M 3.33333E-6 -2.59259E-6 L 3.33333E-6 0.03542 " pathEditMode="relative" rAng="0" ptsTypes="AA">
                                      <p:cBhvr>
                                        <p:cTn id="39" dur="700" spd="-100000" fill="hold"/>
                                        <p:tgtEl>
                                          <p:spTgt spid="345"/>
                                        </p:tgtEl>
                                        <p:attrNameLst>
                                          <p:attrName>ppt_x</p:attrName>
                                          <p:attrName>ppt_y</p:attrName>
                                        </p:attrNameLst>
                                      </p:cBhvr>
                                      <p:rCtr x="0" y="1759"/>
                                    </p:animMotion>
                                  </p:childTnLst>
                                </p:cTn>
                              </p:par>
                              <p:par>
                                <p:cTn id="40" presetID="10" presetClass="entr" presetSubtype="0" fill="hold" grpId="0" nodeType="withEffect">
                                  <p:stCondLst>
                                    <p:cond delay="200"/>
                                  </p:stCondLst>
                                  <p:childTnLst>
                                    <p:set>
                                      <p:cBhvr>
                                        <p:cTn id="41" dur="1" fill="hold">
                                          <p:stCondLst>
                                            <p:cond delay="0"/>
                                          </p:stCondLst>
                                        </p:cTn>
                                        <p:tgtEl>
                                          <p:spTgt spid="346"/>
                                        </p:tgtEl>
                                        <p:attrNameLst>
                                          <p:attrName>style.visibility</p:attrName>
                                        </p:attrNameLst>
                                      </p:cBhvr>
                                      <p:to>
                                        <p:strVal val="visible"/>
                                      </p:to>
                                    </p:set>
                                    <p:animEffect transition="in" filter="fade">
                                      <p:cBhvr>
                                        <p:cTn id="42" dur="500"/>
                                        <p:tgtEl>
                                          <p:spTgt spid="346"/>
                                        </p:tgtEl>
                                      </p:cBhvr>
                                    </p:animEffect>
                                  </p:childTnLst>
                                </p:cTn>
                              </p:par>
                              <p:par>
                                <p:cTn id="43" presetID="42" presetClass="path" presetSubtype="0" decel="100000" fill="hold" grpId="1" nodeType="withEffect">
                                  <p:stCondLst>
                                    <p:cond delay="200"/>
                                  </p:stCondLst>
                                  <p:childTnLst>
                                    <p:animMotion origin="layout" path="M 8.33333E-7 2.22222E-6 L 8.33333E-7 0.03541 " pathEditMode="relative" rAng="0" ptsTypes="AA">
                                      <p:cBhvr>
                                        <p:cTn id="44" dur="700" spd="-100000" fill="hold"/>
                                        <p:tgtEl>
                                          <p:spTgt spid="346"/>
                                        </p:tgtEl>
                                        <p:attrNameLst>
                                          <p:attrName>ppt_x</p:attrName>
                                          <p:attrName>ppt_y</p:attrName>
                                        </p:attrNameLst>
                                      </p:cBhvr>
                                      <p:rCtr x="0" y="1759"/>
                                    </p:animMotion>
                                  </p:childTnLst>
                                </p:cTn>
                              </p:par>
                              <p:par>
                                <p:cTn id="45" presetID="10" presetClass="entr" presetSubtype="0" fill="hold" grpId="0" nodeType="withEffect">
                                  <p:stCondLst>
                                    <p:cond delay="200"/>
                                  </p:stCondLst>
                                  <p:childTnLst>
                                    <p:set>
                                      <p:cBhvr>
                                        <p:cTn id="46" dur="1" fill="hold">
                                          <p:stCondLst>
                                            <p:cond delay="0"/>
                                          </p:stCondLst>
                                        </p:cTn>
                                        <p:tgtEl>
                                          <p:spTgt spid="347"/>
                                        </p:tgtEl>
                                        <p:attrNameLst>
                                          <p:attrName>style.visibility</p:attrName>
                                        </p:attrNameLst>
                                      </p:cBhvr>
                                      <p:to>
                                        <p:strVal val="visible"/>
                                      </p:to>
                                    </p:set>
                                    <p:animEffect transition="in" filter="fade">
                                      <p:cBhvr>
                                        <p:cTn id="47" dur="500"/>
                                        <p:tgtEl>
                                          <p:spTgt spid="347"/>
                                        </p:tgtEl>
                                      </p:cBhvr>
                                    </p:animEffect>
                                  </p:childTnLst>
                                </p:cTn>
                              </p:par>
                              <p:par>
                                <p:cTn id="48" presetID="42" presetClass="path" presetSubtype="0" decel="100000" fill="hold" grpId="1" nodeType="withEffect">
                                  <p:stCondLst>
                                    <p:cond delay="200"/>
                                  </p:stCondLst>
                                  <p:childTnLst>
                                    <p:animMotion origin="layout" path="M -1.66667E-6 -2.59259E-6 L -1.66667E-6 0.03542 " pathEditMode="relative" rAng="0" ptsTypes="AA">
                                      <p:cBhvr>
                                        <p:cTn id="49" dur="700" spd="-100000" fill="hold"/>
                                        <p:tgtEl>
                                          <p:spTgt spid="347"/>
                                        </p:tgtEl>
                                        <p:attrNameLst>
                                          <p:attrName>ppt_x</p:attrName>
                                          <p:attrName>ppt_y</p:attrName>
                                        </p:attrNameLst>
                                      </p:cBhvr>
                                      <p:rCtr x="0" y="1759"/>
                                    </p:animMotion>
                                  </p:childTnLst>
                                </p:cTn>
                              </p:par>
                              <p:par>
                                <p:cTn id="50" presetID="10" presetClass="entr" presetSubtype="0" fill="hold" grpId="0" nodeType="withEffect">
                                  <p:stCondLst>
                                    <p:cond delay="200"/>
                                  </p:stCondLst>
                                  <p:childTnLst>
                                    <p:set>
                                      <p:cBhvr>
                                        <p:cTn id="51" dur="1" fill="hold">
                                          <p:stCondLst>
                                            <p:cond delay="0"/>
                                          </p:stCondLst>
                                        </p:cTn>
                                        <p:tgtEl>
                                          <p:spTgt spid="348"/>
                                        </p:tgtEl>
                                        <p:attrNameLst>
                                          <p:attrName>style.visibility</p:attrName>
                                        </p:attrNameLst>
                                      </p:cBhvr>
                                      <p:to>
                                        <p:strVal val="visible"/>
                                      </p:to>
                                    </p:set>
                                    <p:animEffect transition="in" filter="fade">
                                      <p:cBhvr>
                                        <p:cTn id="52" dur="500"/>
                                        <p:tgtEl>
                                          <p:spTgt spid="348"/>
                                        </p:tgtEl>
                                      </p:cBhvr>
                                    </p:animEffect>
                                  </p:childTnLst>
                                </p:cTn>
                              </p:par>
                              <p:par>
                                <p:cTn id="53" presetID="42" presetClass="path" presetSubtype="0" decel="100000" fill="hold" grpId="1" nodeType="withEffect">
                                  <p:stCondLst>
                                    <p:cond delay="200"/>
                                  </p:stCondLst>
                                  <p:childTnLst>
                                    <p:animMotion origin="layout" path="M -4.375E-6 -2.59259E-6 L -4.375E-6 0.03542 " pathEditMode="relative" rAng="0" ptsTypes="AA">
                                      <p:cBhvr>
                                        <p:cTn id="54" dur="700" spd="-100000" fill="hold"/>
                                        <p:tgtEl>
                                          <p:spTgt spid="348"/>
                                        </p:tgtEl>
                                        <p:attrNameLst>
                                          <p:attrName>ppt_x</p:attrName>
                                          <p:attrName>ppt_y</p:attrName>
                                        </p:attrNameLst>
                                      </p:cBhvr>
                                      <p:rCtr x="0" y="1759"/>
                                    </p:animMotion>
                                  </p:childTnLst>
                                </p:cTn>
                              </p:par>
                              <p:par>
                                <p:cTn id="55" presetID="10" presetClass="entr" presetSubtype="0" fill="hold" grpId="0" nodeType="withEffect">
                                  <p:stCondLst>
                                    <p:cond delay="200"/>
                                  </p:stCondLst>
                                  <p:childTnLst>
                                    <p:set>
                                      <p:cBhvr>
                                        <p:cTn id="56" dur="1" fill="hold">
                                          <p:stCondLst>
                                            <p:cond delay="0"/>
                                          </p:stCondLst>
                                        </p:cTn>
                                        <p:tgtEl>
                                          <p:spTgt spid="349"/>
                                        </p:tgtEl>
                                        <p:attrNameLst>
                                          <p:attrName>style.visibility</p:attrName>
                                        </p:attrNameLst>
                                      </p:cBhvr>
                                      <p:to>
                                        <p:strVal val="visible"/>
                                      </p:to>
                                    </p:set>
                                    <p:animEffect transition="in" filter="fade">
                                      <p:cBhvr>
                                        <p:cTn id="57" dur="500"/>
                                        <p:tgtEl>
                                          <p:spTgt spid="349"/>
                                        </p:tgtEl>
                                      </p:cBhvr>
                                    </p:animEffect>
                                  </p:childTnLst>
                                </p:cTn>
                              </p:par>
                              <p:par>
                                <p:cTn id="58" presetID="42" presetClass="path" presetSubtype="0" decel="100000" fill="hold" grpId="1" nodeType="withEffect">
                                  <p:stCondLst>
                                    <p:cond delay="200"/>
                                  </p:stCondLst>
                                  <p:childTnLst>
                                    <p:animMotion origin="layout" path="M 3.125E-6 -2.59259E-6 L 3.125E-6 0.03542 " pathEditMode="relative" rAng="0" ptsTypes="AA">
                                      <p:cBhvr>
                                        <p:cTn id="59" dur="700" spd="-100000" fill="hold"/>
                                        <p:tgtEl>
                                          <p:spTgt spid="349"/>
                                        </p:tgtEl>
                                        <p:attrNameLst>
                                          <p:attrName>ppt_x</p:attrName>
                                          <p:attrName>ppt_y</p:attrName>
                                        </p:attrNameLst>
                                      </p:cBhvr>
                                      <p:rCtr x="0" y="1759"/>
                                    </p:animMotion>
                                  </p:childTnLst>
                                </p:cTn>
                              </p:par>
                              <p:par>
                                <p:cTn id="60" presetID="10" presetClass="entr" presetSubtype="0" fill="hold" grpId="0" nodeType="withEffect">
                                  <p:stCondLst>
                                    <p:cond delay="300"/>
                                  </p:stCondLst>
                                  <p:childTnLst>
                                    <p:set>
                                      <p:cBhvr>
                                        <p:cTn id="61" dur="1" fill="hold">
                                          <p:stCondLst>
                                            <p:cond delay="0"/>
                                          </p:stCondLst>
                                        </p:cTn>
                                        <p:tgtEl>
                                          <p:spTgt spid="340"/>
                                        </p:tgtEl>
                                        <p:attrNameLst>
                                          <p:attrName>style.visibility</p:attrName>
                                        </p:attrNameLst>
                                      </p:cBhvr>
                                      <p:to>
                                        <p:strVal val="visible"/>
                                      </p:to>
                                    </p:set>
                                    <p:animEffect transition="in" filter="fade">
                                      <p:cBhvr>
                                        <p:cTn id="62" dur="500"/>
                                        <p:tgtEl>
                                          <p:spTgt spid="340"/>
                                        </p:tgtEl>
                                      </p:cBhvr>
                                    </p:animEffect>
                                  </p:childTnLst>
                                </p:cTn>
                              </p:par>
                              <p:par>
                                <p:cTn id="63" presetID="42" presetClass="path" presetSubtype="0" decel="100000" fill="hold" grpId="1" nodeType="withEffect">
                                  <p:stCondLst>
                                    <p:cond delay="300"/>
                                  </p:stCondLst>
                                  <p:childTnLst>
                                    <p:animMotion origin="layout" path="M -4.58333E-6 2.59259E-6 L -4.58333E-6 0.03541 " pathEditMode="relative" rAng="0" ptsTypes="AA">
                                      <p:cBhvr>
                                        <p:cTn id="64" dur="700" spd="-100000" fill="hold"/>
                                        <p:tgtEl>
                                          <p:spTgt spid="340"/>
                                        </p:tgtEl>
                                        <p:attrNameLst>
                                          <p:attrName>ppt_x</p:attrName>
                                          <p:attrName>ppt_y</p:attrName>
                                        </p:attrNameLst>
                                      </p:cBhvr>
                                      <p:rCtr x="0" y="1759"/>
                                    </p:animMotion>
                                  </p:childTnLst>
                                </p:cTn>
                              </p:par>
                              <p:par>
                                <p:cTn id="65" presetID="10" presetClass="entr" presetSubtype="0" fill="hold" grpId="0" nodeType="withEffect">
                                  <p:stCondLst>
                                    <p:cond delay="300"/>
                                  </p:stCondLst>
                                  <p:childTnLst>
                                    <p:set>
                                      <p:cBhvr>
                                        <p:cTn id="66" dur="1" fill="hold">
                                          <p:stCondLst>
                                            <p:cond delay="0"/>
                                          </p:stCondLst>
                                        </p:cTn>
                                        <p:tgtEl>
                                          <p:spTgt spid="341"/>
                                        </p:tgtEl>
                                        <p:attrNameLst>
                                          <p:attrName>style.visibility</p:attrName>
                                        </p:attrNameLst>
                                      </p:cBhvr>
                                      <p:to>
                                        <p:strVal val="visible"/>
                                      </p:to>
                                    </p:set>
                                    <p:animEffect transition="in" filter="fade">
                                      <p:cBhvr>
                                        <p:cTn id="67" dur="500"/>
                                        <p:tgtEl>
                                          <p:spTgt spid="341"/>
                                        </p:tgtEl>
                                      </p:cBhvr>
                                    </p:animEffect>
                                  </p:childTnLst>
                                </p:cTn>
                              </p:par>
                              <p:par>
                                <p:cTn id="68" presetID="42" presetClass="path" presetSubtype="0" decel="100000" fill="hold" grpId="1" nodeType="withEffect">
                                  <p:stCondLst>
                                    <p:cond delay="300"/>
                                  </p:stCondLst>
                                  <p:childTnLst>
                                    <p:animMotion origin="layout" path="M -1.45833E-6 -4.81481E-6 L -1.45833E-6 0.03542 " pathEditMode="relative" rAng="0" ptsTypes="AA">
                                      <p:cBhvr>
                                        <p:cTn id="69" dur="700" spd="-100000" fill="hold"/>
                                        <p:tgtEl>
                                          <p:spTgt spid="341"/>
                                        </p:tgtEl>
                                        <p:attrNameLst>
                                          <p:attrName>ppt_x</p:attrName>
                                          <p:attrName>ppt_y</p:attrName>
                                        </p:attrNameLst>
                                      </p:cBhvr>
                                      <p:rCtr x="0" y="1759"/>
                                    </p:animMotion>
                                  </p:childTnLst>
                                </p:cTn>
                              </p:par>
                              <p:par>
                                <p:cTn id="70" presetID="10" presetClass="entr" presetSubtype="0" fill="hold" nodeType="withEffect">
                                  <p:stCondLst>
                                    <p:cond delay="300"/>
                                  </p:stCondLst>
                                  <p:childTnLst>
                                    <p:set>
                                      <p:cBhvr>
                                        <p:cTn id="71" dur="1" fill="hold">
                                          <p:stCondLst>
                                            <p:cond delay="0"/>
                                          </p:stCondLst>
                                        </p:cTn>
                                        <p:tgtEl>
                                          <p:spTgt spid="339"/>
                                        </p:tgtEl>
                                        <p:attrNameLst>
                                          <p:attrName>style.visibility</p:attrName>
                                        </p:attrNameLst>
                                      </p:cBhvr>
                                      <p:to>
                                        <p:strVal val="visible"/>
                                      </p:to>
                                    </p:set>
                                    <p:animEffect transition="in" filter="fade">
                                      <p:cBhvr>
                                        <p:cTn id="72" dur="500"/>
                                        <p:tgtEl>
                                          <p:spTgt spid="339"/>
                                        </p:tgtEl>
                                      </p:cBhvr>
                                    </p:animEffect>
                                  </p:childTnLst>
                                </p:cTn>
                              </p:par>
                              <p:par>
                                <p:cTn id="73" presetID="42" presetClass="path" presetSubtype="0" decel="100000" fill="hold" nodeType="withEffect">
                                  <p:stCondLst>
                                    <p:cond delay="300"/>
                                  </p:stCondLst>
                                  <p:childTnLst>
                                    <p:animMotion origin="layout" path="M 0 4.44444E-6 L 0 0.03541 " pathEditMode="relative" rAng="0" ptsTypes="AA">
                                      <p:cBhvr>
                                        <p:cTn id="74" dur="700" spd="-100000" fill="hold"/>
                                        <p:tgtEl>
                                          <p:spTgt spid="339"/>
                                        </p:tgtEl>
                                        <p:attrNameLst>
                                          <p:attrName>ppt_x</p:attrName>
                                          <p:attrName>ppt_y</p:attrName>
                                        </p:attrNameLst>
                                      </p:cBhvr>
                                      <p:rCtr x="0" y="1759"/>
                                    </p:animMotion>
                                  </p:childTnLst>
                                </p:cTn>
                              </p:par>
                              <p:par>
                                <p:cTn id="75" presetID="10" presetClass="entr" presetSubtype="0" fill="hold" grpId="0" nodeType="withEffect">
                                  <p:stCondLst>
                                    <p:cond delay="300"/>
                                  </p:stCondLst>
                                  <p:childTnLst>
                                    <p:set>
                                      <p:cBhvr>
                                        <p:cTn id="76" dur="1" fill="hold">
                                          <p:stCondLst>
                                            <p:cond delay="0"/>
                                          </p:stCondLst>
                                        </p:cTn>
                                        <p:tgtEl>
                                          <p:spTgt spid="356"/>
                                        </p:tgtEl>
                                        <p:attrNameLst>
                                          <p:attrName>style.visibility</p:attrName>
                                        </p:attrNameLst>
                                      </p:cBhvr>
                                      <p:to>
                                        <p:strVal val="visible"/>
                                      </p:to>
                                    </p:set>
                                    <p:animEffect transition="in" filter="fade">
                                      <p:cBhvr>
                                        <p:cTn id="77" dur="500"/>
                                        <p:tgtEl>
                                          <p:spTgt spid="356"/>
                                        </p:tgtEl>
                                      </p:cBhvr>
                                    </p:animEffect>
                                  </p:childTnLst>
                                </p:cTn>
                              </p:par>
                              <p:par>
                                <p:cTn id="78" presetID="42" presetClass="path" presetSubtype="0" decel="100000" fill="hold" grpId="1" nodeType="withEffect">
                                  <p:stCondLst>
                                    <p:cond delay="300"/>
                                  </p:stCondLst>
                                  <p:childTnLst>
                                    <p:animMotion origin="layout" path="M -2.70833E-6 -4.07407E-6 L -2.70833E-6 0.03542 " pathEditMode="relative" rAng="0" ptsTypes="AA">
                                      <p:cBhvr>
                                        <p:cTn id="79" dur="700" spd="-100000" fill="hold"/>
                                        <p:tgtEl>
                                          <p:spTgt spid="356"/>
                                        </p:tgtEl>
                                        <p:attrNameLst>
                                          <p:attrName>ppt_x</p:attrName>
                                          <p:attrName>ppt_y</p:attrName>
                                        </p:attrNameLst>
                                      </p:cBhvr>
                                      <p:rCtr x="0" y="1759"/>
                                    </p:animMotion>
                                  </p:childTnLst>
                                </p:cTn>
                              </p:par>
                              <p:par>
                                <p:cTn id="80" presetID="10" presetClass="entr" presetSubtype="0" fill="hold" grpId="0" nodeType="withEffect">
                                  <p:stCondLst>
                                    <p:cond delay="300"/>
                                  </p:stCondLst>
                                  <p:childTnLst>
                                    <p:set>
                                      <p:cBhvr>
                                        <p:cTn id="81" dur="1" fill="hold">
                                          <p:stCondLst>
                                            <p:cond delay="0"/>
                                          </p:stCondLst>
                                        </p:cTn>
                                        <p:tgtEl>
                                          <p:spTgt spid="355"/>
                                        </p:tgtEl>
                                        <p:attrNameLst>
                                          <p:attrName>style.visibility</p:attrName>
                                        </p:attrNameLst>
                                      </p:cBhvr>
                                      <p:to>
                                        <p:strVal val="visible"/>
                                      </p:to>
                                    </p:set>
                                    <p:animEffect transition="in" filter="fade">
                                      <p:cBhvr>
                                        <p:cTn id="82" dur="500"/>
                                        <p:tgtEl>
                                          <p:spTgt spid="355"/>
                                        </p:tgtEl>
                                      </p:cBhvr>
                                    </p:animEffect>
                                  </p:childTnLst>
                                </p:cTn>
                              </p:par>
                              <p:par>
                                <p:cTn id="83" presetID="42" presetClass="path" presetSubtype="0" decel="100000" fill="hold" grpId="1" nodeType="withEffect">
                                  <p:stCondLst>
                                    <p:cond delay="300"/>
                                  </p:stCondLst>
                                  <p:childTnLst>
                                    <p:animMotion origin="layout" path="M -1.25E-6 -4.07407E-6 L -1.25E-6 0.03542 " pathEditMode="relative" rAng="0" ptsTypes="AA">
                                      <p:cBhvr>
                                        <p:cTn id="84" dur="700" spd="-100000" fill="hold"/>
                                        <p:tgtEl>
                                          <p:spTgt spid="355"/>
                                        </p:tgtEl>
                                        <p:attrNameLst>
                                          <p:attrName>ppt_x</p:attrName>
                                          <p:attrName>ppt_y</p:attrName>
                                        </p:attrNameLst>
                                      </p:cBhvr>
                                      <p:rCtr x="0" y="1759"/>
                                    </p:animMotion>
                                  </p:childTnLst>
                                </p:cTn>
                              </p:par>
                              <p:par>
                                <p:cTn id="85" presetID="10" presetClass="entr" presetSubtype="0" fill="hold" grpId="0" nodeType="withEffect">
                                  <p:stCondLst>
                                    <p:cond delay="300"/>
                                  </p:stCondLst>
                                  <p:childTnLst>
                                    <p:set>
                                      <p:cBhvr>
                                        <p:cTn id="86" dur="1" fill="hold">
                                          <p:stCondLst>
                                            <p:cond delay="0"/>
                                          </p:stCondLst>
                                        </p:cTn>
                                        <p:tgtEl>
                                          <p:spTgt spid="354"/>
                                        </p:tgtEl>
                                        <p:attrNameLst>
                                          <p:attrName>style.visibility</p:attrName>
                                        </p:attrNameLst>
                                      </p:cBhvr>
                                      <p:to>
                                        <p:strVal val="visible"/>
                                      </p:to>
                                    </p:set>
                                    <p:animEffect transition="in" filter="fade">
                                      <p:cBhvr>
                                        <p:cTn id="87" dur="500"/>
                                        <p:tgtEl>
                                          <p:spTgt spid="354"/>
                                        </p:tgtEl>
                                      </p:cBhvr>
                                    </p:animEffect>
                                  </p:childTnLst>
                                </p:cTn>
                              </p:par>
                              <p:par>
                                <p:cTn id="88" presetID="42" presetClass="path" presetSubtype="0" decel="100000" fill="hold" grpId="1" nodeType="withEffect">
                                  <p:stCondLst>
                                    <p:cond delay="300"/>
                                  </p:stCondLst>
                                  <p:childTnLst>
                                    <p:animMotion origin="layout" path="M 0 -4.07407E-6 L 0 0.03542 " pathEditMode="relative" rAng="0" ptsTypes="AA">
                                      <p:cBhvr>
                                        <p:cTn id="89" dur="700" spd="-100000" fill="hold"/>
                                        <p:tgtEl>
                                          <p:spTgt spid="354"/>
                                        </p:tgtEl>
                                        <p:attrNameLst>
                                          <p:attrName>ppt_x</p:attrName>
                                          <p:attrName>ppt_y</p:attrName>
                                        </p:attrNameLst>
                                      </p:cBhvr>
                                      <p:rCtr x="0" y="1759"/>
                                    </p:animMotion>
                                  </p:childTnLst>
                                </p:cTn>
                              </p:par>
                              <p:par>
                                <p:cTn id="90" presetID="10" presetClass="entr" presetSubtype="0" fill="hold" grpId="0" nodeType="withEffect">
                                  <p:stCondLst>
                                    <p:cond delay="300"/>
                                  </p:stCondLst>
                                  <p:childTnLst>
                                    <p:set>
                                      <p:cBhvr>
                                        <p:cTn id="91" dur="1" fill="hold">
                                          <p:stCondLst>
                                            <p:cond delay="0"/>
                                          </p:stCondLst>
                                        </p:cTn>
                                        <p:tgtEl>
                                          <p:spTgt spid="353"/>
                                        </p:tgtEl>
                                        <p:attrNameLst>
                                          <p:attrName>style.visibility</p:attrName>
                                        </p:attrNameLst>
                                      </p:cBhvr>
                                      <p:to>
                                        <p:strVal val="visible"/>
                                      </p:to>
                                    </p:set>
                                    <p:animEffect transition="in" filter="fade">
                                      <p:cBhvr>
                                        <p:cTn id="92" dur="500"/>
                                        <p:tgtEl>
                                          <p:spTgt spid="353"/>
                                        </p:tgtEl>
                                      </p:cBhvr>
                                    </p:animEffect>
                                  </p:childTnLst>
                                </p:cTn>
                              </p:par>
                              <p:par>
                                <p:cTn id="93" presetID="42" presetClass="path" presetSubtype="0" decel="100000" fill="hold" grpId="1" nodeType="withEffect">
                                  <p:stCondLst>
                                    <p:cond delay="300"/>
                                  </p:stCondLst>
                                  <p:childTnLst>
                                    <p:animMotion origin="layout" path="M 1.25E-6 -4.07407E-6 L 1.25E-6 0.03542 " pathEditMode="relative" rAng="0" ptsTypes="AA">
                                      <p:cBhvr>
                                        <p:cTn id="94" dur="700" spd="-100000" fill="hold"/>
                                        <p:tgtEl>
                                          <p:spTgt spid="353"/>
                                        </p:tgtEl>
                                        <p:attrNameLst>
                                          <p:attrName>ppt_x</p:attrName>
                                          <p:attrName>ppt_y</p:attrName>
                                        </p:attrNameLst>
                                      </p:cBhvr>
                                      <p:rCtr x="0" y="1759"/>
                                    </p:animMotion>
                                  </p:childTnLst>
                                </p:cTn>
                              </p:par>
                              <p:par>
                                <p:cTn id="95" presetID="10" presetClass="entr" presetSubtype="0" fill="hold" grpId="0" nodeType="withEffect">
                                  <p:stCondLst>
                                    <p:cond delay="300"/>
                                  </p:stCondLst>
                                  <p:childTnLst>
                                    <p:set>
                                      <p:cBhvr>
                                        <p:cTn id="96" dur="1" fill="hold">
                                          <p:stCondLst>
                                            <p:cond delay="0"/>
                                          </p:stCondLst>
                                        </p:cTn>
                                        <p:tgtEl>
                                          <p:spTgt spid="352"/>
                                        </p:tgtEl>
                                        <p:attrNameLst>
                                          <p:attrName>style.visibility</p:attrName>
                                        </p:attrNameLst>
                                      </p:cBhvr>
                                      <p:to>
                                        <p:strVal val="visible"/>
                                      </p:to>
                                    </p:set>
                                    <p:animEffect transition="in" filter="fade">
                                      <p:cBhvr>
                                        <p:cTn id="97" dur="500"/>
                                        <p:tgtEl>
                                          <p:spTgt spid="352"/>
                                        </p:tgtEl>
                                      </p:cBhvr>
                                    </p:animEffect>
                                  </p:childTnLst>
                                </p:cTn>
                              </p:par>
                              <p:par>
                                <p:cTn id="98" presetID="42" presetClass="path" presetSubtype="0" decel="100000" fill="hold" grpId="1" nodeType="withEffect">
                                  <p:stCondLst>
                                    <p:cond delay="300"/>
                                  </p:stCondLst>
                                  <p:childTnLst>
                                    <p:animMotion origin="layout" path="M 2.5E-6 -4.07407E-6 L 2.5E-6 0.03542 " pathEditMode="relative" rAng="0" ptsTypes="AA">
                                      <p:cBhvr>
                                        <p:cTn id="99" dur="700" spd="-100000" fill="hold"/>
                                        <p:tgtEl>
                                          <p:spTgt spid="352"/>
                                        </p:tgtEl>
                                        <p:attrNameLst>
                                          <p:attrName>ppt_x</p:attrName>
                                          <p:attrName>ppt_y</p:attrName>
                                        </p:attrNameLst>
                                      </p:cBhvr>
                                      <p:rCtr x="0" y="1759"/>
                                    </p:animMotion>
                                  </p:childTnLst>
                                </p:cTn>
                              </p:par>
                              <p:par>
                                <p:cTn id="100" presetID="10" presetClass="entr" presetSubtype="0" fill="hold" grpId="0" nodeType="withEffect">
                                  <p:stCondLst>
                                    <p:cond delay="300"/>
                                  </p:stCondLst>
                                  <p:childTnLst>
                                    <p:set>
                                      <p:cBhvr>
                                        <p:cTn id="101" dur="1" fill="hold">
                                          <p:stCondLst>
                                            <p:cond delay="0"/>
                                          </p:stCondLst>
                                        </p:cTn>
                                        <p:tgtEl>
                                          <p:spTgt spid="351"/>
                                        </p:tgtEl>
                                        <p:attrNameLst>
                                          <p:attrName>style.visibility</p:attrName>
                                        </p:attrNameLst>
                                      </p:cBhvr>
                                      <p:to>
                                        <p:strVal val="visible"/>
                                      </p:to>
                                    </p:set>
                                    <p:animEffect transition="in" filter="fade">
                                      <p:cBhvr>
                                        <p:cTn id="102" dur="500"/>
                                        <p:tgtEl>
                                          <p:spTgt spid="351"/>
                                        </p:tgtEl>
                                      </p:cBhvr>
                                    </p:animEffect>
                                  </p:childTnLst>
                                </p:cTn>
                              </p:par>
                              <p:par>
                                <p:cTn id="103" presetID="42" presetClass="path" presetSubtype="0" decel="100000" fill="hold" grpId="1" nodeType="withEffect">
                                  <p:stCondLst>
                                    <p:cond delay="300"/>
                                  </p:stCondLst>
                                  <p:childTnLst>
                                    <p:animMotion origin="layout" path="M 3.75E-6 -4.07407E-6 L 3.75E-6 0.03542 " pathEditMode="relative" rAng="0" ptsTypes="AA">
                                      <p:cBhvr>
                                        <p:cTn id="104" dur="700" spd="-100000" fill="hold"/>
                                        <p:tgtEl>
                                          <p:spTgt spid="351"/>
                                        </p:tgtEl>
                                        <p:attrNameLst>
                                          <p:attrName>ppt_x</p:attrName>
                                          <p:attrName>ppt_y</p:attrName>
                                        </p:attrNameLst>
                                      </p:cBhvr>
                                      <p:rCtr x="0" y="1759"/>
                                    </p:animMotion>
                                  </p:childTnLst>
                                </p:cTn>
                              </p:par>
                              <p:par>
                                <p:cTn id="105" presetID="10" presetClass="entr" presetSubtype="0" fill="hold" grpId="0" nodeType="withEffect">
                                  <p:stCondLst>
                                    <p:cond delay="400"/>
                                  </p:stCondLst>
                                  <p:childTnLst>
                                    <p:set>
                                      <p:cBhvr>
                                        <p:cTn id="106" dur="1" fill="hold">
                                          <p:stCondLst>
                                            <p:cond delay="0"/>
                                          </p:stCondLst>
                                        </p:cTn>
                                        <p:tgtEl>
                                          <p:spTgt spid="364"/>
                                        </p:tgtEl>
                                        <p:attrNameLst>
                                          <p:attrName>style.visibility</p:attrName>
                                        </p:attrNameLst>
                                      </p:cBhvr>
                                      <p:to>
                                        <p:strVal val="visible"/>
                                      </p:to>
                                    </p:set>
                                    <p:animEffect transition="in" filter="fade">
                                      <p:cBhvr>
                                        <p:cTn id="107" dur="500"/>
                                        <p:tgtEl>
                                          <p:spTgt spid="364"/>
                                        </p:tgtEl>
                                      </p:cBhvr>
                                    </p:animEffect>
                                  </p:childTnLst>
                                </p:cTn>
                              </p:par>
                              <p:par>
                                <p:cTn id="108" presetID="42" presetClass="path" presetSubtype="0" decel="100000" fill="hold" grpId="1" nodeType="withEffect">
                                  <p:stCondLst>
                                    <p:cond delay="400"/>
                                  </p:stCondLst>
                                  <p:childTnLst>
                                    <p:animMotion origin="layout" path="M 3.54167E-6 7.40741E-7 L 3.54167E-6 0.03542 " pathEditMode="relative" rAng="0" ptsTypes="AA">
                                      <p:cBhvr>
                                        <p:cTn id="109" dur="700" spd="-100000" fill="hold"/>
                                        <p:tgtEl>
                                          <p:spTgt spid="364"/>
                                        </p:tgtEl>
                                        <p:attrNameLst>
                                          <p:attrName>ppt_x</p:attrName>
                                          <p:attrName>ppt_y</p:attrName>
                                        </p:attrNameLst>
                                      </p:cBhvr>
                                      <p:rCtr x="0" y="1759"/>
                                    </p:animMotion>
                                  </p:childTnLst>
                                </p:cTn>
                              </p:par>
                              <p:par>
                                <p:cTn id="110" presetID="10" presetClass="entr" presetSubtype="0" fill="hold" grpId="0" nodeType="withEffect">
                                  <p:stCondLst>
                                    <p:cond delay="400"/>
                                  </p:stCondLst>
                                  <p:childTnLst>
                                    <p:set>
                                      <p:cBhvr>
                                        <p:cTn id="111" dur="1" fill="hold">
                                          <p:stCondLst>
                                            <p:cond delay="0"/>
                                          </p:stCondLst>
                                        </p:cTn>
                                        <p:tgtEl>
                                          <p:spTgt spid="363"/>
                                        </p:tgtEl>
                                        <p:attrNameLst>
                                          <p:attrName>style.visibility</p:attrName>
                                        </p:attrNameLst>
                                      </p:cBhvr>
                                      <p:to>
                                        <p:strVal val="visible"/>
                                      </p:to>
                                    </p:set>
                                    <p:animEffect transition="in" filter="fade">
                                      <p:cBhvr>
                                        <p:cTn id="112" dur="500"/>
                                        <p:tgtEl>
                                          <p:spTgt spid="363"/>
                                        </p:tgtEl>
                                      </p:cBhvr>
                                    </p:animEffect>
                                  </p:childTnLst>
                                </p:cTn>
                              </p:par>
                              <p:par>
                                <p:cTn id="113" presetID="42" presetClass="path" presetSubtype="0" decel="100000" fill="hold" grpId="1" nodeType="withEffect">
                                  <p:stCondLst>
                                    <p:cond delay="400"/>
                                  </p:stCondLst>
                                  <p:childTnLst>
                                    <p:animMotion origin="layout" path="M -4.16667E-6 7.40741E-7 L -4.16667E-6 0.03542 " pathEditMode="relative" rAng="0" ptsTypes="AA">
                                      <p:cBhvr>
                                        <p:cTn id="114" dur="700" spd="-100000" fill="hold"/>
                                        <p:tgtEl>
                                          <p:spTgt spid="363"/>
                                        </p:tgtEl>
                                        <p:attrNameLst>
                                          <p:attrName>ppt_x</p:attrName>
                                          <p:attrName>ppt_y</p:attrName>
                                        </p:attrNameLst>
                                      </p:cBhvr>
                                      <p:rCtr x="0" y="1759"/>
                                    </p:animMotion>
                                  </p:childTnLst>
                                </p:cTn>
                              </p:par>
                              <p:par>
                                <p:cTn id="115" presetID="10" presetClass="entr" presetSubtype="0" fill="hold" grpId="0" nodeType="withEffect">
                                  <p:stCondLst>
                                    <p:cond delay="400"/>
                                  </p:stCondLst>
                                  <p:childTnLst>
                                    <p:set>
                                      <p:cBhvr>
                                        <p:cTn id="116" dur="1" fill="hold">
                                          <p:stCondLst>
                                            <p:cond delay="0"/>
                                          </p:stCondLst>
                                        </p:cTn>
                                        <p:tgtEl>
                                          <p:spTgt spid="362"/>
                                        </p:tgtEl>
                                        <p:attrNameLst>
                                          <p:attrName>style.visibility</p:attrName>
                                        </p:attrNameLst>
                                      </p:cBhvr>
                                      <p:to>
                                        <p:strVal val="visible"/>
                                      </p:to>
                                    </p:set>
                                    <p:animEffect transition="in" filter="fade">
                                      <p:cBhvr>
                                        <p:cTn id="117" dur="500"/>
                                        <p:tgtEl>
                                          <p:spTgt spid="362"/>
                                        </p:tgtEl>
                                      </p:cBhvr>
                                    </p:animEffect>
                                  </p:childTnLst>
                                </p:cTn>
                              </p:par>
                              <p:par>
                                <p:cTn id="118" presetID="42" presetClass="path" presetSubtype="0" decel="100000" fill="hold" grpId="1" nodeType="withEffect">
                                  <p:stCondLst>
                                    <p:cond delay="400"/>
                                  </p:stCondLst>
                                  <p:childTnLst>
                                    <p:animMotion origin="layout" path="M -1.875E-6 7.40741E-7 L -1.875E-6 0.03542 " pathEditMode="relative" rAng="0" ptsTypes="AA">
                                      <p:cBhvr>
                                        <p:cTn id="119" dur="700" spd="-100000" fill="hold"/>
                                        <p:tgtEl>
                                          <p:spTgt spid="362"/>
                                        </p:tgtEl>
                                        <p:attrNameLst>
                                          <p:attrName>ppt_x</p:attrName>
                                          <p:attrName>ppt_y</p:attrName>
                                        </p:attrNameLst>
                                      </p:cBhvr>
                                      <p:rCtr x="0" y="1759"/>
                                    </p:animMotion>
                                  </p:childTnLst>
                                </p:cTn>
                              </p:par>
                              <p:par>
                                <p:cTn id="120" presetID="10" presetClass="entr" presetSubtype="0" fill="hold" grpId="0" nodeType="withEffect">
                                  <p:stCondLst>
                                    <p:cond delay="400"/>
                                  </p:stCondLst>
                                  <p:childTnLst>
                                    <p:set>
                                      <p:cBhvr>
                                        <p:cTn id="121" dur="1" fill="hold">
                                          <p:stCondLst>
                                            <p:cond delay="0"/>
                                          </p:stCondLst>
                                        </p:cTn>
                                        <p:tgtEl>
                                          <p:spTgt spid="361"/>
                                        </p:tgtEl>
                                        <p:attrNameLst>
                                          <p:attrName>style.visibility</p:attrName>
                                        </p:attrNameLst>
                                      </p:cBhvr>
                                      <p:to>
                                        <p:strVal val="visible"/>
                                      </p:to>
                                    </p:set>
                                    <p:animEffect transition="in" filter="fade">
                                      <p:cBhvr>
                                        <p:cTn id="122" dur="500"/>
                                        <p:tgtEl>
                                          <p:spTgt spid="361"/>
                                        </p:tgtEl>
                                      </p:cBhvr>
                                    </p:animEffect>
                                  </p:childTnLst>
                                </p:cTn>
                              </p:par>
                              <p:par>
                                <p:cTn id="123" presetID="42" presetClass="path" presetSubtype="0" decel="100000" fill="hold" grpId="1" nodeType="withEffect">
                                  <p:stCondLst>
                                    <p:cond delay="400"/>
                                  </p:stCondLst>
                                  <p:childTnLst>
                                    <p:animMotion origin="layout" path="M 4.16667E-7 7.40741E-7 L 4.16667E-7 0.03542 " pathEditMode="relative" rAng="0" ptsTypes="AA">
                                      <p:cBhvr>
                                        <p:cTn id="124" dur="700" spd="-100000" fill="hold"/>
                                        <p:tgtEl>
                                          <p:spTgt spid="361"/>
                                        </p:tgtEl>
                                        <p:attrNameLst>
                                          <p:attrName>ppt_x</p:attrName>
                                          <p:attrName>ppt_y</p:attrName>
                                        </p:attrNameLst>
                                      </p:cBhvr>
                                      <p:rCtr x="0" y="1759"/>
                                    </p:animMotion>
                                  </p:childTnLst>
                                </p:cTn>
                              </p:par>
                              <p:par>
                                <p:cTn id="125" presetID="10" presetClass="entr" presetSubtype="0" fill="hold" grpId="0" nodeType="withEffect">
                                  <p:stCondLst>
                                    <p:cond delay="400"/>
                                  </p:stCondLst>
                                  <p:childTnLst>
                                    <p:set>
                                      <p:cBhvr>
                                        <p:cTn id="126" dur="1" fill="hold">
                                          <p:stCondLst>
                                            <p:cond delay="0"/>
                                          </p:stCondLst>
                                        </p:cTn>
                                        <p:tgtEl>
                                          <p:spTgt spid="360"/>
                                        </p:tgtEl>
                                        <p:attrNameLst>
                                          <p:attrName>style.visibility</p:attrName>
                                        </p:attrNameLst>
                                      </p:cBhvr>
                                      <p:to>
                                        <p:strVal val="visible"/>
                                      </p:to>
                                    </p:set>
                                    <p:animEffect transition="in" filter="fade">
                                      <p:cBhvr>
                                        <p:cTn id="127" dur="500"/>
                                        <p:tgtEl>
                                          <p:spTgt spid="360"/>
                                        </p:tgtEl>
                                      </p:cBhvr>
                                    </p:animEffect>
                                  </p:childTnLst>
                                </p:cTn>
                              </p:par>
                              <p:par>
                                <p:cTn id="128" presetID="42" presetClass="path" presetSubtype="0" decel="100000" fill="hold" grpId="1" nodeType="withEffect">
                                  <p:stCondLst>
                                    <p:cond delay="400"/>
                                  </p:stCondLst>
                                  <p:childTnLst>
                                    <p:animMotion origin="layout" path="M 2.70833E-6 7.40741E-7 L 2.70833E-6 0.03542 " pathEditMode="relative" rAng="0" ptsTypes="AA">
                                      <p:cBhvr>
                                        <p:cTn id="129" dur="700" spd="-100000" fill="hold"/>
                                        <p:tgtEl>
                                          <p:spTgt spid="360"/>
                                        </p:tgtEl>
                                        <p:attrNameLst>
                                          <p:attrName>ppt_x</p:attrName>
                                          <p:attrName>ppt_y</p:attrName>
                                        </p:attrNameLst>
                                      </p:cBhvr>
                                      <p:rCtr x="0" y="1759"/>
                                    </p:animMotion>
                                  </p:childTnLst>
                                </p:cTn>
                              </p:par>
                              <p:par>
                                <p:cTn id="130" presetID="10" presetClass="entr" presetSubtype="0" fill="hold" grpId="0" nodeType="withEffect">
                                  <p:stCondLst>
                                    <p:cond delay="400"/>
                                  </p:stCondLst>
                                  <p:childTnLst>
                                    <p:set>
                                      <p:cBhvr>
                                        <p:cTn id="131" dur="1" fill="hold">
                                          <p:stCondLst>
                                            <p:cond delay="0"/>
                                          </p:stCondLst>
                                        </p:cTn>
                                        <p:tgtEl>
                                          <p:spTgt spid="359"/>
                                        </p:tgtEl>
                                        <p:attrNameLst>
                                          <p:attrName>style.visibility</p:attrName>
                                        </p:attrNameLst>
                                      </p:cBhvr>
                                      <p:to>
                                        <p:strVal val="visible"/>
                                      </p:to>
                                    </p:set>
                                    <p:animEffect transition="in" filter="fade">
                                      <p:cBhvr>
                                        <p:cTn id="132" dur="500"/>
                                        <p:tgtEl>
                                          <p:spTgt spid="359"/>
                                        </p:tgtEl>
                                      </p:cBhvr>
                                    </p:animEffect>
                                  </p:childTnLst>
                                </p:cTn>
                              </p:par>
                              <p:par>
                                <p:cTn id="133" presetID="42" presetClass="path" presetSubtype="0" decel="100000" fill="hold" grpId="1" nodeType="withEffect">
                                  <p:stCondLst>
                                    <p:cond delay="400"/>
                                  </p:stCondLst>
                                  <p:childTnLst>
                                    <p:animMotion origin="layout" path="M 4.16667E-6 7.40741E-7 L 4.16667E-6 0.03542 " pathEditMode="relative" rAng="0" ptsTypes="AA">
                                      <p:cBhvr>
                                        <p:cTn id="134" dur="700" spd="-100000" fill="hold"/>
                                        <p:tgtEl>
                                          <p:spTgt spid="359"/>
                                        </p:tgtEl>
                                        <p:attrNameLst>
                                          <p:attrName>ppt_x</p:attrName>
                                          <p:attrName>ppt_y</p:attrName>
                                        </p:attrNameLst>
                                      </p:cBhvr>
                                      <p:rCtr x="0" y="1759"/>
                                    </p:animMotion>
                                  </p:childTnLst>
                                </p:cTn>
                              </p:par>
                              <p:par>
                                <p:cTn id="135" presetID="10" presetClass="entr" presetSubtype="0" fill="hold" grpId="0" nodeType="withEffect">
                                  <p:stCondLst>
                                    <p:cond delay="400"/>
                                  </p:stCondLst>
                                  <p:childTnLst>
                                    <p:set>
                                      <p:cBhvr>
                                        <p:cTn id="136" dur="1" fill="hold">
                                          <p:stCondLst>
                                            <p:cond delay="0"/>
                                          </p:stCondLst>
                                        </p:cTn>
                                        <p:tgtEl>
                                          <p:spTgt spid="358"/>
                                        </p:tgtEl>
                                        <p:attrNameLst>
                                          <p:attrName>style.visibility</p:attrName>
                                        </p:attrNameLst>
                                      </p:cBhvr>
                                      <p:to>
                                        <p:strVal val="visible"/>
                                      </p:to>
                                    </p:set>
                                    <p:animEffect transition="in" filter="fade">
                                      <p:cBhvr>
                                        <p:cTn id="137" dur="500"/>
                                        <p:tgtEl>
                                          <p:spTgt spid="358"/>
                                        </p:tgtEl>
                                      </p:cBhvr>
                                    </p:animEffect>
                                  </p:childTnLst>
                                </p:cTn>
                              </p:par>
                              <p:par>
                                <p:cTn id="138" presetID="42" presetClass="path" presetSubtype="0" decel="100000" fill="hold" grpId="1" nodeType="withEffect">
                                  <p:stCondLst>
                                    <p:cond delay="400"/>
                                  </p:stCondLst>
                                  <p:childTnLst>
                                    <p:animMotion origin="layout" path="M -2.70833E-6 7.40741E-7 L -2.70833E-6 0.03542 " pathEditMode="relative" rAng="0" ptsTypes="AA">
                                      <p:cBhvr>
                                        <p:cTn id="139" dur="700" spd="-100000" fill="hold"/>
                                        <p:tgtEl>
                                          <p:spTgt spid="358"/>
                                        </p:tgtEl>
                                        <p:attrNameLst>
                                          <p:attrName>ppt_x</p:attrName>
                                          <p:attrName>ppt_y</p:attrName>
                                        </p:attrNameLst>
                                      </p:cBhvr>
                                      <p:rCtr x="0" y="1759"/>
                                    </p:animMotion>
                                  </p:childTnLst>
                                </p:cTn>
                              </p:par>
                              <p:par>
                                <p:cTn id="140" presetID="10" presetClass="entr" presetSubtype="0" fill="hold" nodeType="withEffect">
                                  <p:stCondLst>
                                    <p:cond delay="100"/>
                                  </p:stCondLst>
                                  <p:childTnLst>
                                    <p:set>
                                      <p:cBhvr>
                                        <p:cTn id="141" dur="1" fill="hold">
                                          <p:stCondLst>
                                            <p:cond delay="0"/>
                                          </p:stCondLst>
                                        </p:cTn>
                                        <p:tgtEl>
                                          <p:spTgt spid="3"/>
                                        </p:tgtEl>
                                        <p:attrNameLst>
                                          <p:attrName>style.visibility</p:attrName>
                                        </p:attrNameLst>
                                      </p:cBhvr>
                                      <p:to>
                                        <p:strVal val="visible"/>
                                      </p:to>
                                    </p:set>
                                    <p:animEffect transition="in" filter="fade">
                                      <p:cBhvr>
                                        <p:cTn id="142" dur="500"/>
                                        <p:tgtEl>
                                          <p:spTgt spid="3"/>
                                        </p:tgtEl>
                                      </p:cBhvr>
                                    </p:animEffect>
                                  </p:childTnLst>
                                </p:cTn>
                              </p:par>
                              <p:par>
                                <p:cTn id="143" presetID="42" presetClass="path" presetSubtype="0" decel="100000" fill="hold" nodeType="withEffect">
                                  <p:stCondLst>
                                    <p:cond delay="100"/>
                                  </p:stCondLst>
                                  <p:childTnLst>
                                    <p:animMotion origin="layout" path="M 2.08333E-6 -1.11111E-6 L 2.08333E-6 0.03542 " pathEditMode="relative" rAng="0" ptsTypes="AA">
                                      <p:cBhvr>
                                        <p:cTn id="14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38" grpId="0"/>
      <p:bldP spid="338" grpId="1"/>
      <p:bldP spid="343" grpId="0"/>
      <p:bldP spid="343" grpId="1"/>
      <p:bldP spid="344" grpId="0"/>
      <p:bldP spid="344" grpId="1"/>
      <p:bldP spid="345" grpId="0"/>
      <p:bldP spid="345" grpId="1"/>
      <p:bldP spid="346" grpId="0"/>
      <p:bldP spid="346" grpId="1"/>
      <p:bldP spid="347" grpId="0"/>
      <p:bldP spid="347" grpId="1"/>
      <p:bldP spid="348" grpId="0"/>
      <p:bldP spid="348" grpId="1"/>
      <p:bldP spid="349" grpId="0"/>
      <p:bldP spid="349" grpId="1"/>
      <p:bldP spid="341" grpId="0"/>
      <p:bldP spid="341" grpId="1"/>
      <p:bldP spid="351" grpId="0"/>
      <p:bldP spid="351" grpId="1"/>
      <p:bldP spid="352" grpId="0"/>
      <p:bldP spid="352" grpId="1"/>
      <p:bldP spid="353" grpId="0"/>
      <p:bldP spid="353" grpId="1"/>
      <p:bldP spid="354" grpId="0"/>
      <p:bldP spid="354" grpId="1"/>
      <p:bldP spid="355" grpId="0"/>
      <p:bldP spid="355" grpId="1"/>
      <p:bldP spid="356" grpId="0"/>
      <p:bldP spid="356" grpId="1"/>
      <p:bldP spid="358" grpId="0"/>
      <p:bldP spid="358" grpId="1"/>
      <p:bldP spid="359" grpId="0"/>
      <p:bldP spid="359" grpId="1"/>
      <p:bldP spid="360" grpId="0"/>
      <p:bldP spid="360" grpId="1"/>
      <p:bldP spid="361" grpId="0"/>
      <p:bldP spid="361" grpId="1"/>
      <p:bldP spid="362" grpId="0"/>
      <p:bldP spid="362" grpId="1"/>
      <p:bldP spid="363" grpId="0"/>
      <p:bldP spid="363" grpId="1"/>
      <p:bldP spid="364" grpId="0"/>
      <p:bldP spid="364" grpId="1"/>
      <p:bldP spid="337" grpId="0" animBg="1"/>
      <p:bldP spid="337" grpId="1" animBg="1"/>
      <p:bldP spid="340" grpId="0" animBg="1"/>
      <p:bldP spid="340"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43218-DFF3-F89B-E427-9E8C032FFA69}"/>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FBD20411-D1A8-6EF9-C32E-5BB20475383E}"/>
              </a:ext>
            </a:extLst>
          </p:cNvPr>
          <p:cNvSpPr>
            <a:spLocks noGrp="1"/>
          </p:cNvSpPr>
          <p:nvPr>
            <p:ph type="title"/>
          </p:nvPr>
        </p:nvSpPr>
        <p:spPr>
          <a:xfrm>
            <a:off x="588263" y="457200"/>
            <a:ext cx="11018520" cy="553998"/>
          </a:xfrm>
        </p:spPr>
        <p:txBody>
          <a:bodyPr/>
          <a:lstStyle/>
          <a:p>
            <a:r>
              <a:rPr lang="en-US"/>
              <a:t>Demo Teams As Code</a:t>
            </a:r>
          </a:p>
        </p:txBody>
      </p:sp>
      <p:pic>
        <p:nvPicPr>
          <p:cNvPr id="2" name="Picture 2" descr="Committers I &#10;CODEOWNERS approve &#10;O &#10;Secrets &#10;o &#10;Data store &#10;for custom &#10;Translate team &#10;definition to. . &#10;MS Teams &#10;Channels &#10;GitHub Teams &#10;Azure Dev &#10;Center Projects &#10;Targeted &#10;AD Groups &#10;PR from template &#10;Merge into main &#10;Teams as code &#10;repository as &#10;&quot;source of truth&quot; &#10;Automated &#10;PR checks ">
            <a:extLst>
              <a:ext uri="{FF2B5EF4-FFF2-40B4-BE49-F238E27FC236}">
                <a16:creationId xmlns:a16="http://schemas.microsoft.com/office/drawing/2014/main" id="{5FE6AA4C-62B1-40AF-C6F4-535F717A39D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31456" y="1435100"/>
            <a:ext cx="9924326" cy="405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64034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294CAB6-E1B1-04C0-6BD6-F2F9C6EA9285}"/>
              </a:ext>
            </a:extLst>
          </p:cNvPr>
          <p:cNvSpPr>
            <a:spLocks noGrp="1"/>
          </p:cNvSpPr>
          <p:nvPr>
            <p:ph type="title"/>
          </p:nvPr>
        </p:nvSpPr>
        <p:spPr>
          <a:xfrm>
            <a:off x="588263" y="457200"/>
            <a:ext cx="11018520" cy="553998"/>
          </a:xfrm>
        </p:spPr>
        <p:txBody>
          <a:bodyPr/>
          <a:lstStyle/>
          <a:p>
            <a:r>
              <a:rPr lang="en-US"/>
              <a:t>Demo </a:t>
            </a:r>
            <a:r>
              <a:rPr lang="en-US" err="1"/>
              <a:t>DevBox</a:t>
            </a:r>
            <a:r>
              <a:rPr lang="en-US"/>
              <a:t> Self Service </a:t>
            </a:r>
          </a:p>
        </p:txBody>
      </p:sp>
      <p:pic>
        <p:nvPicPr>
          <p:cNvPr id="5" name="Picture 4">
            <a:extLst>
              <a:ext uri="{FF2B5EF4-FFF2-40B4-BE49-F238E27FC236}">
                <a16:creationId xmlns:a16="http://schemas.microsoft.com/office/drawing/2014/main" id="{C39DCB70-BF63-7252-8A76-025954943E68}"/>
              </a:ext>
            </a:extLst>
          </p:cNvPr>
          <p:cNvPicPr>
            <a:picLocks noChangeAspect="1"/>
          </p:cNvPicPr>
          <p:nvPr/>
        </p:nvPicPr>
        <p:blipFill>
          <a:blip r:embed="rId3"/>
          <a:stretch>
            <a:fillRect/>
          </a:stretch>
        </p:blipFill>
        <p:spPr>
          <a:xfrm>
            <a:off x="3901278" y="1410345"/>
            <a:ext cx="4389443" cy="5056722"/>
          </a:xfrm>
          <a:prstGeom prst="rect">
            <a:avLst/>
          </a:prstGeom>
        </p:spPr>
      </p:pic>
    </p:spTree>
    <p:extLst>
      <p:ext uri="{BB962C8B-B14F-4D97-AF65-F5344CB8AC3E}">
        <p14:creationId xmlns:p14="http://schemas.microsoft.com/office/powerpoint/2010/main" val="60791618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34047-E3FD-B2E3-A1BF-E6E05F1BE0B5}"/>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93821E8B-995B-07FC-055F-17C00C02B8E8}"/>
              </a:ext>
            </a:extLst>
          </p:cNvPr>
          <p:cNvSpPr>
            <a:spLocks noGrp="1"/>
          </p:cNvSpPr>
          <p:nvPr>
            <p:ph type="title"/>
          </p:nvPr>
        </p:nvSpPr>
        <p:spPr>
          <a:xfrm>
            <a:off x="758744" y="232474"/>
            <a:ext cx="11018520" cy="553998"/>
          </a:xfrm>
        </p:spPr>
        <p:txBody>
          <a:bodyPr/>
          <a:lstStyle/>
          <a:p>
            <a:r>
              <a:rPr lang="en-US"/>
              <a:t>Demo </a:t>
            </a:r>
            <a:r>
              <a:rPr lang="en-US" err="1"/>
              <a:t>IssueOps</a:t>
            </a:r>
            <a:endParaRPr lang="en-US"/>
          </a:p>
        </p:txBody>
      </p:sp>
      <p:pic>
        <p:nvPicPr>
          <p:cNvPr id="5" name="Picture 4">
            <a:extLst>
              <a:ext uri="{FF2B5EF4-FFF2-40B4-BE49-F238E27FC236}">
                <a16:creationId xmlns:a16="http://schemas.microsoft.com/office/drawing/2014/main" id="{03BAFAE0-DA44-A3C9-4F2A-59F4541872E5}"/>
              </a:ext>
            </a:extLst>
          </p:cNvPr>
          <p:cNvPicPr>
            <a:picLocks noChangeAspect="1"/>
          </p:cNvPicPr>
          <p:nvPr/>
        </p:nvPicPr>
        <p:blipFill>
          <a:blip r:embed="rId3"/>
          <a:stretch>
            <a:fillRect/>
          </a:stretch>
        </p:blipFill>
        <p:spPr>
          <a:xfrm>
            <a:off x="3458589" y="836908"/>
            <a:ext cx="4391065" cy="5184183"/>
          </a:xfrm>
          <a:prstGeom prst="rect">
            <a:avLst/>
          </a:prstGeom>
        </p:spPr>
      </p:pic>
    </p:spTree>
    <p:extLst>
      <p:ext uri="{BB962C8B-B14F-4D97-AF65-F5344CB8AC3E}">
        <p14:creationId xmlns:p14="http://schemas.microsoft.com/office/powerpoint/2010/main" val="16448732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3481DC-CB76-5B80-C82A-55455FCF8918}"/>
              </a:ext>
            </a:extLst>
          </p:cNvPr>
          <p:cNvPicPr>
            <a:picLocks noChangeAspect="1"/>
          </p:cNvPicPr>
          <p:nvPr/>
        </p:nvPicPr>
        <p:blipFill>
          <a:blip r:embed="rId2"/>
          <a:stretch>
            <a:fillRect/>
          </a:stretch>
        </p:blipFill>
        <p:spPr>
          <a:xfrm>
            <a:off x="2169096" y="877779"/>
            <a:ext cx="8364348" cy="5747747"/>
          </a:xfrm>
          <a:prstGeom prst="rect">
            <a:avLst/>
          </a:prstGeom>
        </p:spPr>
      </p:pic>
      <p:sp>
        <p:nvSpPr>
          <p:cNvPr id="8" name="Title 1">
            <a:extLst>
              <a:ext uri="{FF2B5EF4-FFF2-40B4-BE49-F238E27FC236}">
                <a16:creationId xmlns:a16="http://schemas.microsoft.com/office/drawing/2014/main" id="{B455B57D-DADE-E0D8-0054-8AE6AF2EB676}"/>
              </a:ext>
            </a:extLst>
          </p:cNvPr>
          <p:cNvSpPr>
            <a:spLocks noGrp="1"/>
          </p:cNvSpPr>
          <p:nvPr>
            <p:ph type="title"/>
          </p:nvPr>
        </p:nvSpPr>
        <p:spPr>
          <a:xfrm>
            <a:off x="758744" y="232474"/>
            <a:ext cx="11018520" cy="553998"/>
          </a:xfrm>
        </p:spPr>
        <p:txBody>
          <a:bodyPr/>
          <a:lstStyle/>
          <a:p>
            <a:r>
              <a:rPr lang="en-US"/>
              <a:t>Demo </a:t>
            </a:r>
            <a:r>
              <a:rPr lang="en-US" err="1"/>
              <a:t>ChatOps</a:t>
            </a:r>
            <a:endParaRPr lang="en-US"/>
          </a:p>
        </p:txBody>
      </p:sp>
    </p:spTree>
    <p:extLst>
      <p:ext uri="{BB962C8B-B14F-4D97-AF65-F5344CB8AC3E}">
        <p14:creationId xmlns:p14="http://schemas.microsoft.com/office/powerpoint/2010/main" val="254361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B9ADA-00ED-B778-4080-87A1DF616C0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2451BE54-8765-F689-5834-AED93B5DADD0}"/>
              </a:ext>
            </a:extLst>
          </p:cNvPr>
          <p:cNvSpPr>
            <a:spLocks noGrp="1"/>
          </p:cNvSpPr>
          <p:nvPr>
            <p:ph type="title"/>
          </p:nvPr>
        </p:nvSpPr>
        <p:spPr>
          <a:xfrm>
            <a:off x="758744" y="232474"/>
            <a:ext cx="11018520" cy="553998"/>
          </a:xfrm>
        </p:spPr>
        <p:txBody>
          <a:bodyPr/>
          <a:lstStyle/>
          <a:p>
            <a:r>
              <a:rPr lang="en-US"/>
              <a:t>Demo Azure Deployment Environments</a:t>
            </a:r>
          </a:p>
        </p:txBody>
      </p:sp>
      <p:pic>
        <p:nvPicPr>
          <p:cNvPr id="5" name="Picture 4">
            <a:extLst>
              <a:ext uri="{FF2B5EF4-FFF2-40B4-BE49-F238E27FC236}">
                <a16:creationId xmlns:a16="http://schemas.microsoft.com/office/drawing/2014/main" id="{8CB9938F-988A-B454-1C5A-6BDF50811FCE}"/>
              </a:ext>
            </a:extLst>
          </p:cNvPr>
          <p:cNvPicPr>
            <a:picLocks noChangeAspect="1"/>
          </p:cNvPicPr>
          <p:nvPr/>
        </p:nvPicPr>
        <p:blipFill>
          <a:blip r:embed="rId2"/>
          <a:stretch>
            <a:fillRect/>
          </a:stretch>
        </p:blipFill>
        <p:spPr>
          <a:xfrm>
            <a:off x="1497384" y="1134500"/>
            <a:ext cx="9197231" cy="5399649"/>
          </a:xfrm>
          <a:prstGeom prst="rect">
            <a:avLst/>
          </a:prstGeom>
        </p:spPr>
      </p:pic>
    </p:spTree>
    <p:extLst>
      <p:ext uri="{BB962C8B-B14F-4D97-AF65-F5344CB8AC3E}">
        <p14:creationId xmlns:p14="http://schemas.microsoft.com/office/powerpoint/2010/main" val="4502382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F3DA0-2D8F-C7DE-6078-62EE1B1783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FD7A42-EB78-76C7-AE5A-A9BD6FF4AA37}"/>
              </a:ext>
            </a:extLst>
          </p:cNvPr>
          <p:cNvSpPr>
            <a:spLocks noGrp="1"/>
          </p:cNvSpPr>
          <p:nvPr>
            <p:ph type="title"/>
          </p:nvPr>
        </p:nvSpPr>
        <p:spPr>
          <a:xfrm>
            <a:off x="585216" y="2875002"/>
            <a:ext cx="6675120" cy="1107996"/>
          </a:xfrm>
        </p:spPr>
        <p:txBody>
          <a:bodyPr/>
          <a:lstStyle/>
          <a:p>
            <a:r>
              <a:rPr lang="en-US">
                <a:solidFill>
                  <a:schemeClr val="tx1"/>
                </a:solidFill>
              </a:rPr>
              <a:t>Stay Right: </a:t>
            </a:r>
            <a:br>
              <a:rPr lang="en-US">
                <a:solidFill>
                  <a:schemeClr val="tx1"/>
                </a:solidFill>
              </a:rPr>
            </a:br>
            <a:r>
              <a:rPr lang="en-US">
                <a:solidFill>
                  <a:schemeClr val="tx1"/>
                </a:solidFill>
              </a:rPr>
              <a:t>Codifying your guardrails</a:t>
            </a:r>
          </a:p>
        </p:txBody>
      </p:sp>
    </p:spTree>
    <p:extLst>
      <p:ext uri="{BB962C8B-B14F-4D97-AF65-F5344CB8AC3E}">
        <p14:creationId xmlns:p14="http://schemas.microsoft.com/office/powerpoint/2010/main" val="15459179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B4B658-12C4-1D91-1CE6-D43F0F4AB489}"/>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2A66B1B-C691-6E15-10A5-068D1477FEF1}"/>
              </a:ext>
            </a:extLst>
          </p:cNvPr>
          <p:cNvSpPr>
            <a:spLocks noGrp="1"/>
          </p:cNvSpPr>
          <p:nvPr>
            <p:ph type="title"/>
          </p:nvPr>
        </p:nvSpPr>
        <p:spPr>
          <a:xfrm>
            <a:off x="588963" y="876565"/>
            <a:ext cx="11017250" cy="554038"/>
          </a:xfrm>
        </p:spPr>
        <p:txBody>
          <a:bodyPr/>
          <a:lstStyle/>
          <a:p>
            <a:pPr algn="ctr"/>
            <a:r>
              <a:rPr lang="en-US"/>
              <a:t>Challenges with </a:t>
            </a:r>
            <a:r>
              <a:rPr lang="en-US" spc="0">
                <a:gradFill>
                  <a:gsLst>
                    <a:gs pos="0">
                      <a:srgbClr val="FFA38B"/>
                    </a:gs>
                    <a:gs pos="80000">
                      <a:srgbClr val="D59ED7"/>
                    </a:gs>
                  </a:gsLst>
                  <a:path path="circle">
                    <a:fillToRect l="100000" t="100000"/>
                  </a:path>
                </a:gradFill>
              </a:rPr>
              <a:t>Stay Right</a:t>
            </a:r>
            <a:endParaRPr lang="en-US"/>
          </a:p>
        </p:txBody>
      </p:sp>
      <p:sp>
        <p:nvSpPr>
          <p:cNvPr id="18" name="TextBox 17">
            <a:extLst>
              <a:ext uri="{FF2B5EF4-FFF2-40B4-BE49-F238E27FC236}">
                <a16:creationId xmlns:a16="http://schemas.microsoft.com/office/drawing/2014/main" id="{79AE273C-2891-9DD3-47B8-9CAE23A48FF6}"/>
              </a:ext>
            </a:extLst>
          </p:cNvPr>
          <p:cNvSpPr txBox="1"/>
          <p:nvPr/>
        </p:nvSpPr>
        <p:spPr>
          <a:xfrm>
            <a:off x="758117" y="2546381"/>
            <a:ext cx="10675767" cy="369332"/>
          </a:xfrm>
          <a:prstGeom prst="rect">
            <a:avLst/>
          </a:prstGeom>
          <a:noFill/>
        </p:spPr>
        <p:txBody>
          <a:bodyPr wrap="square" lIns="0" tIns="0" rIns="0" bIns="0" rtlCol="0" anchor="t">
            <a:spAutoFit/>
          </a:bodyPr>
          <a:lstStyle/>
          <a:p>
            <a:pPr algn="ctr"/>
            <a:r>
              <a:rPr lang="en-US" sz="2400"/>
              <a:t>Environment constantly goes through changes</a:t>
            </a:r>
          </a:p>
        </p:txBody>
      </p:sp>
      <p:cxnSp>
        <p:nvCxnSpPr>
          <p:cNvPr id="21" name="Straight Arrow Connector 20" descr="Dark grey line">
            <a:extLst>
              <a:ext uri="{FF2B5EF4-FFF2-40B4-BE49-F238E27FC236}">
                <a16:creationId xmlns:a16="http://schemas.microsoft.com/office/drawing/2014/main" id="{85B32B63-12DB-3A64-5C27-342C96C694E1}"/>
              </a:ext>
              <a:ext uri="{C183D7F6-B498-43B3-948B-1728B52AA6E4}">
                <adec:decorative xmlns:adec="http://schemas.microsoft.com/office/drawing/2017/decorative" val="0"/>
              </a:ext>
            </a:extLst>
          </p:cNvPr>
          <p:cNvCxnSpPr>
            <a:cxnSpLocks/>
          </p:cNvCxnSpPr>
          <p:nvPr/>
        </p:nvCxnSpPr>
        <p:spPr>
          <a:xfrm>
            <a:off x="952930" y="3255099"/>
            <a:ext cx="10286141"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1285F26-7EAA-3E44-D3F0-59A97ED0BB2C}"/>
              </a:ext>
            </a:extLst>
          </p:cNvPr>
          <p:cNvSpPr txBox="1"/>
          <p:nvPr/>
        </p:nvSpPr>
        <p:spPr>
          <a:xfrm>
            <a:off x="758117" y="3594485"/>
            <a:ext cx="10675767" cy="369332"/>
          </a:xfrm>
          <a:prstGeom prst="rect">
            <a:avLst/>
          </a:prstGeom>
          <a:noFill/>
        </p:spPr>
        <p:txBody>
          <a:bodyPr wrap="square" lIns="0" tIns="0" rIns="0" bIns="0" rtlCol="0">
            <a:spAutoFit/>
          </a:bodyPr>
          <a:lstStyle/>
          <a:p>
            <a:pPr lvl="0" algn="ctr">
              <a:defRPr/>
            </a:pPr>
            <a:r>
              <a:rPr lang="en-US" sz="2400"/>
              <a:t>Definition of what is ‘right’ continues to evolve</a:t>
            </a:r>
            <a:endParaRPr kumimoji="0" lang="en-US" sz="24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cs typeface="Segoe UI" panose="020B0502040204020203" pitchFamily="34" charset="0"/>
            </a:endParaRPr>
          </a:p>
        </p:txBody>
      </p:sp>
      <p:cxnSp>
        <p:nvCxnSpPr>
          <p:cNvPr id="2" name="Straight Arrow Connector 1" descr="Dark grey line">
            <a:extLst>
              <a:ext uri="{FF2B5EF4-FFF2-40B4-BE49-F238E27FC236}">
                <a16:creationId xmlns:a16="http://schemas.microsoft.com/office/drawing/2014/main" id="{24B486DE-6662-ADD4-B476-6D1D801BB11E}"/>
              </a:ext>
              <a:ext uri="{C183D7F6-B498-43B3-948B-1728B52AA6E4}">
                <adec:decorative xmlns:adec="http://schemas.microsoft.com/office/drawing/2017/decorative" val="0"/>
              </a:ext>
            </a:extLst>
          </p:cNvPr>
          <p:cNvCxnSpPr>
            <a:cxnSpLocks/>
          </p:cNvCxnSpPr>
          <p:nvPr/>
        </p:nvCxnSpPr>
        <p:spPr>
          <a:xfrm>
            <a:off x="952930" y="4303203"/>
            <a:ext cx="10286141"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1394945-1B8D-9E97-A7FA-70BB49351670}"/>
              </a:ext>
            </a:extLst>
          </p:cNvPr>
          <p:cNvSpPr txBox="1"/>
          <p:nvPr/>
        </p:nvSpPr>
        <p:spPr>
          <a:xfrm>
            <a:off x="758117" y="4642590"/>
            <a:ext cx="10675767" cy="369332"/>
          </a:xfrm>
          <a:prstGeom prst="rect">
            <a:avLst/>
          </a:prstGeom>
          <a:noFill/>
        </p:spPr>
        <p:txBody>
          <a:bodyPr wrap="square" lIns="0" tIns="0" rIns="0" bIns="0" rtlCol="0">
            <a:spAutoFit/>
          </a:bodyPr>
          <a:lstStyle/>
          <a:p>
            <a:pPr algn="ctr"/>
            <a:r>
              <a:rPr lang="en-US" sz="2400"/>
              <a:t>Environment grows and becomes complex</a:t>
            </a:r>
          </a:p>
        </p:txBody>
      </p:sp>
    </p:spTree>
    <p:extLst>
      <p:ext uri="{BB962C8B-B14F-4D97-AF65-F5344CB8AC3E}">
        <p14:creationId xmlns:p14="http://schemas.microsoft.com/office/powerpoint/2010/main" val="7731604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7 4.44444E-6 L -2.08333E-7 0.03541 " pathEditMode="relative" rAng="0" ptsTypes="AA">
                                      <p:cBhvr>
                                        <p:cTn id="9" dur="700" spd="-100000" fill="hold"/>
                                        <p:tgtEl>
                                          <p:spTgt spid="6"/>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42" presetClass="path" presetSubtype="0" decel="100000" fill="hold" grpId="1" nodeType="withEffect">
                                  <p:stCondLst>
                                    <p:cond delay="100"/>
                                  </p:stCondLst>
                                  <p:childTnLst>
                                    <p:animMotion origin="layout" path="M 0 1.85185E-6 L 0 0.03541 " pathEditMode="relative" rAng="0" ptsTypes="AA">
                                      <p:cBhvr>
                                        <p:cTn id="14" dur="700" spd="-100000" fill="hold"/>
                                        <p:tgtEl>
                                          <p:spTgt spid="18"/>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42" presetClass="path" presetSubtype="0" decel="100000" fill="hold" nodeType="withEffect">
                                  <p:stCondLst>
                                    <p:cond delay="100"/>
                                  </p:stCondLst>
                                  <p:childTnLst>
                                    <p:animMotion origin="layout" path="M 0 2.96296E-6 L 0 0.03541 " pathEditMode="relative" rAng="0" ptsTypes="AA">
                                      <p:cBhvr>
                                        <p:cTn id="19" dur="700" spd="-100000" fill="hold"/>
                                        <p:tgtEl>
                                          <p:spTgt spid="21"/>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42" presetClass="path" presetSubtype="0" decel="100000" fill="hold" grpId="1" nodeType="withEffect">
                                  <p:stCondLst>
                                    <p:cond delay="100"/>
                                  </p:stCondLst>
                                  <p:childTnLst>
                                    <p:animMotion origin="layout" path="M 0 4.07407E-6 L 0 0.03541 " pathEditMode="relative" rAng="0" ptsTypes="AA">
                                      <p:cBhvr>
                                        <p:cTn id="24" dur="700" spd="-100000" fill="hold"/>
                                        <p:tgtEl>
                                          <p:spTgt spid="19"/>
                                        </p:tgtEl>
                                        <p:attrNameLst>
                                          <p:attrName>ppt_x</p:attrName>
                                          <p:attrName>ppt_y</p:attrName>
                                        </p:attrNameLst>
                                      </p:cBhvr>
                                      <p:rCtr x="0" y="1759"/>
                                    </p:animMotion>
                                  </p:childTnLst>
                                </p:cTn>
                              </p:par>
                              <p:par>
                                <p:cTn id="25" presetID="10" presetClass="entr" presetSubtype="0" fill="hold" nodeType="withEffect">
                                  <p:stCondLst>
                                    <p:cond delay="10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par>
                                <p:cTn id="28" presetID="42" presetClass="path" presetSubtype="0" decel="100000" fill="hold" nodeType="withEffect">
                                  <p:stCondLst>
                                    <p:cond delay="100"/>
                                  </p:stCondLst>
                                  <p:childTnLst>
                                    <p:animMotion origin="layout" path="M 0 3.7037E-6 L 0 0.03541 " pathEditMode="relative" rAng="0" ptsTypes="AA">
                                      <p:cBhvr>
                                        <p:cTn id="29" dur="700" spd="-100000" fill="hold"/>
                                        <p:tgtEl>
                                          <p:spTgt spid="2"/>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42" presetClass="path" presetSubtype="0" decel="100000" fill="hold" grpId="1" nodeType="withEffect">
                                  <p:stCondLst>
                                    <p:cond delay="100"/>
                                  </p:stCondLst>
                                  <p:childTnLst>
                                    <p:animMotion origin="layout" path="M 0 -3.7037E-6 L 0 0.03542 " pathEditMode="relative" rAng="0" ptsTypes="AA">
                                      <p:cBhvr>
                                        <p:cTn id="3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8" grpId="0"/>
      <p:bldP spid="18" grpId="1"/>
      <p:bldP spid="19" grpId="0"/>
      <p:bldP spid="19" grpId="1"/>
      <p:bldP spid="3" grpId="0"/>
      <p:bldP spid="3"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A059F8-0A6C-D2C1-115F-C7A11EF139BA}"/>
              </a:ext>
            </a:extLst>
          </p:cNvPr>
          <p:cNvSpPr>
            <a:spLocks noGrp="1"/>
          </p:cNvSpPr>
          <p:nvPr>
            <p:ph type="title"/>
          </p:nvPr>
        </p:nvSpPr>
        <p:spPr>
          <a:xfrm>
            <a:off x="588263" y="457200"/>
            <a:ext cx="11018520" cy="553998"/>
          </a:xfrm>
        </p:spPr>
        <p:txBody>
          <a:bodyPr/>
          <a:lstStyle/>
          <a:p>
            <a:r>
              <a:rPr lang="en-US"/>
              <a:t>How Azure Policy can help</a:t>
            </a:r>
          </a:p>
        </p:txBody>
      </p:sp>
      <p:sp>
        <p:nvSpPr>
          <p:cNvPr id="12" name="TextBox 11">
            <a:extLst>
              <a:ext uri="{FF2B5EF4-FFF2-40B4-BE49-F238E27FC236}">
                <a16:creationId xmlns:a16="http://schemas.microsoft.com/office/drawing/2014/main" id="{9BA06BD3-3924-A995-D11C-E445D4B7EDEB}"/>
              </a:ext>
            </a:extLst>
          </p:cNvPr>
          <p:cNvSpPr txBox="1"/>
          <p:nvPr/>
        </p:nvSpPr>
        <p:spPr>
          <a:xfrm>
            <a:off x="584199" y="1098633"/>
            <a:ext cx="11017249" cy="307777"/>
          </a:xfrm>
          <a:prstGeom prst="rect">
            <a:avLst/>
          </a:prstGeom>
          <a:noFill/>
        </p:spPr>
        <p:txBody>
          <a:bodyPr wrap="square" lIns="0" tIns="0" rIns="0" bIns="0">
            <a:spAutoFit/>
          </a:bodyPr>
          <a:lstStyle/>
          <a:p>
            <a:pPr marL="0" marR="0" lvl="0" indent="0" algn="l" defTabSz="914400" rtl="0" eaLnBrk="1" fontAlgn="base" latinLnBrk="0" hangingPunct="1">
              <a:lnSpc>
                <a:spcPct val="100000"/>
              </a:lnSpc>
              <a:spcBef>
                <a:spcPct val="0"/>
              </a:spcBef>
              <a:spcAft>
                <a:spcPts val="1200"/>
              </a:spcAft>
              <a:buClrTx/>
              <a:buSzTx/>
              <a:buFontTx/>
              <a:buNone/>
              <a:tabLst/>
              <a:defRPr/>
            </a:pPr>
            <a:r>
              <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Active control and governance at scale for your Azure resources</a:t>
            </a:r>
          </a:p>
        </p:txBody>
      </p:sp>
      <p:sp>
        <p:nvSpPr>
          <p:cNvPr id="13" name="Rounded Rectangle 12">
            <a:extLst>
              <a:ext uri="{FF2B5EF4-FFF2-40B4-BE49-F238E27FC236}">
                <a16:creationId xmlns:a16="http://schemas.microsoft.com/office/drawing/2014/main" id="{DEF56318-DDDD-2DEA-1CD4-3DDD6A74A5AA}"/>
              </a:ext>
              <a:ext uri="{C183D7F6-B498-43B3-948B-1728B52AA6E4}">
                <adec:decorative xmlns:adec="http://schemas.microsoft.com/office/drawing/2017/decorative" val="1"/>
              </a:ext>
            </a:extLst>
          </p:cNvPr>
          <p:cNvSpPr/>
          <p:nvPr/>
        </p:nvSpPr>
        <p:spPr bwMode="auto">
          <a:xfrm>
            <a:off x="584200" y="2274999"/>
            <a:ext cx="3490738" cy="3825597"/>
          </a:xfrm>
          <a:prstGeom prst="roundRect">
            <a:avLst>
              <a:gd name="adj" fmla="val 4220"/>
            </a:avLst>
          </a:prstGeom>
          <a:ln w="12700" cap="rnd">
            <a:gradFill flip="none" rotWithShape="1">
              <a:gsLst>
                <a:gs pos="0">
                  <a:srgbClr val="0B75D3"/>
                </a:gs>
                <a:gs pos="100000">
                  <a:srgbClr val="399A91"/>
                </a:gs>
              </a:gsLst>
              <a:lin ang="81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endParaRPr>
          </a:p>
        </p:txBody>
      </p:sp>
      <p:grpSp>
        <p:nvGrpSpPr>
          <p:cNvPr id="71" name="Group 70" descr="Legal scale icon">
            <a:extLst>
              <a:ext uri="{FF2B5EF4-FFF2-40B4-BE49-F238E27FC236}">
                <a16:creationId xmlns:a16="http://schemas.microsoft.com/office/drawing/2014/main" id="{61A4C00B-F888-A765-BD5C-5AD8B4F5B6F4}"/>
              </a:ext>
            </a:extLst>
          </p:cNvPr>
          <p:cNvGrpSpPr/>
          <p:nvPr/>
        </p:nvGrpSpPr>
        <p:grpSpPr>
          <a:xfrm>
            <a:off x="883040" y="1928528"/>
            <a:ext cx="680896" cy="680896"/>
            <a:chOff x="2190699" y="2096970"/>
            <a:chExt cx="680896" cy="680896"/>
          </a:xfrm>
        </p:grpSpPr>
        <p:sp>
          <p:nvSpPr>
            <p:cNvPr id="25" name="Oval 24">
              <a:extLst>
                <a:ext uri="{FF2B5EF4-FFF2-40B4-BE49-F238E27FC236}">
                  <a16:creationId xmlns:a16="http://schemas.microsoft.com/office/drawing/2014/main" id="{CBD81D35-D428-85BD-DEF0-482C18A9D1FA}"/>
                </a:ext>
                <a:ext uri="{C183D7F6-B498-43B3-948B-1728B52AA6E4}">
                  <adec:decorative xmlns:adec="http://schemas.microsoft.com/office/drawing/2017/decorative" val="1"/>
                </a:ext>
              </a:extLst>
            </p:cNvPr>
            <p:cNvSpPr>
              <a:spLocks noChangeAspect="1"/>
            </p:cNvSpPr>
            <p:nvPr/>
          </p:nvSpPr>
          <p:spPr bwMode="auto">
            <a:xfrm>
              <a:off x="2190699" y="2096970"/>
              <a:ext cx="680896" cy="680896"/>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70" name="Graphic 62">
              <a:extLst>
                <a:ext uri="{FF2B5EF4-FFF2-40B4-BE49-F238E27FC236}">
                  <a16:creationId xmlns:a16="http://schemas.microsoft.com/office/drawing/2014/main" id="{571ACAB1-9085-4265-73D9-ED9F15312F7A}"/>
                </a:ext>
                <a:ext uri="{C183D7F6-B498-43B3-948B-1728B52AA6E4}">
                  <adec:decorative xmlns:adec="http://schemas.microsoft.com/office/drawing/2017/decorative" val="1"/>
                </a:ext>
              </a:extLst>
            </p:cNvPr>
            <p:cNvSpPr>
              <a:spLocks noChangeAspect="1"/>
            </p:cNvSpPr>
            <p:nvPr/>
          </p:nvSpPr>
          <p:spPr>
            <a:xfrm>
              <a:off x="2355732" y="2279545"/>
              <a:ext cx="350831" cy="315747"/>
            </a:xfrm>
            <a:custGeom>
              <a:avLst/>
              <a:gdLst>
                <a:gd name="connsiteX0" fmla="*/ 87584 w 1000960"/>
                <a:gd name="connsiteY0" fmla="*/ 0 h 900864"/>
                <a:gd name="connsiteX1" fmla="*/ 50048 w 1000960"/>
                <a:gd name="connsiteY1" fmla="*/ 37536 h 900864"/>
                <a:gd name="connsiteX2" fmla="*/ 87584 w 1000960"/>
                <a:gd name="connsiteY2" fmla="*/ 75072 h 900864"/>
                <a:gd name="connsiteX3" fmla="*/ 139734 w 1000960"/>
                <a:gd name="connsiteY3" fmla="*/ 75072 h 900864"/>
                <a:gd name="connsiteX4" fmla="*/ 2753 w 1000960"/>
                <a:gd name="connsiteY4" fmla="*/ 411245 h 900864"/>
                <a:gd name="connsiteX5" fmla="*/ 0 w 1000960"/>
                <a:gd name="connsiteY5" fmla="*/ 425408 h 900864"/>
                <a:gd name="connsiteX6" fmla="*/ 175168 w 1000960"/>
                <a:gd name="connsiteY6" fmla="*/ 600577 h 900864"/>
                <a:gd name="connsiteX7" fmla="*/ 350336 w 1000960"/>
                <a:gd name="connsiteY7" fmla="*/ 425408 h 900864"/>
                <a:gd name="connsiteX8" fmla="*/ 347584 w 1000960"/>
                <a:gd name="connsiteY8" fmla="*/ 411245 h 900864"/>
                <a:gd name="connsiteX9" fmla="*/ 210602 w 1000960"/>
                <a:gd name="connsiteY9" fmla="*/ 75072 h 900864"/>
                <a:gd name="connsiteX10" fmla="*/ 462944 w 1000960"/>
                <a:gd name="connsiteY10" fmla="*/ 75072 h 900864"/>
                <a:gd name="connsiteX11" fmla="*/ 462944 w 1000960"/>
                <a:gd name="connsiteY11" fmla="*/ 675649 h 900864"/>
                <a:gd name="connsiteX12" fmla="*/ 262902 w 1000960"/>
                <a:gd name="connsiteY12" fmla="*/ 675649 h 900864"/>
                <a:gd name="connsiteX13" fmla="*/ 150294 w 1000960"/>
                <a:gd name="connsiteY13" fmla="*/ 788257 h 900864"/>
                <a:gd name="connsiteX14" fmla="*/ 262902 w 1000960"/>
                <a:gd name="connsiteY14" fmla="*/ 900865 h 900864"/>
                <a:gd name="connsiteX15" fmla="*/ 738209 w 1000960"/>
                <a:gd name="connsiteY15" fmla="*/ 900865 h 900864"/>
                <a:gd name="connsiteX16" fmla="*/ 850817 w 1000960"/>
                <a:gd name="connsiteY16" fmla="*/ 788257 h 900864"/>
                <a:gd name="connsiteX17" fmla="*/ 738209 w 1000960"/>
                <a:gd name="connsiteY17" fmla="*/ 675649 h 900864"/>
                <a:gd name="connsiteX18" fmla="*/ 538017 w 1000960"/>
                <a:gd name="connsiteY18" fmla="*/ 675649 h 900864"/>
                <a:gd name="connsiteX19" fmla="*/ 538017 w 1000960"/>
                <a:gd name="connsiteY19" fmla="*/ 75072 h 900864"/>
                <a:gd name="connsiteX20" fmla="*/ 790359 w 1000960"/>
                <a:gd name="connsiteY20" fmla="*/ 75072 h 900864"/>
                <a:gd name="connsiteX21" fmla="*/ 653377 w 1000960"/>
                <a:gd name="connsiteY21" fmla="*/ 411245 h 900864"/>
                <a:gd name="connsiteX22" fmla="*/ 650625 w 1000960"/>
                <a:gd name="connsiteY22" fmla="*/ 425408 h 900864"/>
                <a:gd name="connsiteX23" fmla="*/ 825793 w 1000960"/>
                <a:gd name="connsiteY23" fmla="*/ 600577 h 900864"/>
                <a:gd name="connsiteX24" fmla="*/ 1000961 w 1000960"/>
                <a:gd name="connsiteY24" fmla="*/ 425408 h 900864"/>
                <a:gd name="connsiteX25" fmla="*/ 998208 w 1000960"/>
                <a:gd name="connsiteY25" fmla="*/ 411245 h 900864"/>
                <a:gd name="connsiteX26" fmla="*/ 861227 w 1000960"/>
                <a:gd name="connsiteY26" fmla="*/ 75072 h 900864"/>
                <a:gd name="connsiteX27" fmla="*/ 913377 w 1000960"/>
                <a:gd name="connsiteY27" fmla="*/ 75072 h 900864"/>
                <a:gd name="connsiteX28" fmla="*/ 950913 w 1000960"/>
                <a:gd name="connsiteY28" fmla="*/ 37536 h 900864"/>
                <a:gd name="connsiteX29" fmla="*/ 913377 w 1000960"/>
                <a:gd name="connsiteY29" fmla="*/ 0 h 900864"/>
                <a:gd name="connsiteX30" fmla="*/ 87584 w 1000960"/>
                <a:gd name="connsiteY30" fmla="*/ 0 h 900864"/>
                <a:gd name="connsiteX31" fmla="*/ 175168 w 1000960"/>
                <a:gd name="connsiteY31" fmla="*/ 187080 h 900864"/>
                <a:gd name="connsiteX32" fmla="*/ 256997 w 1000960"/>
                <a:gd name="connsiteY32" fmla="*/ 387872 h 900864"/>
                <a:gd name="connsiteX33" fmla="*/ 93340 w 1000960"/>
                <a:gd name="connsiteY33" fmla="*/ 387872 h 900864"/>
                <a:gd name="connsiteX34" fmla="*/ 175168 w 1000960"/>
                <a:gd name="connsiteY34" fmla="*/ 187080 h 900864"/>
                <a:gd name="connsiteX35" fmla="*/ 743964 w 1000960"/>
                <a:gd name="connsiteY35" fmla="*/ 387872 h 900864"/>
                <a:gd name="connsiteX36" fmla="*/ 825793 w 1000960"/>
                <a:gd name="connsiteY36" fmla="*/ 187080 h 900864"/>
                <a:gd name="connsiteX37" fmla="*/ 907621 w 1000960"/>
                <a:gd name="connsiteY37" fmla="*/ 387872 h 900864"/>
                <a:gd name="connsiteX38" fmla="*/ 743964 w 1000960"/>
                <a:gd name="connsiteY38" fmla="*/ 387872 h 900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00960" h="900864">
                  <a:moveTo>
                    <a:pt x="87584" y="0"/>
                  </a:moveTo>
                  <a:cubicBezTo>
                    <a:pt x="66854" y="0"/>
                    <a:pt x="50048" y="16805"/>
                    <a:pt x="50048" y="37536"/>
                  </a:cubicBezTo>
                  <a:cubicBezTo>
                    <a:pt x="50048" y="58267"/>
                    <a:pt x="66854" y="75072"/>
                    <a:pt x="87584" y="75072"/>
                  </a:cubicBezTo>
                  <a:lnTo>
                    <a:pt x="139734" y="75072"/>
                  </a:lnTo>
                  <a:lnTo>
                    <a:pt x="2753" y="411245"/>
                  </a:lnTo>
                  <a:cubicBezTo>
                    <a:pt x="928" y="415744"/>
                    <a:pt x="-7" y="420554"/>
                    <a:pt x="0" y="425408"/>
                  </a:cubicBezTo>
                  <a:cubicBezTo>
                    <a:pt x="0" y="522151"/>
                    <a:pt x="78425" y="600577"/>
                    <a:pt x="175168" y="600577"/>
                  </a:cubicBezTo>
                  <a:cubicBezTo>
                    <a:pt x="271911" y="600577"/>
                    <a:pt x="350336" y="522151"/>
                    <a:pt x="350336" y="425408"/>
                  </a:cubicBezTo>
                  <a:cubicBezTo>
                    <a:pt x="350343" y="420554"/>
                    <a:pt x="349409" y="415744"/>
                    <a:pt x="347584" y="411245"/>
                  </a:cubicBezTo>
                  <a:lnTo>
                    <a:pt x="210602" y="75072"/>
                  </a:lnTo>
                  <a:lnTo>
                    <a:pt x="462944" y="75072"/>
                  </a:lnTo>
                  <a:lnTo>
                    <a:pt x="462944" y="675649"/>
                  </a:lnTo>
                  <a:lnTo>
                    <a:pt x="262902" y="675649"/>
                  </a:lnTo>
                  <a:cubicBezTo>
                    <a:pt x="200711" y="675649"/>
                    <a:pt x="150294" y="726065"/>
                    <a:pt x="150294" y="788257"/>
                  </a:cubicBezTo>
                  <a:cubicBezTo>
                    <a:pt x="150294" y="850448"/>
                    <a:pt x="200711" y="900865"/>
                    <a:pt x="262902" y="900865"/>
                  </a:cubicBezTo>
                  <a:lnTo>
                    <a:pt x="738209" y="900865"/>
                  </a:lnTo>
                  <a:cubicBezTo>
                    <a:pt x="800400" y="900865"/>
                    <a:pt x="850817" y="850448"/>
                    <a:pt x="850817" y="788257"/>
                  </a:cubicBezTo>
                  <a:cubicBezTo>
                    <a:pt x="850817" y="726065"/>
                    <a:pt x="800400" y="675649"/>
                    <a:pt x="738209" y="675649"/>
                  </a:cubicBezTo>
                  <a:lnTo>
                    <a:pt x="538017" y="675649"/>
                  </a:lnTo>
                  <a:lnTo>
                    <a:pt x="538017" y="75072"/>
                  </a:lnTo>
                  <a:lnTo>
                    <a:pt x="790359" y="75072"/>
                  </a:lnTo>
                  <a:lnTo>
                    <a:pt x="653377" y="411245"/>
                  </a:lnTo>
                  <a:cubicBezTo>
                    <a:pt x="651552" y="415744"/>
                    <a:pt x="650618" y="420554"/>
                    <a:pt x="650625" y="425408"/>
                  </a:cubicBezTo>
                  <a:cubicBezTo>
                    <a:pt x="650625" y="522151"/>
                    <a:pt x="729050" y="600577"/>
                    <a:pt x="825793" y="600577"/>
                  </a:cubicBezTo>
                  <a:cubicBezTo>
                    <a:pt x="922535" y="600577"/>
                    <a:pt x="1000961" y="522151"/>
                    <a:pt x="1000961" y="425408"/>
                  </a:cubicBezTo>
                  <a:cubicBezTo>
                    <a:pt x="1000968" y="420554"/>
                    <a:pt x="1000033" y="415744"/>
                    <a:pt x="998208" y="411245"/>
                  </a:cubicBezTo>
                  <a:lnTo>
                    <a:pt x="861227" y="75072"/>
                  </a:lnTo>
                  <a:lnTo>
                    <a:pt x="913377" y="75072"/>
                  </a:lnTo>
                  <a:cubicBezTo>
                    <a:pt x="934107" y="75072"/>
                    <a:pt x="950913" y="58267"/>
                    <a:pt x="950913" y="37536"/>
                  </a:cubicBezTo>
                  <a:cubicBezTo>
                    <a:pt x="950913" y="16805"/>
                    <a:pt x="934107" y="0"/>
                    <a:pt x="913377" y="0"/>
                  </a:cubicBezTo>
                  <a:lnTo>
                    <a:pt x="87584" y="0"/>
                  </a:lnTo>
                  <a:close/>
                  <a:moveTo>
                    <a:pt x="175168" y="187080"/>
                  </a:moveTo>
                  <a:lnTo>
                    <a:pt x="256997" y="387872"/>
                  </a:lnTo>
                  <a:lnTo>
                    <a:pt x="93340" y="387872"/>
                  </a:lnTo>
                  <a:lnTo>
                    <a:pt x="175168" y="187080"/>
                  </a:lnTo>
                  <a:close/>
                  <a:moveTo>
                    <a:pt x="743964" y="387872"/>
                  </a:moveTo>
                  <a:lnTo>
                    <a:pt x="825793" y="187080"/>
                  </a:lnTo>
                  <a:lnTo>
                    <a:pt x="907621" y="387872"/>
                  </a:lnTo>
                  <a:lnTo>
                    <a:pt x="743964" y="387872"/>
                  </a:lnTo>
                  <a:close/>
                </a:path>
              </a:pathLst>
            </a:custGeom>
            <a:solidFill>
              <a:schemeClr val="tx1"/>
            </a:solidFill>
            <a:ln w="500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9" name="Rounded Rectangle 1">
            <a:extLst>
              <a:ext uri="{FF2B5EF4-FFF2-40B4-BE49-F238E27FC236}">
                <a16:creationId xmlns:a16="http://schemas.microsoft.com/office/drawing/2014/main" id="{4E1D7147-51A2-588F-CCD9-03B50020E9EE}"/>
              </a:ext>
              <a:ext uri="{C183D7F6-B498-43B3-948B-1728B52AA6E4}">
                <adec:decorative xmlns:adec="http://schemas.microsoft.com/office/drawing/2017/decorative" val="0"/>
              </a:ext>
            </a:extLst>
          </p:cNvPr>
          <p:cNvSpPr/>
          <p:nvPr/>
        </p:nvSpPr>
        <p:spPr bwMode="auto">
          <a:xfrm>
            <a:off x="883040" y="2792988"/>
            <a:ext cx="2924872" cy="677108"/>
          </a:xfrm>
          <a:prstGeom prst="rect">
            <a:avLst/>
          </a:prstGeom>
          <a:no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ts val="2200"/>
              </a:spcBef>
              <a:spcAft>
                <a:spcPts val="0"/>
              </a:spcAft>
              <a:buClrTx/>
              <a:buSzTx/>
              <a:buFontTx/>
              <a:buNone/>
              <a:tabLst/>
              <a:defRPr/>
            </a:pPr>
            <a:r>
              <a:rPr kumimoji="0" lang="fr-FR" sz="2200" b="0" i="0" u="none" strike="noStrike" kern="1200" cap="none" spc="0" normalizeH="0" baseline="0" noProof="0">
                <a:ln w="3175">
                  <a:noFill/>
                </a:ln>
                <a:gradFill>
                  <a:gsLst>
                    <a:gs pos="0">
                      <a:srgbClr val="8DC8E8"/>
                    </a:gs>
                    <a:gs pos="80000">
                      <a:srgbClr val="49C5B1"/>
                    </a:gs>
                  </a:gsLst>
                  <a:path path="circle">
                    <a:fillToRect l="100000" t="100000"/>
                  </a:path>
                </a:gradFill>
                <a:effectLst/>
                <a:uLnTx/>
                <a:uFillTx/>
                <a:latin typeface="Segoe UI Semibold"/>
                <a:ea typeface="+mn-ea"/>
                <a:cs typeface="Segoe UI" panose="020B0502040204020203" pitchFamily="34" charset="0"/>
              </a:rPr>
              <a:t>Apply </a:t>
            </a:r>
            <a:r>
              <a:rPr kumimoji="0" lang="fr-FR" sz="2200" b="0" i="0" u="none" strike="noStrike" kern="1200" cap="none" spc="0" normalizeH="0" baseline="0" noProof="0" err="1">
                <a:ln w="3175">
                  <a:noFill/>
                </a:ln>
                <a:gradFill>
                  <a:gsLst>
                    <a:gs pos="0">
                      <a:srgbClr val="8DC8E8"/>
                    </a:gs>
                    <a:gs pos="80000">
                      <a:srgbClr val="49C5B1"/>
                    </a:gs>
                  </a:gsLst>
                  <a:path path="circle">
                    <a:fillToRect l="100000" t="100000"/>
                  </a:path>
                </a:gradFill>
                <a:effectLst/>
                <a:uLnTx/>
                <a:uFillTx/>
                <a:latin typeface="Segoe UI Semibold"/>
                <a:ea typeface="+mn-ea"/>
                <a:cs typeface="Segoe UI" panose="020B0502040204020203" pitchFamily="34" charset="0"/>
              </a:rPr>
              <a:t>policies</a:t>
            </a:r>
            <a:r>
              <a:rPr kumimoji="0" lang="fr-FR" sz="2200" b="0" i="0" u="none" strike="noStrike" kern="1200" cap="none" spc="0" normalizeH="0" baseline="0" noProof="0">
                <a:ln w="3175">
                  <a:noFill/>
                </a:ln>
                <a:gradFill>
                  <a:gsLst>
                    <a:gs pos="0">
                      <a:srgbClr val="8DC8E8"/>
                    </a:gs>
                    <a:gs pos="80000">
                      <a:srgbClr val="49C5B1"/>
                    </a:gs>
                  </a:gsLst>
                  <a:path path="circle">
                    <a:fillToRect l="100000" t="100000"/>
                  </a:path>
                </a:gradFill>
                <a:effectLst/>
                <a:uLnTx/>
                <a:uFillTx/>
                <a:latin typeface="Segoe UI Semibold"/>
                <a:ea typeface="+mn-ea"/>
                <a:cs typeface="Segoe UI" panose="020B0502040204020203" pitchFamily="34" charset="0"/>
              </a:rPr>
              <a:t> </a:t>
            </a:r>
            <a:br>
              <a:rPr kumimoji="0" lang="fr-FR" sz="2200" b="0" i="0" u="none" strike="noStrike" kern="1200" cap="none" spc="0" normalizeH="0" baseline="0" noProof="0">
                <a:ln w="3175">
                  <a:noFill/>
                </a:ln>
                <a:gradFill>
                  <a:gsLst>
                    <a:gs pos="0">
                      <a:srgbClr val="8DC8E8"/>
                    </a:gs>
                    <a:gs pos="80000">
                      <a:srgbClr val="49C5B1"/>
                    </a:gs>
                  </a:gsLst>
                  <a:path path="circle">
                    <a:fillToRect l="100000" t="100000"/>
                  </a:path>
                </a:gradFill>
                <a:effectLst/>
                <a:uLnTx/>
                <a:uFillTx/>
                <a:latin typeface="Segoe UI Semibold"/>
                <a:ea typeface="+mn-ea"/>
                <a:cs typeface="Segoe UI" panose="020B0502040204020203" pitchFamily="34" charset="0"/>
              </a:rPr>
            </a:br>
            <a:r>
              <a:rPr kumimoji="0" lang="fr-FR" sz="2200" b="0" i="0" u="none" strike="noStrike" kern="1200" cap="none" spc="0" normalizeH="0" baseline="0" noProof="0">
                <a:ln w="3175">
                  <a:noFill/>
                </a:ln>
                <a:gradFill>
                  <a:gsLst>
                    <a:gs pos="0">
                      <a:srgbClr val="8DC8E8"/>
                    </a:gs>
                    <a:gs pos="80000">
                      <a:srgbClr val="49C5B1"/>
                    </a:gs>
                  </a:gsLst>
                  <a:path path="circle">
                    <a:fillToRect l="100000" t="100000"/>
                  </a:path>
                </a:gradFill>
                <a:effectLst/>
                <a:uLnTx/>
                <a:uFillTx/>
                <a:latin typeface="Segoe UI Semibold"/>
                <a:ea typeface="+mn-ea"/>
                <a:cs typeface="Segoe UI" panose="020B0502040204020203" pitchFamily="34" charset="0"/>
              </a:rPr>
              <a:t>at </a:t>
            </a:r>
            <a:r>
              <a:rPr kumimoji="0" lang="fr-FR" sz="2200" b="0" i="0" u="none" strike="noStrike" kern="1200" cap="none" spc="0" normalizeH="0" baseline="0" noProof="0" err="1">
                <a:ln w="3175">
                  <a:noFill/>
                </a:ln>
                <a:gradFill>
                  <a:gsLst>
                    <a:gs pos="0">
                      <a:srgbClr val="8DC8E8"/>
                    </a:gs>
                    <a:gs pos="80000">
                      <a:srgbClr val="49C5B1"/>
                    </a:gs>
                  </a:gsLst>
                  <a:path path="circle">
                    <a:fillToRect l="100000" t="100000"/>
                  </a:path>
                </a:gradFill>
                <a:effectLst/>
                <a:uLnTx/>
                <a:uFillTx/>
                <a:latin typeface="Segoe UI Semibold"/>
                <a:ea typeface="+mn-ea"/>
                <a:cs typeface="Segoe UI" panose="020B0502040204020203" pitchFamily="34" charset="0"/>
              </a:rPr>
              <a:t>scale</a:t>
            </a:r>
            <a:endParaRPr kumimoji="0" lang="fr-FR" sz="2200" b="0" i="0" u="none" strike="noStrike" kern="1200" cap="none" spc="0" normalizeH="0" baseline="0" noProof="0">
              <a:ln w="3175">
                <a:noFill/>
              </a:ln>
              <a:gradFill>
                <a:gsLst>
                  <a:gs pos="0">
                    <a:srgbClr val="8DC8E8"/>
                  </a:gs>
                  <a:gs pos="80000">
                    <a:srgbClr val="49C5B1"/>
                  </a:gs>
                </a:gsLst>
                <a:path path="circle">
                  <a:fillToRect l="100000" t="100000"/>
                </a:path>
              </a:gradFill>
              <a:effectLst/>
              <a:uLnTx/>
              <a:uFillTx/>
              <a:latin typeface="Segoe UI Semibold"/>
              <a:ea typeface="+mn-ea"/>
              <a:cs typeface="Segoe UI" panose="020B0502040204020203" pitchFamily="34" charset="0"/>
            </a:endParaRPr>
          </a:p>
        </p:txBody>
      </p:sp>
      <p:cxnSp>
        <p:nvCxnSpPr>
          <p:cNvPr id="60" name="Straight Arrow Connector 59" descr="Dark grey line">
            <a:extLst>
              <a:ext uri="{FF2B5EF4-FFF2-40B4-BE49-F238E27FC236}">
                <a16:creationId xmlns:a16="http://schemas.microsoft.com/office/drawing/2014/main" id="{C4117588-B85F-0C36-4919-94F2D1D9E52E}"/>
              </a:ext>
              <a:ext uri="{C183D7F6-B498-43B3-948B-1728B52AA6E4}">
                <adec:decorative xmlns:adec="http://schemas.microsoft.com/office/drawing/2017/decorative" val="0"/>
              </a:ext>
            </a:extLst>
          </p:cNvPr>
          <p:cNvCxnSpPr>
            <a:cxnSpLocks/>
          </p:cNvCxnSpPr>
          <p:nvPr/>
        </p:nvCxnSpPr>
        <p:spPr>
          <a:xfrm>
            <a:off x="883040" y="3684339"/>
            <a:ext cx="1837562"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35" name="Rounded Rectangle 1">
            <a:extLst>
              <a:ext uri="{FF2B5EF4-FFF2-40B4-BE49-F238E27FC236}">
                <a16:creationId xmlns:a16="http://schemas.microsoft.com/office/drawing/2014/main" id="{1163F53E-F6F5-7B4D-315B-9A07DAC068E9}"/>
              </a:ext>
              <a:ext uri="{C183D7F6-B498-43B3-948B-1728B52AA6E4}">
                <adec:decorative xmlns:adec="http://schemas.microsoft.com/office/drawing/2017/decorative" val="0"/>
              </a:ext>
            </a:extLst>
          </p:cNvPr>
          <p:cNvSpPr/>
          <p:nvPr/>
        </p:nvSpPr>
        <p:spPr bwMode="auto">
          <a:xfrm>
            <a:off x="883040" y="3889252"/>
            <a:ext cx="2924872" cy="1754326"/>
          </a:xfrm>
          <a:prstGeom prst="rect">
            <a:avLst/>
          </a:prstGeom>
          <a:no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80000" marR="0" lvl="0" indent="-180000" algn="l" defTabSz="932742" rtl="0" eaLnBrk="1" fontAlgn="auto" latinLnBrk="0" hangingPunct="1">
              <a:lnSpc>
                <a:spcPct val="100000"/>
              </a:lnSpc>
              <a:spcBef>
                <a:spcPts val="1800"/>
              </a:spcBef>
              <a:spcAft>
                <a:spcPts val="0"/>
              </a:spcAft>
              <a:buClr>
                <a:srgbClr val="47C1AE"/>
              </a:buClr>
              <a:buSzPct val="100000"/>
              <a:buFont typeface="Arial" panose="020B0604020202020204" pitchFamily="34" charset="0"/>
              <a:buChar char="•"/>
              <a:tabLst/>
              <a:defRPr/>
            </a:pP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Apply </a:t>
            </a: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policies</a:t>
            </a: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 to the root Management Group </a:t>
            </a: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with</a:t>
            </a: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 control </a:t>
            </a: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across</a:t>
            </a: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 </a:t>
            </a: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your</a:t>
            </a: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 </a:t>
            </a: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entire</a:t>
            </a: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 </a:t>
            </a: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organization</a:t>
            </a:r>
            <a:endPar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endParaRPr>
          </a:p>
          <a:p>
            <a:pPr marL="180000" marR="0" lvl="0" indent="-180000" algn="l" defTabSz="932742" rtl="0" eaLnBrk="1" fontAlgn="auto" latinLnBrk="0" hangingPunct="1">
              <a:lnSpc>
                <a:spcPct val="100000"/>
              </a:lnSpc>
              <a:spcBef>
                <a:spcPts val="1800"/>
              </a:spcBef>
              <a:spcAft>
                <a:spcPts val="0"/>
              </a:spcAft>
              <a:buClr>
                <a:srgbClr val="47C1AE"/>
              </a:buClr>
              <a:buSzPct val="100000"/>
              <a:buFont typeface="Arial" panose="020B0604020202020204" pitchFamily="34" charset="0"/>
              <a:buChar char="•"/>
              <a:tabLst/>
              <a:defRPr/>
            </a:pP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Grouping</a:t>
            </a: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 </a:t>
            </a: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through</a:t>
            </a: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 initiatives</a:t>
            </a:r>
          </a:p>
          <a:p>
            <a:pPr marL="180000" marR="0" lvl="0" indent="-180000" algn="l" defTabSz="932742" rtl="0" eaLnBrk="1" fontAlgn="auto" latinLnBrk="0" hangingPunct="1">
              <a:lnSpc>
                <a:spcPct val="100000"/>
              </a:lnSpc>
              <a:spcBef>
                <a:spcPts val="1800"/>
              </a:spcBef>
              <a:spcAft>
                <a:spcPts val="0"/>
              </a:spcAft>
              <a:buClr>
                <a:srgbClr val="47C1AE"/>
              </a:buClr>
              <a:buSzPct val="100000"/>
              <a:buFont typeface="Arial" panose="020B0604020202020204" pitchFamily="34" charset="0"/>
              <a:buChar char="•"/>
              <a:tabLst/>
              <a:defRPr/>
            </a:pP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Exemptions and </a:t>
            </a:r>
            <a:b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b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safe-deployment</a:t>
            </a: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 </a:t>
            </a: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tools</a:t>
            </a:r>
            <a:endPar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endParaRPr>
          </a:p>
        </p:txBody>
      </p:sp>
      <p:sp>
        <p:nvSpPr>
          <p:cNvPr id="15" name="Rounded Rectangle 14">
            <a:extLst>
              <a:ext uri="{FF2B5EF4-FFF2-40B4-BE49-F238E27FC236}">
                <a16:creationId xmlns:a16="http://schemas.microsoft.com/office/drawing/2014/main" id="{F98CC025-52C1-4EF5-E55F-00CD083552C5}"/>
              </a:ext>
              <a:ext uri="{C183D7F6-B498-43B3-948B-1728B52AA6E4}">
                <adec:decorative xmlns:adec="http://schemas.microsoft.com/office/drawing/2017/decorative" val="1"/>
              </a:ext>
            </a:extLst>
          </p:cNvPr>
          <p:cNvSpPr/>
          <p:nvPr/>
        </p:nvSpPr>
        <p:spPr bwMode="auto">
          <a:xfrm>
            <a:off x="4351538" y="2274999"/>
            <a:ext cx="3490738" cy="3825597"/>
          </a:xfrm>
          <a:prstGeom prst="roundRect">
            <a:avLst>
              <a:gd name="adj" fmla="val 4575"/>
            </a:avLst>
          </a:prstGeom>
          <a:ln w="12700" cap="rnd">
            <a:gradFill flip="none" rotWithShape="1">
              <a:gsLst>
                <a:gs pos="0">
                  <a:srgbClr val="BF3CC4"/>
                </a:gs>
                <a:gs pos="100000">
                  <a:srgbClr val="0B75D3"/>
                </a:gs>
              </a:gsLst>
              <a:lin ang="108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endParaRPr>
          </a:p>
        </p:txBody>
      </p:sp>
      <p:grpSp>
        <p:nvGrpSpPr>
          <p:cNvPr id="72" name="Group 71" descr="Arrow icon">
            <a:extLst>
              <a:ext uri="{FF2B5EF4-FFF2-40B4-BE49-F238E27FC236}">
                <a16:creationId xmlns:a16="http://schemas.microsoft.com/office/drawing/2014/main" id="{3C7CF9CB-A961-4188-5724-6697E384DAC8}"/>
              </a:ext>
            </a:extLst>
          </p:cNvPr>
          <p:cNvGrpSpPr/>
          <p:nvPr/>
        </p:nvGrpSpPr>
        <p:grpSpPr>
          <a:xfrm>
            <a:off x="4650378" y="1928528"/>
            <a:ext cx="680896" cy="680896"/>
            <a:chOff x="5755551" y="2096970"/>
            <a:chExt cx="680896" cy="680896"/>
          </a:xfrm>
        </p:grpSpPr>
        <p:sp>
          <p:nvSpPr>
            <p:cNvPr id="28" name="Oval 27">
              <a:extLst>
                <a:ext uri="{FF2B5EF4-FFF2-40B4-BE49-F238E27FC236}">
                  <a16:creationId xmlns:a16="http://schemas.microsoft.com/office/drawing/2014/main" id="{9AF32BCB-1E92-14E3-9A5E-9719C2FFAF47}"/>
                </a:ext>
                <a:ext uri="{C183D7F6-B498-43B3-948B-1728B52AA6E4}">
                  <adec:decorative xmlns:adec="http://schemas.microsoft.com/office/drawing/2017/decorative" val="1"/>
                </a:ext>
              </a:extLst>
            </p:cNvPr>
            <p:cNvSpPr>
              <a:spLocks noChangeAspect="1"/>
            </p:cNvSpPr>
            <p:nvPr/>
          </p:nvSpPr>
          <p:spPr bwMode="auto">
            <a:xfrm>
              <a:off x="5755551" y="2096970"/>
              <a:ext cx="680896" cy="680896"/>
            </a:xfrm>
            <a:prstGeom prst="ellipse">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69" name="Graphic 64">
              <a:extLst>
                <a:ext uri="{FF2B5EF4-FFF2-40B4-BE49-F238E27FC236}">
                  <a16:creationId xmlns:a16="http://schemas.microsoft.com/office/drawing/2014/main" id="{752CCBDD-66A0-0490-08E5-E82C157D0486}"/>
                </a:ext>
                <a:ext uri="{C183D7F6-B498-43B3-948B-1728B52AA6E4}">
                  <adec:decorative xmlns:adec="http://schemas.microsoft.com/office/drawing/2017/decorative" val="1"/>
                </a:ext>
              </a:extLst>
            </p:cNvPr>
            <p:cNvSpPr>
              <a:spLocks noChangeAspect="1"/>
            </p:cNvSpPr>
            <p:nvPr/>
          </p:nvSpPr>
          <p:spPr>
            <a:xfrm>
              <a:off x="5920555" y="2261993"/>
              <a:ext cx="350888" cy="350851"/>
            </a:xfrm>
            <a:custGeom>
              <a:avLst/>
              <a:gdLst>
                <a:gd name="connsiteX0" fmla="*/ 836303 w 1001125"/>
                <a:gd name="connsiteY0" fmla="*/ 14649 h 1001019"/>
                <a:gd name="connsiteX1" fmla="*/ 765510 w 1001125"/>
                <a:gd name="connsiteY1" fmla="*/ 14674 h 1001019"/>
                <a:gd name="connsiteX2" fmla="*/ 765535 w 1001125"/>
                <a:gd name="connsiteY2" fmla="*/ 85467 h 1001019"/>
                <a:gd name="connsiteX3" fmla="*/ 830197 w 1001125"/>
                <a:gd name="connsiteY3" fmla="*/ 150029 h 1001019"/>
                <a:gd name="connsiteX4" fmla="*/ 550328 w 1001125"/>
                <a:gd name="connsiteY4" fmla="*/ 150029 h 1001019"/>
                <a:gd name="connsiteX5" fmla="*/ 400184 w 1001125"/>
                <a:gd name="connsiteY5" fmla="*/ 300173 h 1001019"/>
                <a:gd name="connsiteX6" fmla="*/ 400184 w 1001125"/>
                <a:gd name="connsiteY6" fmla="*/ 750556 h 1001019"/>
                <a:gd name="connsiteX7" fmla="*/ 350136 w 1001125"/>
                <a:gd name="connsiteY7" fmla="*/ 800604 h 1001019"/>
                <a:gd name="connsiteX8" fmla="*/ 291680 w 1001125"/>
                <a:gd name="connsiteY8" fmla="*/ 800604 h 1001019"/>
                <a:gd name="connsiteX9" fmla="*/ 99795 w 1001125"/>
                <a:gd name="connsiteY9" fmla="*/ 709517 h 1001019"/>
                <a:gd name="connsiteX10" fmla="*/ 0 w 1001125"/>
                <a:gd name="connsiteY10" fmla="*/ 850852 h 1001019"/>
                <a:gd name="connsiteX11" fmla="*/ 150121 w 1001125"/>
                <a:gd name="connsiteY11" fmla="*/ 1001019 h 1001019"/>
                <a:gd name="connsiteX12" fmla="*/ 291780 w 1001125"/>
                <a:gd name="connsiteY12" fmla="*/ 900700 h 1001019"/>
                <a:gd name="connsiteX13" fmla="*/ 350136 w 1001125"/>
                <a:gd name="connsiteY13" fmla="*/ 900700 h 1001019"/>
                <a:gd name="connsiteX14" fmla="*/ 500280 w 1001125"/>
                <a:gd name="connsiteY14" fmla="*/ 750556 h 1001019"/>
                <a:gd name="connsiteX15" fmla="*/ 500280 w 1001125"/>
                <a:gd name="connsiteY15" fmla="*/ 300123 h 1001019"/>
                <a:gd name="connsiteX16" fmla="*/ 550328 w 1001125"/>
                <a:gd name="connsiteY16" fmla="*/ 250075 h 1001019"/>
                <a:gd name="connsiteX17" fmla="*/ 830047 w 1001125"/>
                <a:gd name="connsiteY17" fmla="*/ 250075 h 1001019"/>
                <a:gd name="connsiteX18" fmla="*/ 765235 w 1001125"/>
                <a:gd name="connsiteY18" fmla="*/ 314687 h 1001019"/>
                <a:gd name="connsiteX19" fmla="*/ 762818 w 1001125"/>
                <a:gd name="connsiteY19" fmla="*/ 385425 h 1001019"/>
                <a:gd name="connsiteX20" fmla="*/ 833556 w 1001125"/>
                <a:gd name="connsiteY20" fmla="*/ 387841 h 1001019"/>
                <a:gd name="connsiteX21" fmla="*/ 835802 w 1001125"/>
                <a:gd name="connsiteY21" fmla="*/ 385605 h 1001019"/>
                <a:gd name="connsiteX22" fmla="*/ 986447 w 1001125"/>
                <a:gd name="connsiteY22" fmla="*/ 235461 h 1001019"/>
                <a:gd name="connsiteX23" fmla="*/ 986486 w 1001125"/>
                <a:gd name="connsiteY23" fmla="*/ 164683 h 1001019"/>
                <a:gd name="connsiteX24" fmla="*/ 986447 w 1001125"/>
                <a:gd name="connsiteY24" fmla="*/ 164643 h 1001019"/>
                <a:gd name="connsiteX25" fmla="*/ 836303 w 1001125"/>
                <a:gd name="connsiteY25" fmla="*/ 14649 h 100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01125" h="1001019">
                  <a:moveTo>
                    <a:pt x="836303" y="14649"/>
                  </a:moveTo>
                  <a:cubicBezTo>
                    <a:pt x="816747" y="-4893"/>
                    <a:pt x="785052" y="-4882"/>
                    <a:pt x="765510" y="14674"/>
                  </a:cubicBezTo>
                  <a:cubicBezTo>
                    <a:pt x="745968" y="34230"/>
                    <a:pt x="745979" y="65925"/>
                    <a:pt x="765535" y="85467"/>
                  </a:cubicBezTo>
                  <a:lnTo>
                    <a:pt x="830197" y="150029"/>
                  </a:lnTo>
                  <a:lnTo>
                    <a:pt x="550328" y="150029"/>
                  </a:lnTo>
                  <a:cubicBezTo>
                    <a:pt x="467406" y="150029"/>
                    <a:pt x="400184" y="217251"/>
                    <a:pt x="400184" y="300173"/>
                  </a:cubicBezTo>
                  <a:lnTo>
                    <a:pt x="400184" y="750556"/>
                  </a:lnTo>
                  <a:cubicBezTo>
                    <a:pt x="400184" y="778196"/>
                    <a:pt x="377777" y="800604"/>
                    <a:pt x="350136" y="800604"/>
                  </a:cubicBezTo>
                  <a:lnTo>
                    <a:pt x="291680" y="800604"/>
                  </a:lnTo>
                  <a:cubicBezTo>
                    <a:pt x="263846" y="722463"/>
                    <a:pt x="177936" y="681682"/>
                    <a:pt x="99795" y="709517"/>
                  </a:cubicBezTo>
                  <a:cubicBezTo>
                    <a:pt x="40011" y="730813"/>
                    <a:pt x="64" y="787387"/>
                    <a:pt x="0" y="850852"/>
                  </a:cubicBezTo>
                  <a:cubicBezTo>
                    <a:pt x="-13" y="933774"/>
                    <a:pt x="67199" y="1001006"/>
                    <a:pt x="150121" y="1001019"/>
                  </a:cubicBezTo>
                  <a:cubicBezTo>
                    <a:pt x="213845" y="1001029"/>
                    <a:pt x="270634" y="960813"/>
                    <a:pt x="291780" y="900700"/>
                  </a:cubicBezTo>
                  <a:lnTo>
                    <a:pt x="350136" y="900700"/>
                  </a:lnTo>
                  <a:cubicBezTo>
                    <a:pt x="433058" y="900700"/>
                    <a:pt x="500280" y="833478"/>
                    <a:pt x="500280" y="750556"/>
                  </a:cubicBezTo>
                  <a:lnTo>
                    <a:pt x="500280" y="300123"/>
                  </a:lnTo>
                  <a:cubicBezTo>
                    <a:pt x="500280" y="272482"/>
                    <a:pt x="522688" y="250075"/>
                    <a:pt x="550328" y="250075"/>
                  </a:cubicBezTo>
                  <a:lnTo>
                    <a:pt x="830047" y="250075"/>
                  </a:lnTo>
                  <a:lnTo>
                    <a:pt x="765235" y="314687"/>
                  </a:lnTo>
                  <a:cubicBezTo>
                    <a:pt x="745034" y="333553"/>
                    <a:pt x="743952" y="365224"/>
                    <a:pt x="762818" y="385425"/>
                  </a:cubicBezTo>
                  <a:cubicBezTo>
                    <a:pt x="781685" y="405625"/>
                    <a:pt x="813355" y="406707"/>
                    <a:pt x="833556" y="387841"/>
                  </a:cubicBezTo>
                  <a:cubicBezTo>
                    <a:pt x="834328" y="387120"/>
                    <a:pt x="835077" y="386374"/>
                    <a:pt x="835802" y="385605"/>
                  </a:cubicBezTo>
                  <a:lnTo>
                    <a:pt x="986447" y="235461"/>
                  </a:lnTo>
                  <a:cubicBezTo>
                    <a:pt x="1006003" y="215927"/>
                    <a:pt x="1006020" y="184238"/>
                    <a:pt x="986486" y="164683"/>
                  </a:cubicBezTo>
                  <a:cubicBezTo>
                    <a:pt x="986473" y="164669"/>
                    <a:pt x="986460" y="164656"/>
                    <a:pt x="986447" y="164643"/>
                  </a:cubicBezTo>
                  <a:lnTo>
                    <a:pt x="836303" y="14649"/>
                  </a:lnTo>
                  <a:close/>
                </a:path>
              </a:pathLst>
            </a:custGeom>
            <a:solidFill>
              <a:schemeClr val="tx1"/>
            </a:solidFill>
            <a:ln w="500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0" name="Rounded Rectangle 1">
            <a:extLst>
              <a:ext uri="{FF2B5EF4-FFF2-40B4-BE49-F238E27FC236}">
                <a16:creationId xmlns:a16="http://schemas.microsoft.com/office/drawing/2014/main" id="{02A545DB-38DC-5621-74D4-DC2E95816FEC}"/>
              </a:ext>
              <a:ext uri="{C183D7F6-B498-43B3-948B-1728B52AA6E4}">
                <adec:decorative xmlns:adec="http://schemas.microsoft.com/office/drawing/2017/decorative" val="0"/>
              </a:ext>
            </a:extLst>
          </p:cNvPr>
          <p:cNvSpPr/>
          <p:nvPr/>
        </p:nvSpPr>
        <p:spPr bwMode="auto">
          <a:xfrm>
            <a:off x="4650378" y="2792988"/>
            <a:ext cx="2924872" cy="677108"/>
          </a:xfrm>
          <a:prstGeom prst="rect">
            <a:avLst/>
          </a:prstGeom>
          <a:no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ts val="2200"/>
              </a:spcBef>
              <a:spcAft>
                <a:spcPts val="0"/>
              </a:spcAft>
              <a:buClrTx/>
              <a:buSzTx/>
              <a:buFontTx/>
              <a:buNone/>
              <a:tabLst/>
              <a:defRPr/>
            </a:pPr>
            <a:r>
              <a:rPr kumimoji="0" lang="en-US" sz="2200" b="0"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a:ea typeface="+mn-ea"/>
                <a:cs typeface="Segoe UI" panose="020B0502040204020203" pitchFamily="34" charset="0"/>
              </a:rPr>
              <a:t>Enforcement</a:t>
            </a:r>
            <a:br>
              <a:rPr kumimoji="0" lang="en-US" sz="2200" b="0"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a:ea typeface="+mn-ea"/>
                <a:cs typeface="Segoe UI" panose="020B0502040204020203" pitchFamily="34" charset="0"/>
              </a:rPr>
            </a:br>
            <a:r>
              <a:rPr kumimoji="0" lang="en-US" sz="2200" b="0"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a:ea typeface="+mn-ea"/>
                <a:cs typeface="Segoe UI" panose="020B0502040204020203" pitchFamily="34" charset="0"/>
              </a:rPr>
              <a:t>&amp; compliance</a:t>
            </a:r>
          </a:p>
        </p:txBody>
      </p:sp>
      <p:cxnSp>
        <p:nvCxnSpPr>
          <p:cNvPr id="58" name="Straight Arrow Connector 57" descr="Dark grey line">
            <a:extLst>
              <a:ext uri="{FF2B5EF4-FFF2-40B4-BE49-F238E27FC236}">
                <a16:creationId xmlns:a16="http://schemas.microsoft.com/office/drawing/2014/main" id="{D0D25202-6387-34EA-F84B-D490D6202966}"/>
              </a:ext>
              <a:ext uri="{C183D7F6-B498-43B3-948B-1728B52AA6E4}">
                <adec:decorative xmlns:adec="http://schemas.microsoft.com/office/drawing/2017/decorative" val="0"/>
              </a:ext>
            </a:extLst>
          </p:cNvPr>
          <p:cNvCxnSpPr>
            <a:cxnSpLocks/>
          </p:cNvCxnSpPr>
          <p:nvPr/>
        </p:nvCxnSpPr>
        <p:spPr>
          <a:xfrm>
            <a:off x="4650378" y="3684339"/>
            <a:ext cx="1837562"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36" name="Rounded Rectangle 1">
            <a:extLst>
              <a:ext uri="{FF2B5EF4-FFF2-40B4-BE49-F238E27FC236}">
                <a16:creationId xmlns:a16="http://schemas.microsoft.com/office/drawing/2014/main" id="{038717B8-C657-A28A-AC34-F2D6D3FBA64E}"/>
              </a:ext>
              <a:ext uri="{C183D7F6-B498-43B3-948B-1728B52AA6E4}">
                <adec:decorative xmlns:adec="http://schemas.microsoft.com/office/drawing/2017/decorative" val="0"/>
              </a:ext>
            </a:extLst>
          </p:cNvPr>
          <p:cNvSpPr/>
          <p:nvPr/>
        </p:nvSpPr>
        <p:spPr bwMode="auto">
          <a:xfrm>
            <a:off x="4650378" y="3889252"/>
            <a:ext cx="2924872" cy="1754326"/>
          </a:xfrm>
          <a:prstGeom prst="rect">
            <a:avLst/>
          </a:prstGeom>
          <a:no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80000" marR="0" lvl="0" indent="-180000" algn="l" defTabSz="932742" rtl="0" eaLnBrk="1" fontAlgn="auto" latinLnBrk="0" hangingPunct="1">
              <a:lnSpc>
                <a:spcPct val="100000"/>
              </a:lnSpc>
              <a:spcBef>
                <a:spcPts val="1800"/>
              </a:spcBef>
              <a:spcAft>
                <a:spcPts val="0"/>
              </a:spcAft>
              <a:buClr>
                <a:srgbClr val="0078D4"/>
              </a:buClr>
              <a:buSzPct val="100000"/>
              <a:buFont typeface="Arial" panose="020B0604020202020204" pitchFamily="34" charset="0"/>
              <a:buChar char="•"/>
              <a:tabLst/>
              <a:defRPr/>
            </a:pPr>
            <a: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Real-time policy evaluation </a:t>
            </a:r>
            <a:b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br>
            <a: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and enforcement</a:t>
            </a:r>
          </a:p>
          <a:p>
            <a:pPr marL="180000" marR="0" lvl="0" indent="-180000" algn="l" defTabSz="932742" rtl="0" eaLnBrk="1" fontAlgn="auto" latinLnBrk="0" hangingPunct="1">
              <a:lnSpc>
                <a:spcPct val="100000"/>
              </a:lnSpc>
              <a:spcBef>
                <a:spcPts val="1800"/>
              </a:spcBef>
              <a:spcAft>
                <a:spcPts val="0"/>
              </a:spcAft>
              <a:buClr>
                <a:srgbClr val="0078D4"/>
              </a:buClr>
              <a:buSzPct val="100000"/>
              <a:buFont typeface="Arial" panose="020B0604020202020204" pitchFamily="34" charset="0"/>
              <a:buChar char="•"/>
              <a:tabLst/>
              <a:defRPr/>
            </a:pPr>
            <a: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Periodic &amp; on-demand compliance evaluation</a:t>
            </a:r>
          </a:p>
          <a:p>
            <a:pPr marL="180000" marR="0" lvl="0" indent="-180000" algn="l" defTabSz="932742" rtl="0" eaLnBrk="1" fontAlgn="auto" latinLnBrk="0" hangingPunct="1">
              <a:lnSpc>
                <a:spcPct val="100000"/>
              </a:lnSpc>
              <a:spcBef>
                <a:spcPts val="1800"/>
              </a:spcBef>
              <a:spcAft>
                <a:spcPts val="0"/>
              </a:spcAft>
              <a:buClr>
                <a:srgbClr val="0078D4"/>
              </a:buClr>
              <a:buSzPct val="100000"/>
              <a:buFont typeface="Arial" panose="020B0604020202020204" pitchFamily="34" charset="0"/>
              <a:buChar char="•"/>
              <a:tabLst/>
              <a:defRPr/>
            </a:pPr>
            <a: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Enforcement of configuration and resource actions</a:t>
            </a:r>
          </a:p>
        </p:txBody>
      </p:sp>
      <p:sp>
        <p:nvSpPr>
          <p:cNvPr id="14" name="Rounded Rectangle 13">
            <a:extLst>
              <a:ext uri="{FF2B5EF4-FFF2-40B4-BE49-F238E27FC236}">
                <a16:creationId xmlns:a16="http://schemas.microsoft.com/office/drawing/2014/main" id="{9BBE0E3C-FBA1-82CD-F606-3270BEA7E642}"/>
              </a:ext>
              <a:ext uri="{C183D7F6-B498-43B3-948B-1728B52AA6E4}">
                <adec:decorative xmlns:adec="http://schemas.microsoft.com/office/drawing/2017/decorative" val="1"/>
              </a:ext>
            </a:extLst>
          </p:cNvPr>
          <p:cNvSpPr/>
          <p:nvPr/>
        </p:nvSpPr>
        <p:spPr bwMode="auto">
          <a:xfrm>
            <a:off x="8118650" y="2274999"/>
            <a:ext cx="3490738" cy="3825597"/>
          </a:xfrm>
          <a:prstGeom prst="roundRect">
            <a:avLst>
              <a:gd name="adj" fmla="val 4338"/>
            </a:avLst>
          </a:prstGeom>
          <a:ln w="12700" cap="rnd">
            <a:gradFill flip="none" rotWithShape="1">
              <a:gsLst>
                <a:gs pos="0">
                  <a:srgbClr val="FF5C39"/>
                </a:gs>
                <a:gs pos="100000">
                  <a:srgbClr val="BF3CC4"/>
                </a:gs>
              </a:gsLst>
              <a:lin ang="108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endParaRPr>
          </a:p>
        </p:txBody>
      </p:sp>
      <p:grpSp>
        <p:nvGrpSpPr>
          <p:cNvPr id="73" name="Group 72" descr="Brain with circuits icon">
            <a:extLst>
              <a:ext uri="{FF2B5EF4-FFF2-40B4-BE49-F238E27FC236}">
                <a16:creationId xmlns:a16="http://schemas.microsoft.com/office/drawing/2014/main" id="{F365F989-F43C-3F75-0764-BBD6542755DE}"/>
              </a:ext>
            </a:extLst>
          </p:cNvPr>
          <p:cNvGrpSpPr/>
          <p:nvPr/>
        </p:nvGrpSpPr>
        <p:grpSpPr>
          <a:xfrm>
            <a:off x="8417490" y="1928528"/>
            <a:ext cx="680896" cy="680896"/>
            <a:chOff x="9320190" y="2096970"/>
            <a:chExt cx="680896" cy="680896"/>
          </a:xfrm>
        </p:grpSpPr>
        <p:sp>
          <p:nvSpPr>
            <p:cNvPr id="31" name="Oval 30">
              <a:extLst>
                <a:ext uri="{FF2B5EF4-FFF2-40B4-BE49-F238E27FC236}">
                  <a16:creationId xmlns:a16="http://schemas.microsoft.com/office/drawing/2014/main" id="{A5FD1DA5-C71C-3879-623C-86B844DF5D78}"/>
                </a:ext>
                <a:ext uri="{C183D7F6-B498-43B3-948B-1728B52AA6E4}">
                  <adec:decorative xmlns:adec="http://schemas.microsoft.com/office/drawing/2017/decorative" val="1"/>
                </a:ext>
              </a:extLst>
            </p:cNvPr>
            <p:cNvSpPr>
              <a:spLocks noChangeAspect="1"/>
            </p:cNvSpPr>
            <p:nvPr/>
          </p:nvSpPr>
          <p:spPr bwMode="auto">
            <a:xfrm>
              <a:off x="9320190" y="2096970"/>
              <a:ext cx="680896" cy="680896"/>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68" name="Graphic 66">
              <a:extLst>
                <a:ext uri="{FF2B5EF4-FFF2-40B4-BE49-F238E27FC236}">
                  <a16:creationId xmlns:a16="http://schemas.microsoft.com/office/drawing/2014/main" id="{3E17E2BA-C905-1890-5E6E-0BF26EC135AB}"/>
                </a:ext>
                <a:ext uri="{C183D7F6-B498-43B3-948B-1728B52AA6E4}">
                  <adec:decorative xmlns:adec="http://schemas.microsoft.com/office/drawing/2017/decorative" val="1"/>
                </a:ext>
              </a:extLst>
            </p:cNvPr>
            <p:cNvSpPr>
              <a:spLocks noChangeAspect="1"/>
            </p:cNvSpPr>
            <p:nvPr/>
          </p:nvSpPr>
          <p:spPr>
            <a:xfrm>
              <a:off x="9485223" y="2262091"/>
              <a:ext cx="350831" cy="350655"/>
            </a:xfrm>
            <a:custGeom>
              <a:avLst/>
              <a:gdLst>
                <a:gd name="connsiteX0" fmla="*/ 407391 w 1000960"/>
                <a:gd name="connsiteY0" fmla="*/ 0 h 1000460"/>
                <a:gd name="connsiteX1" fmla="*/ 462944 w 1000960"/>
                <a:gd name="connsiteY1" fmla="*/ 70618 h 1000460"/>
                <a:gd name="connsiteX2" fmla="*/ 462944 w 1000960"/>
                <a:gd name="connsiteY2" fmla="*/ 287476 h 1000460"/>
                <a:gd name="connsiteX3" fmla="*/ 418151 w 1000960"/>
                <a:gd name="connsiteY3" fmla="*/ 287476 h 1000460"/>
                <a:gd name="connsiteX4" fmla="*/ 287824 w 1000960"/>
                <a:gd name="connsiteY4" fmla="*/ 232220 h 1000460"/>
                <a:gd name="connsiteX5" fmla="*/ 232568 w 1000960"/>
                <a:gd name="connsiteY5" fmla="*/ 362548 h 1000460"/>
                <a:gd name="connsiteX6" fmla="*/ 362896 w 1000960"/>
                <a:gd name="connsiteY6" fmla="*/ 417804 h 1000460"/>
                <a:gd name="connsiteX7" fmla="*/ 418151 w 1000960"/>
                <a:gd name="connsiteY7" fmla="*/ 362548 h 1000460"/>
                <a:gd name="connsiteX8" fmla="*/ 462944 w 1000960"/>
                <a:gd name="connsiteY8" fmla="*/ 362548 h 1000460"/>
                <a:gd name="connsiteX9" fmla="*/ 462944 w 1000960"/>
                <a:gd name="connsiteY9" fmla="*/ 907972 h 1000460"/>
                <a:gd name="connsiteX10" fmla="*/ 423757 w 1000960"/>
                <a:gd name="connsiteY10" fmla="*/ 981042 h 1000460"/>
                <a:gd name="connsiteX11" fmla="*/ 345682 w 1000960"/>
                <a:gd name="connsiteY11" fmla="*/ 1000460 h 1000460"/>
                <a:gd name="connsiteX12" fmla="*/ 177721 w 1000960"/>
                <a:gd name="connsiteY12" fmla="*/ 916980 h 1000460"/>
                <a:gd name="connsiteX13" fmla="*/ 126672 w 1000960"/>
                <a:gd name="connsiteY13" fmla="*/ 810028 h 1000460"/>
                <a:gd name="connsiteX14" fmla="*/ 63161 w 1000960"/>
                <a:gd name="connsiteY14" fmla="*/ 775494 h 1000460"/>
                <a:gd name="connsiteX15" fmla="*/ 0 w 1000960"/>
                <a:gd name="connsiteY15" fmla="*/ 623599 h 1000460"/>
                <a:gd name="connsiteX16" fmla="*/ 9509 w 1000960"/>
                <a:gd name="connsiteY16" fmla="*/ 525204 h 1000460"/>
                <a:gd name="connsiteX17" fmla="*/ 220211 w 1000960"/>
                <a:gd name="connsiteY17" fmla="*/ 525204 h 1000460"/>
                <a:gd name="connsiteX18" fmla="*/ 287026 w 1000960"/>
                <a:gd name="connsiteY18" fmla="*/ 582809 h 1000460"/>
                <a:gd name="connsiteX19" fmla="*/ 232797 w 1000960"/>
                <a:gd name="connsiteY19" fmla="*/ 713568 h 1000460"/>
                <a:gd name="connsiteX20" fmla="*/ 363555 w 1000960"/>
                <a:gd name="connsiteY20" fmla="*/ 767796 h 1000460"/>
                <a:gd name="connsiteX21" fmla="*/ 417784 w 1000960"/>
                <a:gd name="connsiteY21" fmla="*/ 637038 h 1000460"/>
                <a:gd name="connsiteX22" fmla="*/ 362448 w 1000960"/>
                <a:gd name="connsiteY22" fmla="*/ 582359 h 1000460"/>
                <a:gd name="connsiteX23" fmla="*/ 220211 w 1000960"/>
                <a:gd name="connsiteY23" fmla="*/ 450132 h 1000460"/>
                <a:gd name="connsiteX24" fmla="*/ 52050 w 1000960"/>
                <a:gd name="connsiteY24" fmla="*/ 450132 h 1000460"/>
                <a:gd name="connsiteX25" fmla="*/ 76824 w 1000960"/>
                <a:gd name="connsiteY25" fmla="*/ 435018 h 1000460"/>
                <a:gd name="connsiteX26" fmla="*/ 67915 w 1000960"/>
                <a:gd name="connsiteY26" fmla="*/ 378613 h 1000460"/>
                <a:gd name="connsiteX27" fmla="*/ 82679 w 1000960"/>
                <a:gd name="connsiteY27" fmla="*/ 269459 h 1000460"/>
                <a:gd name="connsiteX28" fmla="*/ 134629 w 1000960"/>
                <a:gd name="connsiteY28" fmla="*/ 180673 h 1000460"/>
                <a:gd name="connsiteX29" fmla="*/ 189482 w 1000960"/>
                <a:gd name="connsiteY29" fmla="*/ 152296 h 1000460"/>
                <a:gd name="connsiteX30" fmla="*/ 257197 w 1000960"/>
                <a:gd name="connsiteY30" fmla="*/ 50348 h 1000460"/>
                <a:gd name="connsiteX31" fmla="*/ 407341 w 1000960"/>
                <a:gd name="connsiteY31" fmla="*/ 0 h 1000460"/>
                <a:gd name="connsiteX32" fmla="*/ 538016 w 1000960"/>
                <a:gd name="connsiteY32" fmla="*/ 750420 h 1000460"/>
                <a:gd name="connsiteX33" fmla="*/ 620596 w 1000960"/>
                <a:gd name="connsiteY33" fmla="*/ 750420 h 1000460"/>
                <a:gd name="connsiteX34" fmla="*/ 763233 w 1000960"/>
                <a:gd name="connsiteY34" fmla="*/ 607783 h 1000460"/>
                <a:gd name="connsiteX35" fmla="*/ 763233 w 1000960"/>
                <a:gd name="connsiteY35" fmla="*/ 517947 h 1000460"/>
                <a:gd name="connsiteX36" fmla="*/ 818488 w 1000960"/>
                <a:gd name="connsiteY36" fmla="*/ 387620 h 1000460"/>
                <a:gd name="connsiteX37" fmla="*/ 688161 w 1000960"/>
                <a:gd name="connsiteY37" fmla="*/ 332364 h 1000460"/>
                <a:gd name="connsiteX38" fmla="*/ 632905 w 1000960"/>
                <a:gd name="connsiteY38" fmla="*/ 462692 h 1000460"/>
                <a:gd name="connsiteX39" fmla="*/ 688161 w 1000960"/>
                <a:gd name="connsiteY39" fmla="*/ 517947 h 1000460"/>
                <a:gd name="connsiteX40" fmla="*/ 688161 w 1000960"/>
                <a:gd name="connsiteY40" fmla="*/ 607783 h 1000460"/>
                <a:gd name="connsiteX41" fmla="*/ 620596 w 1000960"/>
                <a:gd name="connsiteY41" fmla="*/ 675348 h 1000460"/>
                <a:gd name="connsiteX42" fmla="*/ 538016 w 1000960"/>
                <a:gd name="connsiteY42" fmla="*/ 675348 h 1000460"/>
                <a:gd name="connsiteX43" fmla="*/ 538016 w 1000960"/>
                <a:gd name="connsiteY43" fmla="*/ 70618 h 1000460"/>
                <a:gd name="connsiteX44" fmla="*/ 593570 w 1000960"/>
                <a:gd name="connsiteY44" fmla="*/ 0 h 1000460"/>
                <a:gd name="connsiteX45" fmla="*/ 743764 w 1000960"/>
                <a:gd name="connsiteY45" fmla="*/ 50348 h 1000460"/>
                <a:gd name="connsiteX46" fmla="*/ 811479 w 1000960"/>
                <a:gd name="connsiteY46" fmla="*/ 152296 h 1000460"/>
                <a:gd name="connsiteX47" fmla="*/ 866332 w 1000960"/>
                <a:gd name="connsiteY47" fmla="*/ 180673 h 1000460"/>
                <a:gd name="connsiteX48" fmla="*/ 918281 w 1000960"/>
                <a:gd name="connsiteY48" fmla="*/ 269459 h 1000460"/>
                <a:gd name="connsiteX49" fmla="*/ 933046 w 1000960"/>
                <a:gd name="connsiteY49" fmla="*/ 378613 h 1000460"/>
                <a:gd name="connsiteX50" fmla="*/ 924137 w 1000960"/>
                <a:gd name="connsiteY50" fmla="*/ 435018 h 1000460"/>
                <a:gd name="connsiteX51" fmla="*/ 927440 w 1000960"/>
                <a:gd name="connsiteY51" fmla="*/ 436519 h 1000460"/>
                <a:gd name="connsiteX52" fmla="*/ 972183 w 1000960"/>
                <a:gd name="connsiteY52" fmla="*/ 477058 h 1000460"/>
                <a:gd name="connsiteX53" fmla="*/ 1000961 w 1000960"/>
                <a:gd name="connsiteY53" fmla="*/ 623599 h 1000460"/>
                <a:gd name="connsiteX54" fmla="*/ 937800 w 1000960"/>
                <a:gd name="connsiteY54" fmla="*/ 775494 h 1000460"/>
                <a:gd name="connsiteX55" fmla="*/ 874239 w 1000960"/>
                <a:gd name="connsiteY55" fmla="*/ 810028 h 1000460"/>
                <a:gd name="connsiteX56" fmla="*/ 823240 w 1000960"/>
                <a:gd name="connsiteY56" fmla="*/ 916980 h 1000460"/>
                <a:gd name="connsiteX57" fmla="*/ 655229 w 1000960"/>
                <a:gd name="connsiteY57" fmla="*/ 1000460 h 1000460"/>
                <a:gd name="connsiteX58" fmla="*/ 577154 w 1000960"/>
                <a:gd name="connsiteY58" fmla="*/ 981092 h 1000460"/>
                <a:gd name="connsiteX59" fmla="*/ 538016 w 1000960"/>
                <a:gd name="connsiteY59" fmla="*/ 907972 h 1000460"/>
                <a:gd name="connsiteX60" fmla="*/ 538016 w 1000960"/>
                <a:gd name="connsiteY60" fmla="*/ 750420 h 1000460"/>
                <a:gd name="connsiteX61" fmla="*/ 300288 w 1000960"/>
                <a:gd name="connsiteY61" fmla="*/ 325012 h 1000460"/>
                <a:gd name="connsiteX62" fmla="*/ 325312 w 1000960"/>
                <a:gd name="connsiteY62" fmla="*/ 299988 h 1000460"/>
                <a:gd name="connsiteX63" fmla="*/ 350336 w 1000960"/>
                <a:gd name="connsiteY63" fmla="*/ 325012 h 1000460"/>
                <a:gd name="connsiteX64" fmla="*/ 325312 w 1000960"/>
                <a:gd name="connsiteY64" fmla="*/ 350036 h 1000460"/>
                <a:gd name="connsiteX65" fmla="*/ 300288 w 1000960"/>
                <a:gd name="connsiteY65" fmla="*/ 325012 h 1000460"/>
                <a:gd name="connsiteX66" fmla="*/ 325312 w 1000960"/>
                <a:gd name="connsiteY66" fmla="*/ 650324 h 1000460"/>
                <a:gd name="connsiteX67" fmla="*/ 300288 w 1000960"/>
                <a:gd name="connsiteY67" fmla="*/ 675348 h 1000460"/>
                <a:gd name="connsiteX68" fmla="*/ 325312 w 1000960"/>
                <a:gd name="connsiteY68" fmla="*/ 700372 h 1000460"/>
                <a:gd name="connsiteX69" fmla="*/ 350336 w 1000960"/>
                <a:gd name="connsiteY69" fmla="*/ 675348 h 1000460"/>
                <a:gd name="connsiteX70" fmla="*/ 325312 w 1000960"/>
                <a:gd name="connsiteY70" fmla="*/ 650324 h 1000460"/>
                <a:gd name="connsiteX71" fmla="*/ 700673 w 1000960"/>
                <a:gd name="connsiteY71" fmla="*/ 425108 h 1000460"/>
                <a:gd name="connsiteX72" fmla="*/ 725697 w 1000960"/>
                <a:gd name="connsiteY72" fmla="*/ 450132 h 1000460"/>
                <a:gd name="connsiteX73" fmla="*/ 750721 w 1000960"/>
                <a:gd name="connsiteY73" fmla="*/ 425108 h 1000460"/>
                <a:gd name="connsiteX74" fmla="*/ 725697 w 1000960"/>
                <a:gd name="connsiteY74" fmla="*/ 400084 h 1000460"/>
                <a:gd name="connsiteX75" fmla="*/ 700673 w 1000960"/>
                <a:gd name="connsiteY75" fmla="*/ 425108 h 100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000960" h="1000460">
                  <a:moveTo>
                    <a:pt x="407391" y="0"/>
                  </a:moveTo>
                  <a:cubicBezTo>
                    <a:pt x="442775" y="0"/>
                    <a:pt x="462944" y="35234"/>
                    <a:pt x="462944" y="70618"/>
                  </a:cubicBezTo>
                  <a:lnTo>
                    <a:pt x="462944" y="287476"/>
                  </a:lnTo>
                  <a:lnTo>
                    <a:pt x="418151" y="287476"/>
                  </a:lnTo>
                  <a:cubicBezTo>
                    <a:pt x="397421" y="236229"/>
                    <a:pt x="339071" y="211490"/>
                    <a:pt x="287824" y="232220"/>
                  </a:cubicBezTo>
                  <a:cubicBezTo>
                    <a:pt x="236576" y="252951"/>
                    <a:pt x="211838" y="311301"/>
                    <a:pt x="232568" y="362548"/>
                  </a:cubicBezTo>
                  <a:cubicBezTo>
                    <a:pt x="253299" y="413795"/>
                    <a:pt x="311649" y="438534"/>
                    <a:pt x="362896" y="417804"/>
                  </a:cubicBezTo>
                  <a:cubicBezTo>
                    <a:pt x="388040" y="407632"/>
                    <a:pt x="407980" y="387692"/>
                    <a:pt x="418151" y="362548"/>
                  </a:cubicBezTo>
                  <a:lnTo>
                    <a:pt x="462944" y="362548"/>
                  </a:lnTo>
                  <a:lnTo>
                    <a:pt x="462944" y="907972"/>
                  </a:lnTo>
                  <a:cubicBezTo>
                    <a:pt x="462944" y="937800"/>
                    <a:pt x="450332" y="967479"/>
                    <a:pt x="423757" y="981042"/>
                  </a:cubicBezTo>
                  <a:cubicBezTo>
                    <a:pt x="399659" y="993664"/>
                    <a:pt x="372885" y="1000323"/>
                    <a:pt x="345682" y="1000460"/>
                  </a:cubicBezTo>
                  <a:cubicBezTo>
                    <a:pt x="270109" y="1000460"/>
                    <a:pt x="213905" y="962224"/>
                    <a:pt x="177721" y="916980"/>
                  </a:cubicBezTo>
                  <a:cubicBezTo>
                    <a:pt x="152661" y="885758"/>
                    <a:pt x="135186" y="849147"/>
                    <a:pt x="126672" y="810028"/>
                  </a:cubicBezTo>
                  <a:cubicBezTo>
                    <a:pt x="103300" y="803131"/>
                    <a:pt x="81654" y="791362"/>
                    <a:pt x="63161" y="775494"/>
                  </a:cubicBezTo>
                  <a:cubicBezTo>
                    <a:pt x="27627" y="744915"/>
                    <a:pt x="0" y="695868"/>
                    <a:pt x="0" y="623599"/>
                  </a:cubicBezTo>
                  <a:cubicBezTo>
                    <a:pt x="0" y="585812"/>
                    <a:pt x="2703" y="552881"/>
                    <a:pt x="9509" y="525204"/>
                  </a:cubicBezTo>
                  <a:lnTo>
                    <a:pt x="220211" y="525204"/>
                  </a:lnTo>
                  <a:cubicBezTo>
                    <a:pt x="254144" y="525204"/>
                    <a:pt x="282271" y="550228"/>
                    <a:pt x="287026" y="582809"/>
                  </a:cubicBezTo>
                  <a:cubicBezTo>
                    <a:pt x="235943" y="603943"/>
                    <a:pt x="211664" y="662485"/>
                    <a:pt x="232797" y="713568"/>
                  </a:cubicBezTo>
                  <a:cubicBezTo>
                    <a:pt x="253930" y="764650"/>
                    <a:pt x="312473" y="788929"/>
                    <a:pt x="363555" y="767796"/>
                  </a:cubicBezTo>
                  <a:cubicBezTo>
                    <a:pt x="414638" y="746663"/>
                    <a:pt x="438917" y="688120"/>
                    <a:pt x="417784" y="637038"/>
                  </a:cubicBezTo>
                  <a:cubicBezTo>
                    <a:pt x="407465" y="612096"/>
                    <a:pt x="387511" y="592379"/>
                    <a:pt x="362448" y="582359"/>
                  </a:cubicBezTo>
                  <a:cubicBezTo>
                    <a:pt x="356994" y="507829"/>
                    <a:pt x="294941" y="450143"/>
                    <a:pt x="220211" y="450132"/>
                  </a:cubicBezTo>
                  <a:lnTo>
                    <a:pt x="52050" y="450132"/>
                  </a:lnTo>
                  <a:cubicBezTo>
                    <a:pt x="59544" y="443938"/>
                    <a:pt x="67887" y="438848"/>
                    <a:pt x="76824" y="435018"/>
                  </a:cubicBezTo>
                  <a:cubicBezTo>
                    <a:pt x="71665" y="416628"/>
                    <a:pt x="68675" y="397698"/>
                    <a:pt x="67915" y="378613"/>
                  </a:cubicBezTo>
                  <a:cubicBezTo>
                    <a:pt x="66264" y="341828"/>
                    <a:pt x="71769" y="303541"/>
                    <a:pt x="82679" y="269459"/>
                  </a:cubicBezTo>
                  <a:cubicBezTo>
                    <a:pt x="93490" y="235926"/>
                    <a:pt x="110606" y="203245"/>
                    <a:pt x="134629" y="180673"/>
                  </a:cubicBezTo>
                  <a:cubicBezTo>
                    <a:pt x="149699" y="165990"/>
                    <a:pt x="168790" y="156113"/>
                    <a:pt x="189482" y="152296"/>
                  </a:cubicBezTo>
                  <a:cubicBezTo>
                    <a:pt x="199441" y="110256"/>
                    <a:pt x="224816" y="75523"/>
                    <a:pt x="257197" y="50348"/>
                  </a:cubicBezTo>
                  <a:cubicBezTo>
                    <a:pt x="298787" y="17917"/>
                    <a:pt x="353289" y="0"/>
                    <a:pt x="407341" y="0"/>
                  </a:cubicBezTo>
                  <a:close/>
                  <a:moveTo>
                    <a:pt x="538016" y="750420"/>
                  </a:moveTo>
                  <a:lnTo>
                    <a:pt x="620596" y="750420"/>
                  </a:lnTo>
                  <a:cubicBezTo>
                    <a:pt x="699372" y="750420"/>
                    <a:pt x="763233" y="686560"/>
                    <a:pt x="763233" y="607783"/>
                  </a:cubicBezTo>
                  <a:lnTo>
                    <a:pt x="763233" y="517947"/>
                  </a:lnTo>
                  <a:cubicBezTo>
                    <a:pt x="814480" y="497217"/>
                    <a:pt x="839219" y="438867"/>
                    <a:pt x="818488" y="387620"/>
                  </a:cubicBezTo>
                  <a:cubicBezTo>
                    <a:pt x="797758" y="336372"/>
                    <a:pt x="739408" y="311634"/>
                    <a:pt x="688161" y="332364"/>
                  </a:cubicBezTo>
                  <a:cubicBezTo>
                    <a:pt x="636913" y="353095"/>
                    <a:pt x="612175" y="411444"/>
                    <a:pt x="632905" y="462692"/>
                  </a:cubicBezTo>
                  <a:cubicBezTo>
                    <a:pt x="643076" y="487836"/>
                    <a:pt x="663016" y="507776"/>
                    <a:pt x="688161" y="517947"/>
                  </a:cubicBezTo>
                  <a:lnTo>
                    <a:pt x="688161" y="607783"/>
                  </a:lnTo>
                  <a:cubicBezTo>
                    <a:pt x="688161" y="645098"/>
                    <a:pt x="657911" y="675348"/>
                    <a:pt x="620596" y="675348"/>
                  </a:cubicBezTo>
                  <a:lnTo>
                    <a:pt x="538016" y="675348"/>
                  </a:lnTo>
                  <a:lnTo>
                    <a:pt x="538016" y="70618"/>
                  </a:lnTo>
                  <a:cubicBezTo>
                    <a:pt x="538016" y="35234"/>
                    <a:pt x="558186" y="0"/>
                    <a:pt x="593570" y="0"/>
                  </a:cubicBezTo>
                  <a:cubicBezTo>
                    <a:pt x="647722" y="0"/>
                    <a:pt x="702174" y="17917"/>
                    <a:pt x="743764" y="50348"/>
                  </a:cubicBezTo>
                  <a:cubicBezTo>
                    <a:pt x="776145" y="75523"/>
                    <a:pt x="801519" y="110306"/>
                    <a:pt x="811479" y="152296"/>
                  </a:cubicBezTo>
                  <a:cubicBezTo>
                    <a:pt x="832499" y="155800"/>
                    <a:pt x="851217" y="166510"/>
                    <a:pt x="866332" y="180673"/>
                  </a:cubicBezTo>
                  <a:cubicBezTo>
                    <a:pt x="890355" y="203245"/>
                    <a:pt x="907471" y="235876"/>
                    <a:pt x="918281" y="269459"/>
                  </a:cubicBezTo>
                  <a:cubicBezTo>
                    <a:pt x="929192" y="303541"/>
                    <a:pt x="934697" y="341828"/>
                    <a:pt x="933046" y="378613"/>
                  </a:cubicBezTo>
                  <a:cubicBezTo>
                    <a:pt x="932195" y="397431"/>
                    <a:pt x="929442" y="416650"/>
                    <a:pt x="924137" y="435018"/>
                  </a:cubicBezTo>
                  <a:lnTo>
                    <a:pt x="927440" y="436519"/>
                  </a:lnTo>
                  <a:cubicBezTo>
                    <a:pt x="945958" y="445227"/>
                    <a:pt x="960972" y="458891"/>
                    <a:pt x="972183" y="477058"/>
                  </a:cubicBezTo>
                  <a:cubicBezTo>
                    <a:pt x="993454" y="511341"/>
                    <a:pt x="1000961" y="560688"/>
                    <a:pt x="1000961" y="623599"/>
                  </a:cubicBezTo>
                  <a:cubicBezTo>
                    <a:pt x="1000961" y="695918"/>
                    <a:pt x="973334" y="745015"/>
                    <a:pt x="937800" y="775494"/>
                  </a:cubicBezTo>
                  <a:cubicBezTo>
                    <a:pt x="919292" y="791368"/>
                    <a:pt x="897629" y="803138"/>
                    <a:pt x="874239" y="810028"/>
                  </a:cubicBezTo>
                  <a:cubicBezTo>
                    <a:pt x="865738" y="849142"/>
                    <a:pt x="848281" y="885752"/>
                    <a:pt x="823240" y="916980"/>
                  </a:cubicBezTo>
                  <a:cubicBezTo>
                    <a:pt x="787056" y="962224"/>
                    <a:pt x="730852" y="1000460"/>
                    <a:pt x="655229" y="1000460"/>
                  </a:cubicBezTo>
                  <a:cubicBezTo>
                    <a:pt x="628030" y="1000339"/>
                    <a:pt x="601256" y="993697"/>
                    <a:pt x="577154" y="981092"/>
                  </a:cubicBezTo>
                  <a:cubicBezTo>
                    <a:pt x="550629" y="967479"/>
                    <a:pt x="538016" y="937800"/>
                    <a:pt x="538016" y="907972"/>
                  </a:cubicBezTo>
                  <a:lnTo>
                    <a:pt x="538016" y="750420"/>
                  </a:lnTo>
                  <a:close/>
                  <a:moveTo>
                    <a:pt x="300288" y="325012"/>
                  </a:moveTo>
                  <a:cubicBezTo>
                    <a:pt x="300288" y="311192"/>
                    <a:pt x="311492" y="299988"/>
                    <a:pt x="325312" y="299988"/>
                  </a:cubicBezTo>
                  <a:cubicBezTo>
                    <a:pt x="339133" y="299988"/>
                    <a:pt x="350336" y="311192"/>
                    <a:pt x="350336" y="325012"/>
                  </a:cubicBezTo>
                  <a:cubicBezTo>
                    <a:pt x="350336" y="338832"/>
                    <a:pt x="339133" y="350036"/>
                    <a:pt x="325312" y="350036"/>
                  </a:cubicBezTo>
                  <a:cubicBezTo>
                    <a:pt x="311492" y="350036"/>
                    <a:pt x="300288" y="338832"/>
                    <a:pt x="300288" y="325012"/>
                  </a:cubicBezTo>
                  <a:close/>
                  <a:moveTo>
                    <a:pt x="325312" y="650324"/>
                  </a:moveTo>
                  <a:cubicBezTo>
                    <a:pt x="311492" y="650324"/>
                    <a:pt x="300288" y="661528"/>
                    <a:pt x="300288" y="675348"/>
                  </a:cubicBezTo>
                  <a:cubicBezTo>
                    <a:pt x="300288" y="689169"/>
                    <a:pt x="311492" y="700372"/>
                    <a:pt x="325312" y="700372"/>
                  </a:cubicBezTo>
                  <a:cubicBezTo>
                    <a:pt x="339133" y="700372"/>
                    <a:pt x="350336" y="689169"/>
                    <a:pt x="350336" y="675348"/>
                  </a:cubicBezTo>
                  <a:cubicBezTo>
                    <a:pt x="350336" y="661528"/>
                    <a:pt x="339133" y="650324"/>
                    <a:pt x="325312" y="650324"/>
                  </a:cubicBezTo>
                  <a:close/>
                  <a:moveTo>
                    <a:pt x="700673" y="425108"/>
                  </a:moveTo>
                  <a:cubicBezTo>
                    <a:pt x="700673" y="438928"/>
                    <a:pt x="711876" y="450132"/>
                    <a:pt x="725697" y="450132"/>
                  </a:cubicBezTo>
                  <a:cubicBezTo>
                    <a:pt x="739517" y="450132"/>
                    <a:pt x="750721" y="438928"/>
                    <a:pt x="750721" y="425108"/>
                  </a:cubicBezTo>
                  <a:cubicBezTo>
                    <a:pt x="750721" y="411288"/>
                    <a:pt x="739517" y="400084"/>
                    <a:pt x="725697" y="400084"/>
                  </a:cubicBezTo>
                  <a:cubicBezTo>
                    <a:pt x="711876" y="400084"/>
                    <a:pt x="700673" y="411288"/>
                    <a:pt x="700673" y="425108"/>
                  </a:cubicBezTo>
                  <a:close/>
                </a:path>
              </a:pathLst>
            </a:custGeom>
            <a:solidFill>
              <a:schemeClr val="tx1"/>
            </a:solidFill>
            <a:ln w="500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1" name="Rounded Rectangle 1">
            <a:extLst>
              <a:ext uri="{FF2B5EF4-FFF2-40B4-BE49-F238E27FC236}">
                <a16:creationId xmlns:a16="http://schemas.microsoft.com/office/drawing/2014/main" id="{F3C92F9F-01CD-979E-A013-86C462A52C56}"/>
              </a:ext>
              <a:ext uri="{C183D7F6-B498-43B3-948B-1728B52AA6E4}">
                <adec:decorative xmlns:adec="http://schemas.microsoft.com/office/drawing/2017/decorative" val="0"/>
              </a:ext>
            </a:extLst>
          </p:cNvPr>
          <p:cNvSpPr/>
          <p:nvPr/>
        </p:nvSpPr>
        <p:spPr bwMode="auto">
          <a:xfrm>
            <a:off x="8417490" y="2792988"/>
            <a:ext cx="2924872" cy="338554"/>
          </a:xfrm>
          <a:prstGeom prst="rect">
            <a:avLst/>
          </a:prstGeom>
          <a:no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ts val="2200"/>
              </a:spcBef>
              <a:spcAft>
                <a:spcPts val="0"/>
              </a:spcAft>
              <a:buClrTx/>
              <a:buSzTx/>
              <a:buFontTx/>
              <a:buNone/>
              <a:tabLst/>
              <a:defRPr/>
            </a:pPr>
            <a:r>
              <a:rPr kumimoji="0" lang="en-US" sz="2200" b="0" i="0" u="none" strike="noStrike" kern="1200" cap="none" spc="0" normalizeH="0" baseline="0" noProof="0">
                <a:ln w="3175">
                  <a:noFill/>
                </a:ln>
                <a:gradFill>
                  <a:gsLst>
                    <a:gs pos="0">
                      <a:srgbClr val="FFA38B"/>
                    </a:gs>
                    <a:gs pos="80000">
                      <a:srgbClr val="D59ED7"/>
                    </a:gs>
                  </a:gsLst>
                  <a:path path="circle">
                    <a:fillToRect l="100000" t="100000"/>
                  </a:path>
                </a:gradFill>
                <a:effectLst/>
                <a:uLnTx/>
                <a:uFillTx/>
                <a:latin typeface="Segoe UI Semibold"/>
                <a:ea typeface="+mn-ea"/>
                <a:cs typeface="Segoe UI" panose="020B0502040204020203" pitchFamily="34" charset="0"/>
              </a:rPr>
              <a:t>Remediation</a:t>
            </a:r>
          </a:p>
        </p:txBody>
      </p:sp>
      <p:cxnSp>
        <p:nvCxnSpPr>
          <p:cNvPr id="61" name="Straight Arrow Connector 60" descr="Dark grey line">
            <a:extLst>
              <a:ext uri="{FF2B5EF4-FFF2-40B4-BE49-F238E27FC236}">
                <a16:creationId xmlns:a16="http://schemas.microsoft.com/office/drawing/2014/main" id="{F9BABAA6-921B-87DF-9840-084AE78C071C}"/>
              </a:ext>
              <a:ext uri="{C183D7F6-B498-43B3-948B-1728B52AA6E4}">
                <adec:decorative xmlns:adec="http://schemas.microsoft.com/office/drawing/2017/decorative" val="0"/>
              </a:ext>
            </a:extLst>
          </p:cNvPr>
          <p:cNvCxnSpPr>
            <a:cxnSpLocks/>
          </p:cNvCxnSpPr>
          <p:nvPr/>
        </p:nvCxnSpPr>
        <p:spPr>
          <a:xfrm>
            <a:off x="8417490" y="3684339"/>
            <a:ext cx="1837562"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37" name="Rounded Rectangle 1">
            <a:extLst>
              <a:ext uri="{FF2B5EF4-FFF2-40B4-BE49-F238E27FC236}">
                <a16:creationId xmlns:a16="http://schemas.microsoft.com/office/drawing/2014/main" id="{4634CA88-A1BC-5A0F-05E6-8667F87D261D}"/>
              </a:ext>
              <a:ext uri="{C183D7F6-B498-43B3-948B-1728B52AA6E4}">
                <adec:decorative xmlns:adec="http://schemas.microsoft.com/office/drawing/2017/decorative" val="0"/>
              </a:ext>
            </a:extLst>
          </p:cNvPr>
          <p:cNvSpPr/>
          <p:nvPr/>
        </p:nvSpPr>
        <p:spPr bwMode="auto">
          <a:xfrm>
            <a:off x="8417490" y="3889252"/>
            <a:ext cx="2924872" cy="1969770"/>
          </a:xfrm>
          <a:prstGeom prst="rect">
            <a:avLst/>
          </a:prstGeom>
          <a:no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80000" marR="0" lvl="0" indent="-180000" algn="l" defTabSz="932742" rtl="0" eaLnBrk="1" fontAlgn="auto" latinLnBrk="0" hangingPunct="1">
              <a:lnSpc>
                <a:spcPct val="100000"/>
              </a:lnSpc>
              <a:spcBef>
                <a:spcPts val="1800"/>
              </a:spcBef>
              <a:spcAft>
                <a:spcPts val="0"/>
              </a:spcAft>
              <a:buClr>
                <a:srgbClr val="C03BC4"/>
              </a:buClr>
              <a:buSzPct val="100000"/>
              <a:buFont typeface="Arial" panose="020B0604020202020204" pitchFamily="34" charset="0"/>
              <a:buChar char="•"/>
              <a:tabLst/>
              <a:defRPr/>
            </a:pPr>
            <a: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Remediate existing resources </a:t>
            </a:r>
            <a:b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br>
            <a: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at scale </a:t>
            </a:r>
          </a:p>
          <a:p>
            <a:pPr marL="180000" marR="0" lvl="0" indent="-180000" algn="l" defTabSz="932742" rtl="0" eaLnBrk="1" fontAlgn="auto" latinLnBrk="0" hangingPunct="1">
              <a:lnSpc>
                <a:spcPct val="100000"/>
              </a:lnSpc>
              <a:spcBef>
                <a:spcPts val="1800"/>
              </a:spcBef>
              <a:spcAft>
                <a:spcPts val="0"/>
              </a:spcAft>
              <a:buClr>
                <a:srgbClr val="C03BC4"/>
              </a:buClr>
              <a:buSzPct val="100000"/>
              <a:buFont typeface="Arial" panose="020B0604020202020204" pitchFamily="34" charset="0"/>
              <a:buChar char="•"/>
              <a:tabLst/>
              <a:defRPr/>
            </a:pPr>
            <a: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Automatic remediation resources at deployment time</a:t>
            </a:r>
          </a:p>
          <a:p>
            <a:pPr marL="180000" marR="0" lvl="0" indent="-180000" algn="l" defTabSz="932742" rtl="0" eaLnBrk="1" fontAlgn="auto" latinLnBrk="0" hangingPunct="1">
              <a:lnSpc>
                <a:spcPct val="100000"/>
              </a:lnSpc>
              <a:spcBef>
                <a:spcPts val="1800"/>
              </a:spcBef>
              <a:spcAft>
                <a:spcPts val="0"/>
              </a:spcAft>
              <a:buClr>
                <a:srgbClr val="C03BC4"/>
              </a:buClr>
              <a:buSzPct val="100000"/>
              <a:buFont typeface="Arial" panose="020B0604020202020204" pitchFamily="34" charset="0"/>
              <a:buChar char="•"/>
              <a:tabLst/>
              <a:defRPr/>
            </a:pPr>
            <a: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Trigger Functions, Logic Apps, or web hook upon compliance state changes (via Event Grid)</a:t>
            </a:r>
          </a:p>
        </p:txBody>
      </p:sp>
    </p:spTree>
    <p:extLst>
      <p:ext uri="{BB962C8B-B14F-4D97-AF65-F5344CB8AC3E}">
        <p14:creationId xmlns:p14="http://schemas.microsoft.com/office/powerpoint/2010/main" val="12888854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1.875E-6 2.22222E-6 L 1.875E-6 0.03541 " pathEditMode="relative" rAng="0" ptsTypes="AA">
                                      <p:cBhvr>
                                        <p:cTn id="9" dur="700" spd="-100000" fill="hold"/>
                                        <p:tgtEl>
                                          <p:spTgt spid="6"/>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100"/>
                                  </p:stCondLst>
                                  <p:childTnLst>
                                    <p:animMotion origin="layout" path="M 4.16667E-7 1.11111E-6 L 4.16667E-7 0.03542 " pathEditMode="relative" rAng="0" ptsTypes="AA">
                                      <p:cBhvr>
                                        <p:cTn id="14" dur="700" spd="-100000" fill="hold"/>
                                        <p:tgtEl>
                                          <p:spTgt spid="12"/>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200"/>
                                  </p:stCondLst>
                                  <p:childTnLst>
                                    <p:animMotion origin="layout" path="M 2.29167E-6 -1.48148E-6 L 2.29167E-6 0.03542 " pathEditMode="relative" rAng="0" ptsTypes="AA">
                                      <p:cBhvr>
                                        <p:cTn id="19" dur="700" spd="-100000" fill="hold"/>
                                        <p:tgtEl>
                                          <p:spTgt spid="19"/>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42" presetClass="path" presetSubtype="0" decel="100000" fill="hold" grpId="1" nodeType="withEffect">
                                  <p:stCondLst>
                                    <p:cond delay="200"/>
                                  </p:stCondLst>
                                  <p:childTnLst>
                                    <p:animMotion origin="layout" path="M -2.08333E-6 -1.48148E-6 L -2.08333E-6 0.03542 " pathEditMode="relative" rAng="0" ptsTypes="AA">
                                      <p:cBhvr>
                                        <p:cTn id="24" dur="700" spd="-100000" fill="hold"/>
                                        <p:tgtEl>
                                          <p:spTgt spid="20"/>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42" presetClass="path" presetSubtype="0" decel="100000" fill="hold" grpId="1" nodeType="withEffect">
                                  <p:stCondLst>
                                    <p:cond delay="200"/>
                                  </p:stCondLst>
                                  <p:childTnLst>
                                    <p:animMotion origin="layout" path="M 3.54167E-6 -1.48148E-6 L 3.54167E-6 0.03542 " pathEditMode="relative" rAng="0" ptsTypes="AA">
                                      <p:cBhvr>
                                        <p:cTn id="29" dur="700" spd="-100000" fill="hold"/>
                                        <p:tgtEl>
                                          <p:spTgt spid="21"/>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42" presetClass="path" presetSubtype="0" decel="100000" fill="hold" grpId="1" nodeType="withEffect">
                                  <p:stCondLst>
                                    <p:cond delay="200"/>
                                  </p:stCondLst>
                                  <p:childTnLst>
                                    <p:animMotion origin="layout" path="M 2.29167E-6 2.59259E-6 L 2.29167E-6 0.03541 " pathEditMode="relative" rAng="0" ptsTypes="AA">
                                      <p:cBhvr>
                                        <p:cTn id="34" dur="700" spd="-100000" fill="hold"/>
                                        <p:tgtEl>
                                          <p:spTgt spid="35"/>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42" presetClass="path" presetSubtype="0" decel="100000" fill="hold" grpId="1" nodeType="withEffect">
                                  <p:stCondLst>
                                    <p:cond delay="200"/>
                                  </p:stCondLst>
                                  <p:childTnLst>
                                    <p:animMotion origin="layout" path="M -2.08333E-6 2.59259E-6 L -2.08333E-6 0.03541 " pathEditMode="relative" rAng="0" ptsTypes="AA">
                                      <p:cBhvr>
                                        <p:cTn id="39" dur="700" spd="-100000" fill="hold"/>
                                        <p:tgtEl>
                                          <p:spTgt spid="36"/>
                                        </p:tgtEl>
                                        <p:attrNameLst>
                                          <p:attrName>ppt_x</p:attrName>
                                          <p:attrName>ppt_y</p:attrName>
                                        </p:attrNameLst>
                                      </p:cBhvr>
                                      <p:rCtr x="0" y="1759"/>
                                    </p:animMotion>
                                  </p:childTnLst>
                                </p:cTn>
                              </p:par>
                              <p:par>
                                <p:cTn id="40" presetID="10" presetClass="entr" presetSubtype="0" fill="hold" grpId="0" nodeType="withEffect">
                                  <p:stCondLst>
                                    <p:cond delay="20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par>
                                <p:cTn id="43" presetID="42" presetClass="path" presetSubtype="0" decel="100000" fill="hold" grpId="1" nodeType="withEffect">
                                  <p:stCondLst>
                                    <p:cond delay="200"/>
                                  </p:stCondLst>
                                  <p:childTnLst>
                                    <p:animMotion origin="layout" path="M 3.54167E-6 1.85185E-6 L 3.54167E-6 0.03541 " pathEditMode="relative" rAng="0" ptsTypes="AA">
                                      <p:cBhvr>
                                        <p:cTn id="44" dur="700" spd="-100000" fill="hold"/>
                                        <p:tgtEl>
                                          <p:spTgt spid="37"/>
                                        </p:tgtEl>
                                        <p:attrNameLst>
                                          <p:attrName>ppt_x</p:attrName>
                                          <p:attrName>ppt_y</p:attrName>
                                        </p:attrNameLst>
                                      </p:cBhvr>
                                      <p:rCtr x="0" y="1759"/>
                                    </p:animMotion>
                                  </p:childTnLst>
                                </p:cTn>
                              </p:par>
                              <p:par>
                                <p:cTn id="45" presetID="10" presetClass="entr" presetSubtype="0" fill="hold" nodeType="withEffect">
                                  <p:stCondLst>
                                    <p:cond delay="200"/>
                                  </p:stCondLst>
                                  <p:childTnLst>
                                    <p:set>
                                      <p:cBhvr>
                                        <p:cTn id="46" dur="1" fill="hold">
                                          <p:stCondLst>
                                            <p:cond delay="0"/>
                                          </p:stCondLst>
                                        </p:cTn>
                                        <p:tgtEl>
                                          <p:spTgt spid="60"/>
                                        </p:tgtEl>
                                        <p:attrNameLst>
                                          <p:attrName>style.visibility</p:attrName>
                                        </p:attrNameLst>
                                      </p:cBhvr>
                                      <p:to>
                                        <p:strVal val="visible"/>
                                      </p:to>
                                    </p:set>
                                    <p:animEffect transition="in" filter="fade">
                                      <p:cBhvr>
                                        <p:cTn id="47" dur="500"/>
                                        <p:tgtEl>
                                          <p:spTgt spid="60"/>
                                        </p:tgtEl>
                                      </p:cBhvr>
                                    </p:animEffect>
                                  </p:childTnLst>
                                </p:cTn>
                              </p:par>
                              <p:par>
                                <p:cTn id="48" presetID="42" presetClass="path" presetSubtype="0" decel="100000" fill="hold" nodeType="withEffect">
                                  <p:stCondLst>
                                    <p:cond delay="200"/>
                                  </p:stCondLst>
                                  <p:childTnLst>
                                    <p:animMotion origin="layout" path="M 2.29167E-6 -1.85185E-6 L 2.29167E-6 0.03542 " pathEditMode="relative" rAng="0" ptsTypes="AA">
                                      <p:cBhvr>
                                        <p:cTn id="49" dur="700" spd="-100000" fill="hold"/>
                                        <p:tgtEl>
                                          <p:spTgt spid="60"/>
                                        </p:tgtEl>
                                        <p:attrNameLst>
                                          <p:attrName>ppt_x</p:attrName>
                                          <p:attrName>ppt_y</p:attrName>
                                        </p:attrNameLst>
                                      </p:cBhvr>
                                      <p:rCtr x="0" y="1759"/>
                                    </p:animMotion>
                                  </p:childTnLst>
                                </p:cTn>
                              </p:par>
                              <p:par>
                                <p:cTn id="50" presetID="10" presetClass="entr" presetSubtype="0" fill="hold" nodeType="withEffect">
                                  <p:stCondLst>
                                    <p:cond delay="200"/>
                                  </p:stCondLst>
                                  <p:childTnLst>
                                    <p:set>
                                      <p:cBhvr>
                                        <p:cTn id="51" dur="1" fill="hold">
                                          <p:stCondLst>
                                            <p:cond delay="0"/>
                                          </p:stCondLst>
                                        </p:cTn>
                                        <p:tgtEl>
                                          <p:spTgt spid="58"/>
                                        </p:tgtEl>
                                        <p:attrNameLst>
                                          <p:attrName>style.visibility</p:attrName>
                                        </p:attrNameLst>
                                      </p:cBhvr>
                                      <p:to>
                                        <p:strVal val="visible"/>
                                      </p:to>
                                    </p:set>
                                    <p:animEffect transition="in" filter="fade">
                                      <p:cBhvr>
                                        <p:cTn id="52" dur="500"/>
                                        <p:tgtEl>
                                          <p:spTgt spid="58"/>
                                        </p:tgtEl>
                                      </p:cBhvr>
                                    </p:animEffect>
                                  </p:childTnLst>
                                </p:cTn>
                              </p:par>
                              <p:par>
                                <p:cTn id="53" presetID="42" presetClass="path" presetSubtype="0" decel="100000" fill="hold" nodeType="withEffect">
                                  <p:stCondLst>
                                    <p:cond delay="200"/>
                                  </p:stCondLst>
                                  <p:childTnLst>
                                    <p:animMotion origin="layout" path="M 2.29167E-6 -1.85185E-6 L 2.29167E-6 0.03542 " pathEditMode="relative" rAng="0" ptsTypes="AA">
                                      <p:cBhvr>
                                        <p:cTn id="54" dur="700" spd="-100000" fill="hold"/>
                                        <p:tgtEl>
                                          <p:spTgt spid="58"/>
                                        </p:tgtEl>
                                        <p:attrNameLst>
                                          <p:attrName>ppt_x</p:attrName>
                                          <p:attrName>ppt_y</p:attrName>
                                        </p:attrNameLst>
                                      </p:cBhvr>
                                      <p:rCtr x="0" y="1759"/>
                                    </p:animMotion>
                                  </p:childTnLst>
                                </p:cTn>
                              </p:par>
                              <p:par>
                                <p:cTn id="55" presetID="10" presetClass="entr" presetSubtype="0" fill="hold" nodeType="withEffect">
                                  <p:stCondLst>
                                    <p:cond delay="200"/>
                                  </p:stCondLst>
                                  <p:childTnLst>
                                    <p:set>
                                      <p:cBhvr>
                                        <p:cTn id="56" dur="1" fill="hold">
                                          <p:stCondLst>
                                            <p:cond delay="0"/>
                                          </p:stCondLst>
                                        </p:cTn>
                                        <p:tgtEl>
                                          <p:spTgt spid="61"/>
                                        </p:tgtEl>
                                        <p:attrNameLst>
                                          <p:attrName>style.visibility</p:attrName>
                                        </p:attrNameLst>
                                      </p:cBhvr>
                                      <p:to>
                                        <p:strVal val="visible"/>
                                      </p:to>
                                    </p:set>
                                    <p:animEffect transition="in" filter="fade">
                                      <p:cBhvr>
                                        <p:cTn id="57" dur="500"/>
                                        <p:tgtEl>
                                          <p:spTgt spid="61"/>
                                        </p:tgtEl>
                                      </p:cBhvr>
                                    </p:animEffect>
                                  </p:childTnLst>
                                </p:cTn>
                              </p:par>
                              <p:par>
                                <p:cTn id="58" presetID="42" presetClass="path" presetSubtype="0" decel="100000" fill="hold" nodeType="withEffect">
                                  <p:stCondLst>
                                    <p:cond delay="200"/>
                                  </p:stCondLst>
                                  <p:childTnLst>
                                    <p:animMotion origin="layout" path="M 2.29167E-6 -1.85185E-6 L 2.29167E-6 0.03542 " pathEditMode="relative" rAng="0" ptsTypes="AA">
                                      <p:cBhvr>
                                        <p:cTn id="59" dur="700" spd="-100000" fill="hold"/>
                                        <p:tgtEl>
                                          <p:spTgt spid="61"/>
                                        </p:tgtEl>
                                        <p:attrNameLst>
                                          <p:attrName>ppt_x</p:attrName>
                                          <p:attrName>ppt_y</p:attrName>
                                        </p:attrNameLst>
                                      </p:cBhvr>
                                      <p:rCtr x="0" y="1759"/>
                                    </p:animMotion>
                                  </p:childTnLst>
                                </p:cTn>
                              </p:par>
                              <p:par>
                                <p:cTn id="60" presetID="10" presetClass="entr" presetSubtype="0" fill="hold" grpId="0" nodeType="withEffect">
                                  <p:stCondLst>
                                    <p:cond delay="20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500"/>
                                        <p:tgtEl>
                                          <p:spTgt spid="13"/>
                                        </p:tgtEl>
                                      </p:cBhvr>
                                    </p:animEffect>
                                  </p:childTnLst>
                                </p:cTn>
                              </p:par>
                              <p:par>
                                <p:cTn id="63" presetID="42" presetClass="path" presetSubtype="0" decel="100000" fill="hold" grpId="1" nodeType="withEffect">
                                  <p:stCondLst>
                                    <p:cond delay="200"/>
                                  </p:stCondLst>
                                  <p:childTnLst>
                                    <p:animMotion origin="layout" path="M 2.29167E-6 -3.7037E-6 L 2.29167E-6 0.03542 " pathEditMode="relative" rAng="0" ptsTypes="AA">
                                      <p:cBhvr>
                                        <p:cTn id="64" dur="700" spd="-100000" fill="hold"/>
                                        <p:tgtEl>
                                          <p:spTgt spid="13"/>
                                        </p:tgtEl>
                                        <p:attrNameLst>
                                          <p:attrName>ppt_x</p:attrName>
                                          <p:attrName>ppt_y</p:attrName>
                                        </p:attrNameLst>
                                      </p:cBhvr>
                                      <p:rCtr x="0" y="1759"/>
                                    </p:animMotion>
                                  </p:childTnLst>
                                </p:cTn>
                              </p:par>
                              <p:par>
                                <p:cTn id="65" presetID="10" presetClass="entr" presetSubtype="0" fill="hold" nodeType="withEffect">
                                  <p:stCondLst>
                                    <p:cond delay="200"/>
                                  </p:stCondLst>
                                  <p:childTnLst>
                                    <p:set>
                                      <p:cBhvr>
                                        <p:cTn id="66" dur="1" fill="hold">
                                          <p:stCondLst>
                                            <p:cond delay="0"/>
                                          </p:stCondLst>
                                        </p:cTn>
                                        <p:tgtEl>
                                          <p:spTgt spid="71"/>
                                        </p:tgtEl>
                                        <p:attrNameLst>
                                          <p:attrName>style.visibility</p:attrName>
                                        </p:attrNameLst>
                                      </p:cBhvr>
                                      <p:to>
                                        <p:strVal val="visible"/>
                                      </p:to>
                                    </p:set>
                                    <p:animEffect transition="in" filter="fade">
                                      <p:cBhvr>
                                        <p:cTn id="67" dur="500"/>
                                        <p:tgtEl>
                                          <p:spTgt spid="71"/>
                                        </p:tgtEl>
                                      </p:cBhvr>
                                    </p:animEffect>
                                  </p:childTnLst>
                                </p:cTn>
                              </p:par>
                              <p:par>
                                <p:cTn id="68" presetID="42" presetClass="path" presetSubtype="0" decel="100000" fill="hold" nodeType="withEffect">
                                  <p:stCondLst>
                                    <p:cond delay="200"/>
                                  </p:stCondLst>
                                  <p:childTnLst>
                                    <p:animMotion origin="layout" path="M 2.29167E-6 -3.7037E-6 L 2.29167E-6 0.03542 " pathEditMode="relative" rAng="0" ptsTypes="AA">
                                      <p:cBhvr>
                                        <p:cTn id="69" dur="700" spd="-100000" fill="hold"/>
                                        <p:tgtEl>
                                          <p:spTgt spid="71"/>
                                        </p:tgtEl>
                                        <p:attrNameLst>
                                          <p:attrName>ppt_x</p:attrName>
                                          <p:attrName>ppt_y</p:attrName>
                                        </p:attrNameLst>
                                      </p:cBhvr>
                                      <p:rCtr x="0" y="1759"/>
                                    </p:animMotion>
                                  </p:childTnLst>
                                </p:cTn>
                              </p:par>
                              <p:par>
                                <p:cTn id="70" presetID="10" presetClass="entr" presetSubtype="0" fill="hold" nodeType="withEffect">
                                  <p:stCondLst>
                                    <p:cond delay="200"/>
                                  </p:stCondLst>
                                  <p:childTnLst>
                                    <p:set>
                                      <p:cBhvr>
                                        <p:cTn id="71" dur="1" fill="hold">
                                          <p:stCondLst>
                                            <p:cond delay="0"/>
                                          </p:stCondLst>
                                        </p:cTn>
                                        <p:tgtEl>
                                          <p:spTgt spid="72"/>
                                        </p:tgtEl>
                                        <p:attrNameLst>
                                          <p:attrName>style.visibility</p:attrName>
                                        </p:attrNameLst>
                                      </p:cBhvr>
                                      <p:to>
                                        <p:strVal val="visible"/>
                                      </p:to>
                                    </p:set>
                                    <p:animEffect transition="in" filter="fade">
                                      <p:cBhvr>
                                        <p:cTn id="72" dur="500"/>
                                        <p:tgtEl>
                                          <p:spTgt spid="72"/>
                                        </p:tgtEl>
                                      </p:cBhvr>
                                    </p:animEffect>
                                  </p:childTnLst>
                                </p:cTn>
                              </p:par>
                              <p:par>
                                <p:cTn id="73" presetID="42" presetClass="path" presetSubtype="0" decel="100000" fill="hold" nodeType="withEffect">
                                  <p:stCondLst>
                                    <p:cond delay="200"/>
                                  </p:stCondLst>
                                  <p:childTnLst>
                                    <p:animMotion origin="layout" path="M 2.29167E-6 -3.7037E-6 L 2.29167E-6 0.03542 " pathEditMode="relative" rAng="0" ptsTypes="AA">
                                      <p:cBhvr>
                                        <p:cTn id="74" dur="700" spd="-100000" fill="hold"/>
                                        <p:tgtEl>
                                          <p:spTgt spid="72"/>
                                        </p:tgtEl>
                                        <p:attrNameLst>
                                          <p:attrName>ppt_x</p:attrName>
                                          <p:attrName>ppt_y</p:attrName>
                                        </p:attrNameLst>
                                      </p:cBhvr>
                                      <p:rCtr x="0" y="1759"/>
                                    </p:animMotion>
                                  </p:childTnLst>
                                </p:cTn>
                              </p:par>
                              <p:par>
                                <p:cTn id="75" presetID="10" presetClass="entr" presetSubtype="0" fill="hold" nodeType="withEffect">
                                  <p:stCondLst>
                                    <p:cond delay="200"/>
                                  </p:stCondLst>
                                  <p:childTnLst>
                                    <p:set>
                                      <p:cBhvr>
                                        <p:cTn id="76" dur="1" fill="hold">
                                          <p:stCondLst>
                                            <p:cond delay="0"/>
                                          </p:stCondLst>
                                        </p:cTn>
                                        <p:tgtEl>
                                          <p:spTgt spid="73"/>
                                        </p:tgtEl>
                                        <p:attrNameLst>
                                          <p:attrName>style.visibility</p:attrName>
                                        </p:attrNameLst>
                                      </p:cBhvr>
                                      <p:to>
                                        <p:strVal val="visible"/>
                                      </p:to>
                                    </p:set>
                                    <p:animEffect transition="in" filter="fade">
                                      <p:cBhvr>
                                        <p:cTn id="77" dur="500"/>
                                        <p:tgtEl>
                                          <p:spTgt spid="73"/>
                                        </p:tgtEl>
                                      </p:cBhvr>
                                    </p:animEffect>
                                  </p:childTnLst>
                                </p:cTn>
                              </p:par>
                              <p:par>
                                <p:cTn id="78" presetID="42" presetClass="path" presetSubtype="0" decel="100000" fill="hold" nodeType="withEffect">
                                  <p:stCondLst>
                                    <p:cond delay="200"/>
                                  </p:stCondLst>
                                  <p:childTnLst>
                                    <p:animMotion origin="layout" path="M 2.29167E-6 -3.7037E-6 L 2.29167E-6 0.03542 " pathEditMode="relative" rAng="0" ptsTypes="AA">
                                      <p:cBhvr>
                                        <p:cTn id="79" dur="700" spd="-100000" fill="hold"/>
                                        <p:tgtEl>
                                          <p:spTgt spid="73"/>
                                        </p:tgtEl>
                                        <p:attrNameLst>
                                          <p:attrName>ppt_x</p:attrName>
                                          <p:attrName>ppt_y</p:attrName>
                                        </p:attrNameLst>
                                      </p:cBhvr>
                                      <p:rCtr x="0" y="1759"/>
                                    </p:animMotion>
                                  </p:childTnLst>
                                </p:cTn>
                              </p:par>
                              <p:par>
                                <p:cTn id="80" presetID="10" presetClass="entr" presetSubtype="0" fill="hold" grpId="0" nodeType="withEffect">
                                  <p:stCondLst>
                                    <p:cond delay="200"/>
                                  </p:stCondLst>
                                  <p:childTnLst>
                                    <p:set>
                                      <p:cBhvr>
                                        <p:cTn id="81" dur="1" fill="hold">
                                          <p:stCondLst>
                                            <p:cond delay="0"/>
                                          </p:stCondLst>
                                        </p:cTn>
                                        <p:tgtEl>
                                          <p:spTgt spid="15"/>
                                        </p:tgtEl>
                                        <p:attrNameLst>
                                          <p:attrName>style.visibility</p:attrName>
                                        </p:attrNameLst>
                                      </p:cBhvr>
                                      <p:to>
                                        <p:strVal val="visible"/>
                                      </p:to>
                                    </p:set>
                                    <p:animEffect transition="in" filter="fade">
                                      <p:cBhvr>
                                        <p:cTn id="82" dur="500"/>
                                        <p:tgtEl>
                                          <p:spTgt spid="15"/>
                                        </p:tgtEl>
                                      </p:cBhvr>
                                    </p:animEffect>
                                  </p:childTnLst>
                                </p:cTn>
                              </p:par>
                              <p:par>
                                <p:cTn id="83" presetID="42" presetClass="path" presetSubtype="0" decel="100000" fill="hold" grpId="1" nodeType="withEffect">
                                  <p:stCondLst>
                                    <p:cond delay="200"/>
                                  </p:stCondLst>
                                  <p:childTnLst>
                                    <p:animMotion origin="layout" path="M 2.29167E-6 -3.7037E-6 L 2.29167E-6 0.03542 " pathEditMode="relative" rAng="0" ptsTypes="AA">
                                      <p:cBhvr>
                                        <p:cTn id="84" dur="700" spd="-100000" fill="hold"/>
                                        <p:tgtEl>
                                          <p:spTgt spid="15"/>
                                        </p:tgtEl>
                                        <p:attrNameLst>
                                          <p:attrName>ppt_x</p:attrName>
                                          <p:attrName>ppt_y</p:attrName>
                                        </p:attrNameLst>
                                      </p:cBhvr>
                                      <p:rCtr x="0" y="1759"/>
                                    </p:animMotion>
                                  </p:childTnLst>
                                </p:cTn>
                              </p:par>
                              <p:par>
                                <p:cTn id="85" presetID="10" presetClass="entr" presetSubtype="0" fill="hold" grpId="0" nodeType="withEffect">
                                  <p:stCondLst>
                                    <p:cond delay="200"/>
                                  </p:stCondLst>
                                  <p:childTnLst>
                                    <p:set>
                                      <p:cBhvr>
                                        <p:cTn id="86" dur="1" fill="hold">
                                          <p:stCondLst>
                                            <p:cond delay="0"/>
                                          </p:stCondLst>
                                        </p:cTn>
                                        <p:tgtEl>
                                          <p:spTgt spid="14"/>
                                        </p:tgtEl>
                                        <p:attrNameLst>
                                          <p:attrName>style.visibility</p:attrName>
                                        </p:attrNameLst>
                                      </p:cBhvr>
                                      <p:to>
                                        <p:strVal val="visible"/>
                                      </p:to>
                                    </p:set>
                                    <p:animEffect transition="in" filter="fade">
                                      <p:cBhvr>
                                        <p:cTn id="87" dur="500"/>
                                        <p:tgtEl>
                                          <p:spTgt spid="14"/>
                                        </p:tgtEl>
                                      </p:cBhvr>
                                    </p:animEffect>
                                  </p:childTnLst>
                                </p:cTn>
                              </p:par>
                              <p:par>
                                <p:cTn id="88" presetID="42" presetClass="path" presetSubtype="0" decel="100000" fill="hold" grpId="1" nodeType="withEffect">
                                  <p:stCondLst>
                                    <p:cond delay="200"/>
                                  </p:stCondLst>
                                  <p:childTnLst>
                                    <p:animMotion origin="layout" path="M 2.29167E-6 -3.7037E-6 L 2.29167E-6 0.03542 " pathEditMode="relative" rAng="0" ptsTypes="AA">
                                      <p:cBhvr>
                                        <p:cTn id="89" dur="700" spd="-100000" fill="hold"/>
                                        <p:tgtEl>
                                          <p:spTgt spid="1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2" grpId="0"/>
      <p:bldP spid="12" grpId="1"/>
      <p:bldP spid="13" grpId="0" animBg="1"/>
      <p:bldP spid="13" grpId="1" animBg="1"/>
      <p:bldP spid="19" grpId="0"/>
      <p:bldP spid="19" grpId="1"/>
      <p:bldP spid="35" grpId="0"/>
      <p:bldP spid="35" grpId="1"/>
      <p:bldP spid="15" grpId="0" animBg="1"/>
      <p:bldP spid="15" grpId="1" animBg="1"/>
      <p:bldP spid="20" grpId="0"/>
      <p:bldP spid="20" grpId="1"/>
      <p:bldP spid="36" grpId="0"/>
      <p:bldP spid="36" grpId="1"/>
      <p:bldP spid="14" grpId="0" animBg="1"/>
      <p:bldP spid="14" grpId="1" animBg="1"/>
      <p:bldP spid="21" grpId="0"/>
      <p:bldP spid="21" grpId="1"/>
      <p:bldP spid="37" grpId="0"/>
      <p:bldP spid="37"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45638-46DE-6A37-0E5B-72FDE146039A}"/>
            </a:ext>
          </a:extLst>
        </p:cNvPr>
        <p:cNvGrpSpPr/>
        <p:nvPr/>
      </p:nvGrpSpPr>
      <p:grpSpPr>
        <a:xfrm>
          <a:off x="0" y="0"/>
          <a:ext cx="0" cy="0"/>
          <a:chOff x="0" y="0"/>
          <a:chExt cx="0" cy="0"/>
        </a:xfrm>
      </p:grpSpPr>
      <p:sp>
        <p:nvSpPr>
          <p:cNvPr id="23" name="Title 23">
            <a:extLst>
              <a:ext uri="{FF2B5EF4-FFF2-40B4-BE49-F238E27FC236}">
                <a16:creationId xmlns:a16="http://schemas.microsoft.com/office/drawing/2014/main" id="{D234472F-B27C-09FB-A0B4-1329FC395B87}"/>
              </a:ext>
            </a:extLst>
          </p:cNvPr>
          <p:cNvSpPr>
            <a:spLocks noGrp="1"/>
          </p:cNvSpPr>
          <p:nvPr>
            <p:ph type="title"/>
          </p:nvPr>
        </p:nvSpPr>
        <p:spPr>
          <a:xfrm>
            <a:off x="588963" y="457200"/>
            <a:ext cx="11017250" cy="1107996"/>
          </a:xfrm>
        </p:spPr>
        <p:txBody>
          <a:bodyPr/>
          <a:lstStyle/>
          <a:p>
            <a:pPr lvl="0" algn="ctr"/>
            <a:r>
              <a:rPr lang="en-US"/>
              <a:t>Common goals for </a:t>
            </a:r>
            <a:br>
              <a:rPr lang="en-US"/>
            </a:br>
            <a:r>
              <a:rPr lang="en-US"/>
              <a:t>Platform Engineering practices</a:t>
            </a:r>
          </a:p>
        </p:txBody>
      </p:sp>
      <p:sp>
        <p:nvSpPr>
          <p:cNvPr id="3" name="Rounded Rectangle 2">
            <a:extLst>
              <a:ext uri="{FF2B5EF4-FFF2-40B4-BE49-F238E27FC236}">
                <a16:creationId xmlns:a16="http://schemas.microsoft.com/office/drawing/2014/main" id="{9CCECBF4-C7D9-1947-0CD0-03F6AC485D8F}"/>
              </a:ext>
              <a:ext uri="{C183D7F6-B498-43B3-948B-1728B52AA6E4}">
                <adec:decorative xmlns:adec="http://schemas.microsoft.com/office/drawing/2017/decorative" val="1"/>
              </a:ext>
            </a:extLst>
          </p:cNvPr>
          <p:cNvSpPr/>
          <p:nvPr/>
        </p:nvSpPr>
        <p:spPr bwMode="auto">
          <a:xfrm>
            <a:off x="588963" y="2024743"/>
            <a:ext cx="5302800" cy="4244294"/>
          </a:xfrm>
          <a:prstGeom prst="roundRect">
            <a:avLst>
              <a:gd name="adj" fmla="val 3423"/>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 name="Rounded Rectangle 6">
            <a:extLst>
              <a:ext uri="{FF2B5EF4-FFF2-40B4-BE49-F238E27FC236}">
                <a16:creationId xmlns:a16="http://schemas.microsoft.com/office/drawing/2014/main" id="{1DAF0E19-0F4F-7A0D-FB79-FC44E658C9C5}"/>
              </a:ext>
              <a:ext uri="{C183D7F6-B498-43B3-948B-1728B52AA6E4}">
                <adec:decorative xmlns:adec="http://schemas.microsoft.com/office/drawing/2017/decorative" val="1"/>
              </a:ext>
            </a:extLst>
          </p:cNvPr>
          <p:cNvSpPr/>
          <p:nvPr/>
        </p:nvSpPr>
        <p:spPr bwMode="auto">
          <a:xfrm>
            <a:off x="6307517" y="2024743"/>
            <a:ext cx="5298696" cy="4244294"/>
          </a:xfrm>
          <a:prstGeom prst="roundRect">
            <a:avLst>
              <a:gd name="adj" fmla="val 3423"/>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 name="TextBox 9">
            <a:extLst>
              <a:ext uri="{FF2B5EF4-FFF2-40B4-BE49-F238E27FC236}">
                <a16:creationId xmlns:a16="http://schemas.microsoft.com/office/drawing/2014/main" id="{3D1E1070-D0E9-36A2-AD3F-BEBA5FA41A90}"/>
              </a:ext>
            </a:extLst>
          </p:cNvPr>
          <p:cNvSpPr txBox="1"/>
          <p:nvPr/>
        </p:nvSpPr>
        <p:spPr>
          <a:xfrm>
            <a:off x="807016" y="2230021"/>
            <a:ext cx="4862590" cy="458454"/>
          </a:xfrm>
          <a:prstGeom prst="roundRect">
            <a:avLst>
              <a:gd name="adj" fmla="val 31177"/>
            </a:avLst>
          </a:prstGeom>
          <a:gradFill flip="none" rotWithShape="1">
            <a:gsLst>
              <a:gs pos="0">
                <a:srgbClr val="6658CB"/>
              </a:gs>
              <a:gs pos="100000">
                <a:srgbClr val="399A91"/>
              </a:gs>
              <a:gs pos="50000">
                <a:srgbClr val="0C7FC7"/>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Self-service with guardrails </a:t>
            </a:r>
          </a:p>
        </p:txBody>
      </p:sp>
      <p:sp>
        <p:nvSpPr>
          <p:cNvPr id="11" name="TextBox 10">
            <a:extLst>
              <a:ext uri="{FF2B5EF4-FFF2-40B4-BE49-F238E27FC236}">
                <a16:creationId xmlns:a16="http://schemas.microsoft.com/office/drawing/2014/main" id="{34D4FCCC-4D41-C6A9-C2AD-49621C9CC37F}"/>
              </a:ext>
            </a:extLst>
          </p:cNvPr>
          <p:cNvSpPr txBox="1"/>
          <p:nvPr/>
        </p:nvSpPr>
        <p:spPr>
          <a:xfrm>
            <a:off x="6525570" y="2230021"/>
            <a:ext cx="4862590" cy="458454"/>
          </a:xfrm>
          <a:prstGeom prst="roundRect">
            <a:avLst>
              <a:gd name="adj" fmla="val 31177"/>
            </a:avLst>
          </a:prstGeom>
          <a:gradFill flip="none" rotWithShape="1">
            <a:gsLst>
              <a:gs pos="0">
                <a:srgbClr val="FF5C39"/>
              </a:gs>
              <a:gs pos="100000">
                <a:srgbClr val="6658CB"/>
              </a:gs>
              <a:gs pos="49000">
                <a:srgbClr val="CD40A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defPPr>
              <a:defRPr lang="en-US"/>
            </a:defPPr>
            <a:lvl1pPr marR="0" lvl="0" indent="0" algn="ctr" defTabSz="914400" fontAlgn="base">
              <a:lnSpc>
                <a:spcPct val="100000"/>
              </a:lnSpc>
              <a:spcBef>
                <a:spcPct val="0"/>
              </a:spcBef>
              <a:spcAft>
                <a:spcPct val="0"/>
              </a:spcAft>
              <a:buClrTx/>
              <a:buSzTx/>
              <a:buFontTx/>
              <a:buNone/>
              <a:tabLst/>
              <a:defRPr kumimoji="0" sz="18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Culture shift to product mentality</a:t>
            </a:r>
          </a:p>
        </p:txBody>
      </p:sp>
      <p:sp>
        <p:nvSpPr>
          <p:cNvPr id="20" name="Text Placeholder 3">
            <a:extLst>
              <a:ext uri="{FF2B5EF4-FFF2-40B4-BE49-F238E27FC236}">
                <a16:creationId xmlns:a16="http://schemas.microsoft.com/office/drawing/2014/main" id="{39C911E5-12F4-A699-4518-814046EDC289}"/>
              </a:ext>
            </a:extLst>
          </p:cNvPr>
          <p:cNvSpPr txBox="1">
            <a:spLocks/>
          </p:cNvSpPr>
          <p:nvPr/>
        </p:nvSpPr>
        <p:spPr>
          <a:xfrm>
            <a:off x="807015" y="2955242"/>
            <a:ext cx="4862591" cy="3052118"/>
          </a:xfrm>
          <a:prstGeom prst="rect">
            <a:avLst/>
          </a:prstGeom>
        </p:spPr>
        <p:txBody>
          <a:bodyPr vert="horz" wrap="square" lIns="0" tIns="0" rIns="0" bIns="0" rtlCol="0" anchor="t">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000" marR="0" lvl="0" indent="-180000" algn="l" defTabSz="914400" rtl="0" eaLnBrk="1" fontAlgn="auto" latinLnBrk="0" hangingPunct="1">
              <a:lnSpc>
                <a:spcPct val="100000"/>
              </a:lnSpc>
              <a:spcBef>
                <a:spcPts val="1400"/>
              </a:spcBef>
              <a:spcAft>
                <a:spcPts val="0"/>
              </a:spcAft>
              <a:buClr>
                <a:srgbClr val="379994"/>
              </a:buClr>
              <a:buSzPct val="100000"/>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Self-service: keep developers focused on delivering business value quickly </a:t>
            </a:r>
          </a:p>
          <a:p>
            <a:pPr marL="180000" marR="0" lvl="0" indent="-180000" algn="l" defTabSz="914400" rtl="0" eaLnBrk="1" fontAlgn="auto" latinLnBrk="0" hangingPunct="1">
              <a:lnSpc>
                <a:spcPct val="100000"/>
              </a:lnSpc>
              <a:spcBef>
                <a:spcPts val="1400"/>
              </a:spcBef>
              <a:spcAft>
                <a:spcPts val="0"/>
              </a:spcAft>
              <a:buClr>
                <a:srgbClr val="379994"/>
              </a:buClr>
              <a:buSzPct val="100000"/>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Secure, governed development, but with </a:t>
            </a:r>
            <a:b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team-level flexibility</a:t>
            </a:r>
          </a:p>
          <a:p>
            <a:pPr marL="180000" marR="0" lvl="0" indent="-180000" algn="l" defTabSz="914400" rtl="0" eaLnBrk="1" fontAlgn="auto" latinLnBrk="0" hangingPunct="1">
              <a:lnSpc>
                <a:spcPct val="100000"/>
              </a:lnSpc>
              <a:spcBef>
                <a:spcPts val="1400"/>
              </a:spcBef>
              <a:spcAft>
                <a:spcPts val="0"/>
              </a:spcAft>
              <a:buClr>
                <a:srgbClr val="379994"/>
              </a:buClr>
              <a:buSzPct val="100000"/>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Rapid, secure project and team member onboarding/offboarding</a:t>
            </a:r>
          </a:p>
          <a:p>
            <a:pPr marL="180000" marR="0" lvl="0" indent="-180000" algn="l" defTabSz="914400" rtl="0" eaLnBrk="1" fontAlgn="auto" latinLnBrk="0" hangingPunct="1">
              <a:lnSpc>
                <a:spcPct val="100000"/>
              </a:lnSpc>
              <a:spcBef>
                <a:spcPts val="1400"/>
              </a:spcBef>
              <a:spcAft>
                <a:spcPts val="0"/>
              </a:spcAft>
              <a:buClr>
                <a:srgbClr val="379994"/>
              </a:buClr>
              <a:buSzPct val="100000"/>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Simplified shared API, service discovery, adoption, publishing across teams</a:t>
            </a:r>
          </a:p>
          <a:p>
            <a:pPr marL="180000" marR="0" lvl="0" indent="-180000" algn="l" defTabSz="914400" rtl="0" eaLnBrk="1" fontAlgn="auto" latinLnBrk="0" hangingPunct="1">
              <a:lnSpc>
                <a:spcPct val="100000"/>
              </a:lnSpc>
              <a:spcBef>
                <a:spcPts val="1400"/>
              </a:spcBef>
              <a:spcAft>
                <a:spcPts val="0"/>
              </a:spcAft>
              <a:buClr>
                <a:srgbClr val="379994"/>
              </a:buClr>
              <a:buSzPct val="100000"/>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Improve collaboration while maintaining tool choice</a:t>
            </a:r>
          </a:p>
          <a:p>
            <a:pPr marL="180000" marR="0" lvl="0" indent="-180000" algn="l" defTabSz="914400" rtl="0" eaLnBrk="1" fontAlgn="auto" latinLnBrk="0" hangingPunct="1">
              <a:lnSpc>
                <a:spcPct val="100000"/>
              </a:lnSpc>
              <a:spcBef>
                <a:spcPts val="1400"/>
              </a:spcBef>
              <a:spcAft>
                <a:spcPts val="0"/>
              </a:spcAft>
              <a:buClr>
                <a:srgbClr val="379994"/>
              </a:buClr>
              <a:buSzPct val="100000"/>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Costs optimized across various tools, vendors, and teams</a:t>
            </a:r>
          </a:p>
        </p:txBody>
      </p:sp>
      <p:sp>
        <p:nvSpPr>
          <p:cNvPr id="21" name="Text Placeholder 3">
            <a:extLst>
              <a:ext uri="{FF2B5EF4-FFF2-40B4-BE49-F238E27FC236}">
                <a16:creationId xmlns:a16="http://schemas.microsoft.com/office/drawing/2014/main" id="{91AA1A4C-03AE-9242-B3AD-4213F05F7576}"/>
              </a:ext>
            </a:extLst>
          </p:cNvPr>
          <p:cNvSpPr txBox="1">
            <a:spLocks/>
          </p:cNvSpPr>
          <p:nvPr/>
        </p:nvSpPr>
        <p:spPr>
          <a:xfrm>
            <a:off x="6525569" y="2955242"/>
            <a:ext cx="4862591" cy="1436291"/>
          </a:xfrm>
          <a:prstGeom prst="rect">
            <a:avLst/>
          </a:prstGeom>
        </p:spPr>
        <p:txBody>
          <a:bodyPr vert="horz" wrap="square" lIns="0" tIns="0" rIns="0" bIns="0" rtlCol="0" anchor="t">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000" marR="0" lvl="1" indent="-180000" algn="l" defTabSz="914400" rtl="0" eaLnBrk="1" fontAlgn="auto" latinLnBrk="0" hangingPunct="1">
              <a:lnSpc>
                <a:spcPct val="100000"/>
              </a:lnSpc>
              <a:spcBef>
                <a:spcPts val="1400"/>
              </a:spcBef>
              <a:spcAft>
                <a:spcPts val="0"/>
              </a:spcAft>
              <a:buClr>
                <a:srgbClr val="C03BC4"/>
              </a:buClr>
              <a:buSzPct val="100000"/>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Engineering Platform managed as a product</a:t>
            </a:r>
          </a:p>
          <a:p>
            <a:pPr marL="180000" marR="0" lvl="1" indent="-180000" algn="l" defTabSz="914400" rtl="0" eaLnBrk="1" fontAlgn="auto" latinLnBrk="0" hangingPunct="1">
              <a:lnSpc>
                <a:spcPct val="100000"/>
              </a:lnSpc>
              <a:spcBef>
                <a:spcPts val="1400"/>
              </a:spcBef>
              <a:spcAft>
                <a:spcPts val="0"/>
              </a:spcAft>
              <a:buClr>
                <a:srgbClr val="C03BC4"/>
              </a:buClr>
              <a:buSzPct val="100000"/>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Devs are the primary customer – automate away as </a:t>
            </a:r>
            <a:b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much as possible</a:t>
            </a:r>
          </a:p>
          <a:p>
            <a:pPr marL="180000" marR="0" lvl="1" indent="-180000" algn="l" defTabSz="914400" rtl="0" eaLnBrk="1" fontAlgn="auto" latinLnBrk="0" hangingPunct="1">
              <a:lnSpc>
                <a:spcPct val="100000"/>
              </a:lnSpc>
              <a:spcBef>
                <a:spcPts val="1400"/>
              </a:spcBef>
              <a:spcAft>
                <a:spcPts val="0"/>
              </a:spcAft>
              <a:buClr>
                <a:srgbClr val="C03BC4"/>
              </a:buClr>
              <a:buSzPct val="100000"/>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Security, architecture, operations are key stakeholders, provide input</a:t>
            </a:r>
          </a:p>
        </p:txBody>
      </p:sp>
    </p:spTree>
    <p:extLst>
      <p:ext uri="{BB962C8B-B14F-4D97-AF65-F5344CB8AC3E}">
        <p14:creationId xmlns:p14="http://schemas.microsoft.com/office/powerpoint/2010/main" val="32814593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path" presetSubtype="0" decel="100000" fill="hold" grpId="1" nodeType="withEffect">
                                  <p:stCondLst>
                                    <p:cond delay="0"/>
                                  </p:stCondLst>
                                  <p:childTnLst>
                                    <p:animMotion origin="layout" path="M -1.25E-6 3.7037E-6 L -1.25E-6 0.03541 " pathEditMode="relative" rAng="0" ptsTypes="AA">
                                      <p:cBhvr>
                                        <p:cTn id="9" dur="700" spd="-100000" fill="hold"/>
                                        <p:tgtEl>
                                          <p:spTgt spid="23"/>
                                        </p:tgtEl>
                                        <p:attrNameLst>
                                          <p:attrName>ppt_x</p:attrName>
                                          <p:attrName>ppt_y</p:attrName>
                                        </p:attrNameLst>
                                      </p:cBhvr>
                                      <p:rCtr x="0" y="1782"/>
                                    </p:animMotion>
                                  </p:childTnLst>
                                </p:cTn>
                              </p:par>
                              <p:par>
                                <p:cTn id="10" presetID="10" presetClass="entr" presetSubtype="0" fill="hold" grpId="0"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100"/>
                                  </p:stCondLst>
                                  <p:childTnLst>
                                    <p:animMotion origin="layout" path="M -1.25E-6 3.7037E-6 L -1.25E-6 0.03541 " pathEditMode="relative" rAng="0" ptsTypes="AA">
                                      <p:cBhvr>
                                        <p:cTn id="14" dur="700" spd="-100000" fill="hold"/>
                                        <p:tgtEl>
                                          <p:spTgt spid="3"/>
                                        </p:tgtEl>
                                        <p:attrNameLst>
                                          <p:attrName>ppt_x</p:attrName>
                                          <p:attrName>ppt_y</p:attrName>
                                        </p:attrNameLst>
                                      </p:cBhvr>
                                      <p:rCtr x="0" y="1782"/>
                                    </p:animMotion>
                                  </p:childTnLst>
                                </p:cTn>
                              </p:par>
                              <p:par>
                                <p:cTn id="15" presetID="10" presetClass="entr" presetSubtype="0" fill="hold" grpId="0" nodeType="withEffect">
                                  <p:stCondLst>
                                    <p:cond delay="1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42" presetClass="path" presetSubtype="0" decel="100000" fill="hold" grpId="1" nodeType="withEffect">
                                  <p:stCondLst>
                                    <p:cond delay="100"/>
                                  </p:stCondLst>
                                  <p:childTnLst>
                                    <p:animMotion origin="layout" path="M -1.25E-6 3.7037E-6 L -1.25E-6 0.03541 " pathEditMode="relative" rAng="0" ptsTypes="AA">
                                      <p:cBhvr>
                                        <p:cTn id="19" dur="700" spd="-100000" fill="hold"/>
                                        <p:tgtEl>
                                          <p:spTgt spid="11"/>
                                        </p:tgtEl>
                                        <p:attrNameLst>
                                          <p:attrName>ppt_x</p:attrName>
                                          <p:attrName>ppt_y</p:attrName>
                                        </p:attrNameLst>
                                      </p:cBhvr>
                                      <p:rCtr x="0" y="1782"/>
                                    </p:animMotion>
                                  </p:childTnLst>
                                </p:cTn>
                              </p:par>
                              <p:par>
                                <p:cTn id="20" presetID="10" presetClass="entr" presetSubtype="0" fill="hold" grpId="0" nodeType="withEffect">
                                  <p:stCondLst>
                                    <p:cond delay="1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100"/>
                                  </p:stCondLst>
                                  <p:childTnLst>
                                    <p:animMotion origin="layout" path="M -1.25E-6 3.7037E-6 L -1.25E-6 0.03541 " pathEditMode="relative" rAng="0" ptsTypes="AA">
                                      <p:cBhvr>
                                        <p:cTn id="24" dur="700" spd="-100000" fill="hold"/>
                                        <p:tgtEl>
                                          <p:spTgt spid="10"/>
                                        </p:tgtEl>
                                        <p:attrNameLst>
                                          <p:attrName>ppt_x</p:attrName>
                                          <p:attrName>ppt_y</p:attrName>
                                        </p:attrNameLst>
                                      </p:cBhvr>
                                      <p:rCtr x="0" y="1782"/>
                                    </p:animMotion>
                                  </p:childTnLst>
                                </p:cTn>
                              </p:par>
                              <p:par>
                                <p:cTn id="25" presetID="10" presetClass="entr" presetSubtype="0" fill="hold" grpId="0" nodeType="withEffect">
                                  <p:stCondLst>
                                    <p:cond delay="1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42" presetClass="path" presetSubtype="0" decel="100000" fill="hold" grpId="1" nodeType="withEffect">
                                  <p:stCondLst>
                                    <p:cond delay="100"/>
                                  </p:stCondLst>
                                  <p:childTnLst>
                                    <p:animMotion origin="layout" path="M -1.25E-6 3.7037E-6 L -1.25E-6 0.03541 " pathEditMode="relative" rAng="0" ptsTypes="AA">
                                      <p:cBhvr>
                                        <p:cTn id="29" dur="700" spd="-100000" fill="hold"/>
                                        <p:tgtEl>
                                          <p:spTgt spid="7"/>
                                        </p:tgtEl>
                                        <p:attrNameLst>
                                          <p:attrName>ppt_x</p:attrName>
                                          <p:attrName>ppt_y</p:attrName>
                                        </p:attrNameLst>
                                      </p:cBhvr>
                                      <p:rCtr x="0" y="1782"/>
                                    </p:animMotion>
                                  </p:childTnLst>
                                </p:cTn>
                              </p:par>
                              <p:par>
                                <p:cTn id="30" presetID="10" presetClass="entr" presetSubtype="0" fill="hold" grpId="0" nodeType="withEffect">
                                  <p:stCondLst>
                                    <p:cond delay="2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42" presetClass="path" presetSubtype="0" decel="100000" fill="hold" grpId="1" nodeType="withEffect">
                                  <p:stCondLst>
                                    <p:cond delay="200"/>
                                  </p:stCondLst>
                                  <p:childTnLst>
                                    <p:animMotion origin="layout" path="M -1.25E-6 3.7037E-6 L -1.25E-6 0.03541 " pathEditMode="relative" rAng="0" ptsTypes="AA">
                                      <p:cBhvr>
                                        <p:cTn id="34" dur="700" spd="-100000" fill="hold"/>
                                        <p:tgtEl>
                                          <p:spTgt spid="20"/>
                                        </p:tgtEl>
                                        <p:attrNameLst>
                                          <p:attrName>ppt_x</p:attrName>
                                          <p:attrName>ppt_y</p:attrName>
                                        </p:attrNameLst>
                                      </p:cBhvr>
                                      <p:rCtr x="0" y="1782"/>
                                    </p:animMotion>
                                  </p:childTnLst>
                                </p:cTn>
                              </p:par>
                              <p:par>
                                <p:cTn id="35" presetID="10" presetClass="entr" presetSubtype="0" fill="hold" grpId="0" nodeType="withEffect">
                                  <p:stCondLst>
                                    <p:cond delay="20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42" presetClass="path" presetSubtype="0" decel="100000" fill="hold" grpId="1" nodeType="withEffect">
                                  <p:stCondLst>
                                    <p:cond delay="200"/>
                                  </p:stCondLst>
                                  <p:childTnLst>
                                    <p:animMotion origin="layout" path="M -1.25E-6 3.7037E-6 L -1.25E-6 0.03541 " pathEditMode="relative" rAng="0" ptsTypes="AA">
                                      <p:cBhvr>
                                        <p:cTn id="39" dur="700" spd="-100000" fill="hold"/>
                                        <p:tgtEl>
                                          <p:spTgt spid="21"/>
                                        </p:tgtEl>
                                        <p:attrNameLst>
                                          <p:attrName>ppt_x</p:attrName>
                                          <p:attrName>ppt_y</p:attrName>
                                        </p:attrNameLst>
                                      </p:cBhvr>
                                      <p:rCtr x="0" y="17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3" grpId="0" animBg="1"/>
      <p:bldP spid="3" grpId="1" animBg="1"/>
      <p:bldP spid="7" grpId="0" animBg="1"/>
      <p:bldP spid="7" grpId="1" animBg="1"/>
      <p:bldP spid="10" grpId="0" animBg="1"/>
      <p:bldP spid="10" grpId="1" animBg="1"/>
      <p:bldP spid="11" grpId="0" animBg="1"/>
      <p:bldP spid="11" grpId="1" animBg="1"/>
      <p:bldP spid="20" grpId="0"/>
      <p:bldP spid="20" grpId="1"/>
      <p:bldP spid="21" grpId="0"/>
      <p:bldP spid="21"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195334-F65C-261C-5B79-9E26ACB2CBC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967673-FEE5-2051-19AD-B23336B40F8D}"/>
              </a:ext>
            </a:extLst>
          </p:cNvPr>
          <p:cNvSpPr>
            <a:spLocks noGrp="1"/>
          </p:cNvSpPr>
          <p:nvPr>
            <p:ph type="title"/>
          </p:nvPr>
        </p:nvSpPr>
        <p:spPr>
          <a:xfrm>
            <a:off x="588963" y="1109628"/>
            <a:ext cx="11080123" cy="554038"/>
          </a:xfrm>
        </p:spPr>
        <p:txBody>
          <a:bodyPr/>
          <a:lstStyle/>
          <a:p>
            <a:pPr algn="ctr"/>
            <a:r>
              <a:rPr lang="en-US"/>
              <a:t>Policy as Code</a:t>
            </a:r>
          </a:p>
        </p:txBody>
      </p:sp>
      <p:sp>
        <p:nvSpPr>
          <p:cNvPr id="5" name="TextBox 4">
            <a:extLst>
              <a:ext uri="{FF2B5EF4-FFF2-40B4-BE49-F238E27FC236}">
                <a16:creationId xmlns:a16="http://schemas.microsoft.com/office/drawing/2014/main" id="{30859F37-2D62-BBD8-4414-2798DD021CB9}"/>
              </a:ext>
            </a:extLst>
          </p:cNvPr>
          <p:cNvSpPr txBox="1"/>
          <p:nvPr/>
        </p:nvSpPr>
        <p:spPr>
          <a:xfrm>
            <a:off x="585219" y="1844980"/>
            <a:ext cx="11080123"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All Policy objects are modeled as resources. They are JSON files that can be deployed using CICD pipeline.</a:t>
            </a:r>
          </a:p>
        </p:txBody>
      </p:sp>
      <p:cxnSp>
        <p:nvCxnSpPr>
          <p:cNvPr id="16" name="Straight Arrow Connector 15" descr="Dark grey line">
            <a:extLst>
              <a:ext uri="{FF2B5EF4-FFF2-40B4-BE49-F238E27FC236}">
                <a16:creationId xmlns:a16="http://schemas.microsoft.com/office/drawing/2014/main" id="{0A32B1A5-A66F-32A1-097A-1B3AF61CC8AE}"/>
              </a:ext>
              <a:ext uri="{C183D7F6-B498-43B3-948B-1728B52AA6E4}">
                <adec:decorative xmlns:adec="http://schemas.microsoft.com/office/drawing/2017/decorative" val="0"/>
              </a:ext>
            </a:extLst>
          </p:cNvPr>
          <p:cNvCxnSpPr>
            <a:cxnSpLocks/>
          </p:cNvCxnSpPr>
          <p:nvPr/>
        </p:nvCxnSpPr>
        <p:spPr>
          <a:xfrm>
            <a:off x="585219" y="3130938"/>
            <a:ext cx="11083867"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CA656F2-3D57-07D5-543D-DD70284140C2}"/>
              </a:ext>
            </a:extLst>
          </p:cNvPr>
          <p:cNvSpPr txBox="1"/>
          <p:nvPr/>
        </p:nvSpPr>
        <p:spPr>
          <a:xfrm>
            <a:off x="585219" y="3429000"/>
            <a:ext cx="11083867" cy="2154436"/>
          </a:xfrm>
          <a:prstGeom prst="rect">
            <a:avLst/>
          </a:prstGeom>
          <a:noFill/>
        </p:spPr>
        <p:txBody>
          <a:bodyPr wrap="square" lIns="0" tIns="0" rIns="0" bIns="0" rtlCol="0">
            <a:spAutoFit/>
          </a:bodyPr>
          <a:lstStyle/>
          <a:p>
            <a:pPr marL="0" marR="0" lvl="1" algn="ctr" defTabSz="914367" rtl="0" eaLnBrk="1" fontAlgn="auto" latinLnBrk="0" hangingPunct="1">
              <a:lnSpc>
                <a:spcPct val="100000"/>
              </a:lnSpc>
              <a:spcBef>
                <a:spcPts val="0"/>
              </a:spcBef>
              <a:spcAft>
                <a:spcPts val="1200"/>
              </a:spcAft>
              <a:buClr>
                <a:srgbClr val="FFFFFF"/>
              </a:buClr>
              <a:buSzPct val="100000"/>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Definition</a:t>
            </a:r>
          </a:p>
          <a:p>
            <a:pPr marL="0" marR="0" lvl="1" algn="ctr" defTabSz="914367" rtl="0" eaLnBrk="1" fontAlgn="auto" latinLnBrk="0" hangingPunct="1">
              <a:lnSpc>
                <a:spcPct val="100000"/>
              </a:lnSpc>
              <a:spcBef>
                <a:spcPts val="0"/>
              </a:spcBef>
              <a:spcAft>
                <a:spcPts val="1200"/>
              </a:spcAft>
              <a:buClr>
                <a:srgbClr val="FFFFFF"/>
              </a:buClr>
              <a:buSzPct val="100000"/>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Initiative definition</a:t>
            </a:r>
          </a:p>
          <a:p>
            <a:pPr marL="0" marR="0" lvl="1" algn="ctr" defTabSz="914367" rtl="0" eaLnBrk="1" fontAlgn="auto" latinLnBrk="0" hangingPunct="1">
              <a:lnSpc>
                <a:spcPct val="100000"/>
              </a:lnSpc>
              <a:spcBef>
                <a:spcPts val="0"/>
              </a:spcBef>
              <a:spcAft>
                <a:spcPts val="1200"/>
              </a:spcAft>
              <a:buClr>
                <a:srgbClr val="FFFFFF"/>
              </a:buClr>
              <a:buSzPct val="100000"/>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Assignment</a:t>
            </a:r>
          </a:p>
          <a:p>
            <a:pPr marL="0" marR="0" lvl="1" algn="ctr" defTabSz="914367" rtl="0" eaLnBrk="1" fontAlgn="auto" latinLnBrk="0" hangingPunct="1">
              <a:lnSpc>
                <a:spcPct val="100000"/>
              </a:lnSpc>
              <a:spcBef>
                <a:spcPts val="0"/>
              </a:spcBef>
              <a:spcAft>
                <a:spcPts val="1200"/>
              </a:spcAft>
              <a:buClr>
                <a:srgbClr val="FFFFFF"/>
              </a:buClr>
              <a:buSzPct val="100000"/>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Exemption</a:t>
            </a:r>
          </a:p>
          <a:p>
            <a:pPr marL="0" marR="0" lvl="1" algn="ctr" defTabSz="914367" rtl="0" eaLnBrk="1" fontAlgn="auto" latinLnBrk="0" hangingPunct="1">
              <a:lnSpc>
                <a:spcPct val="100000"/>
              </a:lnSpc>
              <a:spcBef>
                <a:spcPts val="0"/>
              </a:spcBef>
              <a:spcAft>
                <a:spcPts val="1200"/>
              </a:spcAft>
              <a:buClr>
                <a:srgbClr val="FFFFFF"/>
              </a:buClr>
              <a:buSzPct val="100000"/>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Remediation task</a:t>
            </a:r>
          </a:p>
        </p:txBody>
      </p:sp>
    </p:spTree>
    <p:extLst>
      <p:ext uri="{BB962C8B-B14F-4D97-AF65-F5344CB8AC3E}">
        <p14:creationId xmlns:p14="http://schemas.microsoft.com/office/powerpoint/2010/main" val="11636185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95833E-6 -3.33333E-6 L 3.95833E-6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0"/>
                                  </p:stCondLst>
                                  <p:childTnLst>
                                    <p:animMotion origin="layout" path="M 3.95833E-6 -3.33333E-6 L 3.95833E-6 0.03542 " pathEditMode="relative" rAng="0" ptsTypes="AA">
                                      <p:cBhvr>
                                        <p:cTn id="14" dur="700" spd="-100000" fill="hold"/>
                                        <p:tgtEl>
                                          <p:spTgt spid="5"/>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42" presetClass="path" presetSubtype="0" decel="100000" fill="hold" nodeType="withEffect">
                                  <p:stCondLst>
                                    <p:cond delay="100"/>
                                  </p:stCondLst>
                                  <p:childTnLst>
                                    <p:animMotion origin="layout" path="M 3.95833E-6 -3.33333E-6 L 3.95833E-6 0.03542 " pathEditMode="relative" rAng="0" ptsTypes="AA">
                                      <p:cBhvr>
                                        <p:cTn id="19" dur="700" spd="-100000" fill="hold"/>
                                        <p:tgtEl>
                                          <p:spTgt spid="16"/>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42" presetClass="path" presetSubtype="0" decel="100000" fill="hold" grpId="1" nodeType="withEffect">
                                  <p:stCondLst>
                                    <p:cond delay="100"/>
                                  </p:stCondLst>
                                  <p:childTnLst>
                                    <p:animMotion origin="layout" path="M 3.95833E-6 -3.33333E-6 L 3.95833E-6 0.03542 " pathEditMode="relative" rAng="0" ptsTypes="AA">
                                      <p:cBhvr>
                                        <p:cTn id="24" dur="700" spd="-100000" fill="hold"/>
                                        <p:tgtEl>
                                          <p:spTgt spid="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5" grpId="1"/>
      <p:bldP spid="9" grpId="0"/>
      <p:bldP spid="9"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232D60-25AE-CCBD-F86D-0E5E8C3BC22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3E676A22-3251-7EC5-9582-872E582768FE}"/>
              </a:ext>
            </a:extLst>
          </p:cNvPr>
          <p:cNvSpPr>
            <a:spLocks noGrp="1"/>
          </p:cNvSpPr>
          <p:nvPr>
            <p:ph type="title"/>
          </p:nvPr>
        </p:nvSpPr>
        <p:spPr>
          <a:xfrm>
            <a:off x="588963" y="457200"/>
            <a:ext cx="11017250" cy="1107996"/>
          </a:xfrm>
        </p:spPr>
        <p:txBody>
          <a:bodyPr/>
          <a:lstStyle/>
          <a:p>
            <a:r>
              <a:rPr lang="en-US"/>
              <a:t>Organizing your </a:t>
            </a:r>
            <a:br>
              <a:rPr lang="en-US"/>
            </a:br>
            <a:r>
              <a:rPr lang="en-US"/>
              <a:t>environment</a:t>
            </a:r>
          </a:p>
        </p:txBody>
      </p:sp>
      <p:sp>
        <p:nvSpPr>
          <p:cNvPr id="4" name="Content Placeholder 2">
            <a:extLst>
              <a:ext uri="{FF2B5EF4-FFF2-40B4-BE49-F238E27FC236}">
                <a16:creationId xmlns:a16="http://schemas.microsoft.com/office/drawing/2014/main" id="{F39229A6-ED6E-863B-5910-41803D5F80CD}"/>
              </a:ext>
            </a:extLst>
          </p:cNvPr>
          <p:cNvSpPr txBox="1">
            <a:spLocks/>
          </p:cNvSpPr>
          <p:nvPr/>
        </p:nvSpPr>
        <p:spPr>
          <a:xfrm>
            <a:off x="588263" y="2037238"/>
            <a:ext cx="4710811" cy="4083169"/>
          </a:xfrm>
          <a:prstGeom prst="rect">
            <a:avLst/>
          </a:prstGeom>
        </p:spPr>
        <p:txBody>
          <a:bodyPr vert="horz" wrap="square"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220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An application should be contained </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within a subscription. </a:t>
            </a:r>
          </a:p>
          <a:p>
            <a:pPr marL="0" marR="0" lvl="0" indent="0" algn="l" defTabSz="914367" rtl="0" eaLnBrk="1" fontAlgn="auto" latinLnBrk="0" hangingPunct="1">
              <a:lnSpc>
                <a:spcPct val="100000"/>
              </a:lnSpc>
              <a:spcBef>
                <a:spcPts val="0"/>
              </a:spcBef>
              <a:spcAft>
                <a:spcPts val="220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The management group hierarchy should represent separate environments (dev, non-prod, prod).</a:t>
            </a:r>
          </a:p>
          <a:p>
            <a:pPr marL="0" marR="0" lvl="0" indent="0" algn="l" defTabSz="914367" rtl="0" eaLnBrk="1" fontAlgn="auto" latinLnBrk="0" hangingPunct="1">
              <a:lnSpc>
                <a:spcPct val="100000"/>
              </a:lnSpc>
              <a:spcBef>
                <a:spcPts val="0"/>
              </a:spcBef>
              <a:spcAft>
                <a:spcPts val="220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MGs allow for at scale management of role-based access control and policy management. This is critical for proper safe deployment of Policy. </a:t>
            </a:r>
          </a:p>
          <a:p>
            <a:pPr marL="0" marR="0" lvl="0" indent="0" algn="l" defTabSz="914367" rtl="0" eaLnBrk="1" fontAlgn="auto" latinLnBrk="0" hangingPunct="1">
              <a:lnSpc>
                <a:spcPct val="100000"/>
              </a:lnSpc>
              <a:spcBef>
                <a:spcPts val="0"/>
              </a:spcBef>
              <a:spcAft>
                <a:spcPts val="220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Tags can store important business information such as cost code, owner and rings for deployments, etc. </a:t>
            </a:r>
          </a:p>
          <a:p>
            <a:pPr marL="0" marR="0" lvl="0" indent="0" algn="l" defTabSz="914367" rtl="0" eaLnBrk="1" fontAlgn="auto" latinLnBrk="0" hangingPunct="1">
              <a:lnSpc>
                <a:spcPct val="100000"/>
              </a:lnSpc>
              <a:spcBef>
                <a:spcPts val="0"/>
              </a:spcBef>
              <a:spcAft>
                <a:spcPts val="220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Leverage Policy for tag management such as requiring tags on a resource or populating </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tags at-scale. </a:t>
            </a:r>
          </a:p>
        </p:txBody>
      </p:sp>
      <p:grpSp>
        <p:nvGrpSpPr>
          <p:cNvPr id="14" name="Group 13">
            <a:extLst>
              <a:ext uri="{FF2B5EF4-FFF2-40B4-BE49-F238E27FC236}">
                <a16:creationId xmlns:a16="http://schemas.microsoft.com/office/drawing/2014/main" id="{F0399860-C222-6D22-ADBC-1BD2BC6CD6AB}"/>
              </a:ext>
              <a:ext uri="{C183D7F6-B498-43B3-948B-1728B52AA6E4}">
                <adec:decorative xmlns:adec="http://schemas.microsoft.com/office/drawing/2017/decorative" val="1"/>
              </a:ext>
            </a:extLst>
          </p:cNvPr>
          <p:cNvGrpSpPr/>
          <p:nvPr/>
        </p:nvGrpSpPr>
        <p:grpSpPr>
          <a:xfrm>
            <a:off x="588263" y="2669893"/>
            <a:ext cx="4710811" cy="2533948"/>
            <a:chOff x="588263" y="2669893"/>
            <a:chExt cx="10286141" cy="2533948"/>
          </a:xfrm>
        </p:grpSpPr>
        <p:cxnSp>
          <p:nvCxnSpPr>
            <p:cNvPr id="10" name="Straight Arrow Connector 9" descr="Dark grey line">
              <a:extLst>
                <a:ext uri="{FF2B5EF4-FFF2-40B4-BE49-F238E27FC236}">
                  <a16:creationId xmlns:a16="http://schemas.microsoft.com/office/drawing/2014/main" id="{A09860A0-B79A-F76A-FFE9-838C9B80DF07}"/>
                </a:ext>
                <a:ext uri="{C183D7F6-B498-43B3-948B-1728B52AA6E4}">
                  <adec:decorative xmlns:adec="http://schemas.microsoft.com/office/drawing/2017/decorative" val="0"/>
                </a:ext>
              </a:extLst>
            </p:cNvPr>
            <p:cNvCxnSpPr>
              <a:cxnSpLocks/>
            </p:cNvCxnSpPr>
            <p:nvPr/>
          </p:nvCxnSpPr>
          <p:spPr>
            <a:xfrm>
              <a:off x="588263" y="2669893"/>
              <a:ext cx="10286141"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11" name="Straight Arrow Connector 10" descr="Dark grey line">
              <a:extLst>
                <a:ext uri="{FF2B5EF4-FFF2-40B4-BE49-F238E27FC236}">
                  <a16:creationId xmlns:a16="http://schemas.microsoft.com/office/drawing/2014/main" id="{E73A5798-171F-685F-65F7-A9DC317491C3}"/>
                </a:ext>
                <a:ext uri="{C183D7F6-B498-43B3-948B-1728B52AA6E4}">
                  <adec:decorative xmlns:adec="http://schemas.microsoft.com/office/drawing/2017/decorative" val="0"/>
                </a:ext>
              </a:extLst>
            </p:cNvPr>
            <p:cNvCxnSpPr>
              <a:cxnSpLocks/>
            </p:cNvCxnSpPr>
            <p:nvPr/>
          </p:nvCxnSpPr>
          <p:spPr>
            <a:xfrm>
              <a:off x="588263" y="3448684"/>
              <a:ext cx="10286141"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descr="Dark grey line">
              <a:extLst>
                <a:ext uri="{FF2B5EF4-FFF2-40B4-BE49-F238E27FC236}">
                  <a16:creationId xmlns:a16="http://schemas.microsoft.com/office/drawing/2014/main" id="{BBDD220F-5839-1A69-0664-9A9548137725}"/>
                </a:ext>
                <a:ext uri="{C183D7F6-B498-43B3-948B-1728B52AA6E4}">
                  <adec:decorative xmlns:adec="http://schemas.microsoft.com/office/drawing/2017/decorative" val="0"/>
                </a:ext>
              </a:extLst>
            </p:cNvPr>
            <p:cNvCxnSpPr>
              <a:cxnSpLocks/>
            </p:cNvCxnSpPr>
            <p:nvPr/>
          </p:nvCxnSpPr>
          <p:spPr>
            <a:xfrm>
              <a:off x="588263" y="4461275"/>
              <a:ext cx="10286141"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descr="Dark grey line">
              <a:extLst>
                <a:ext uri="{FF2B5EF4-FFF2-40B4-BE49-F238E27FC236}">
                  <a16:creationId xmlns:a16="http://schemas.microsoft.com/office/drawing/2014/main" id="{25C51719-040A-60BA-020F-3A3DD2ED497B}"/>
                </a:ext>
                <a:ext uri="{C183D7F6-B498-43B3-948B-1728B52AA6E4}">
                  <adec:decorative xmlns:adec="http://schemas.microsoft.com/office/drawing/2017/decorative" val="0"/>
                </a:ext>
              </a:extLst>
            </p:cNvPr>
            <p:cNvCxnSpPr>
              <a:cxnSpLocks/>
            </p:cNvCxnSpPr>
            <p:nvPr/>
          </p:nvCxnSpPr>
          <p:spPr>
            <a:xfrm>
              <a:off x="588263" y="5203841"/>
              <a:ext cx="10286141"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grpSp>
      <p:grpSp>
        <p:nvGrpSpPr>
          <p:cNvPr id="5" name="Group 4" descr="At the top there is tenant. Below that is root. Below that is Demo, Non-Prod, and Production. Below Non-Prod is Non-Prod Ring 1, Non-Prod Ring 2, Non-Prod Ring 3. Below Non-Prod Ring 1 are 6 icons of a cube.&#10;">
            <a:extLst>
              <a:ext uri="{FF2B5EF4-FFF2-40B4-BE49-F238E27FC236}">
                <a16:creationId xmlns:a16="http://schemas.microsoft.com/office/drawing/2014/main" id="{A2AD6E1B-BFD6-AA44-1049-7B018C943A1E}"/>
              </a:ext>
            </a:extLst>
          </p:cNvPr>
          <p:cNvGrpSpPr/>
          <p:nvPr/>
        </p:nvGrpSpPr>
        <p:grpSpPr>
          <a:xfrm>
            <a:off x="6281309" y="1317332"/>
            <a:ext cx="5328079" cy="4223336"/>
            <a:chOff x="6281309" y="1685541"/>
            <a:chExt cx="4950983" cy="3924428"/>
          </a:xfrm>
        </p:grpSpPr>
        <p:pic>
          <p:nvPicPr>
            <p:cNvPr id="2" name="Picture 1">
              <a:extLst>
                <a:ext uri="{FF2B5EF4-FFF2-40B4-BE49-F238E27FC236}">
                  <a16:creationId xmlns:a16="http://schemas.microsoft.com/office/drawing/2014/main" id="{384C4865-7315-25B5-F227-4C79406CFE9D}"/>
                </a:ext>
                <a:ext uri="{C183D7F6-B498-43B3-948B-1728B52AA6E4}">
                  <adec:decorative xmlns:adec="http://schemas.microsoft.com/office/drawing/2017/decorative" val="1"/>
                </a:ext>
              </a:extLst>
            </p:cNvPr>
            <p:cNvPicPr>
              <a:picLocks noChangeAspect="1"/>
            </p:cNvPicPr>
            <p:nvPr/>
          </p:nvPicPr>
          <p:blipFill>
            <a:blip r:embed="rId3"/>
            <a:srcRect r="9256" b="31848"/>
            <a:stretch/>
          </p:blipFill>
          <p:spPr>
            <a:xfrm>
              <a:off x="6390790" y="1799318"/>
              <a:ext cx="4732021" cy="3696874"/>
            </a:xfrm>
            <a:prstGeom prst="roundRect">
              <a:avLst>
                <a:gd name="adj" fmla="val 4634"/>
              </a:avLst>
            </a:prstGeom>
            <a:gradFill flip="none" rotWithShape="1">
              <a:gsLst>
                <a:gs pos="0">
                  <a:srgbClr val="1384BD"/>
                </a:gs>
                <a:gs pos="99000">
                  <a:srgbClr val="3268D0"/>
                </a:gs>
              </a:gsLst>
              <a:lin ang="0" scaled="1"/>
              <a:tileRect/>
            </a:gradFill>
            <a:ln w="12700" cap="rnd">
              <a:noFill/>
              <a:headEnd type="none" w="lg" len="sm"/>
              <a:tailEnd type="none" w="lg" len="sm"/>
            </a:ln>
            <a:effectLst/>
          </p:spPr>
        </p:pic>
        <p:sp>
          <p:nvSpPr>
            <p:cNvPr id="3" name="Rectangle: Rounded Corners 5">
              <a:extLst>
                <a:ext uri="{FF2B5EF4-FFF2-40B4-BE49-F238E27FC236}">
                  <a16:creationId xmlns:a16="http://schemas.microsoft.com/office/drawing/2014/main" id="{848DA1AE-EA62-50FF-B6FF-F481F306478D}"/>
                </a:ext>
                <a:ext uri="{C183D7F6-B498-43B3-948B-1728B52AA6E4}">
                  <adec:decorative xmlns:adec="http://schemas.microsoft.com/office/drawing/2017/decorative" val="1"/>
                </a:ext>
              </a:extLst>
            </p:cNvPr>
            <p:cNvSpPr/>
            <p:nvPr/>
          </p:nvSpPr>
          <p:spPr bwMode="auto">
            <a:xfrm>
              <a:off x="6281309" y="1685541"/>
              <a:ext cx="4950983" cy="3924428"/>
            </a:xfrm>
            <a:prstGeom prst="roundRect">
              <a:avLst>
                <a:gd name="adj" fmla="val 4789"/>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gradFill>
                  <a:gsLst>
                    <a:gs pos="41958">
                      <a:srgbClr val="FFFFFF"/>
                    </a:gs>
                    <a:gs pos="63000">
                      <a:srgbClr val="FFFFFF"/>
                    </a:gs>
                  </a:gsLst>
                  <a:lin ang="0" scaled="0"/>
                </a:gradFill>
                <a:effectLst/>
                <a:uLnTx/>
                <a:uFillTx/>
                <a:latin typeface="Segoe UI Semibold"/>
                <a:ea typeface="+mn-ea"/>
                <a:cs typeface="+mn-cs"/>
              </a:endParaRPr>
            </a:p>
          </p:txBody>
        </p:sp>
      </p:grpSp>
    </p:spTree>
    <p:extLst>
      <p:ext uri="{BB962C8B-B14F-4D97-AF65-F5344CB8AC3E}">
        <p14:creationId xmlns:p14="http://schemas.microsoft.com/office/powerpoint/2010/main" val="4730920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7 -3.7037E-6 L -2.08333E-7 0.03542 " pathEditMode="relative" rAng="0" ptsTypes="AA">
                                      <p:cBhvr>
                                        <p:cTn id="9" dur="700" spd="-100000" fill="hold"/>
                                        <p:tgtEl>
                                          <p:spTgt spid="6"/>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75E-6 4.07407E-6 L 3.75E-6 0.03541 " pathEditMode="relative" rAng="0" ptsTypes="AA">
                                      <p:cBhvr>
                                        <p:cTn id="14" dur="700" spd="-100000" fill="hold"/>
                                        <p:tgtEl>
                                          <p:spTgt spid="4"/>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42" presetClass="path" presetSubtype="0" decel="100000" fill="hold" nodeType="withEffect">
                                  <p:stCondLst>
                                    <p:cond delay="100"/>
                                  </p:stCondLst>
                                  <p:childTnLst>
                                    <p:animMotion origin="layout" path="M 3.75E-6 4.07407E-6 L 3.75E-6 0.03541 " pathEditMode="relative" rAng="0" ptsTypes="AA">
                                      <p:cBhvr>
                                        <p:cTn id="19" dur="700" spd="-100000" fill="hold"/>
                                        <p:tgtEl>
                                          <p:spTgt spid="14"/>
                                        </p:tgtEl>
                                        <p:attrNameLst>
                                          <p:attrName>ppt_x</p:attrName>
                                          <p:attrName>ppt_y</p:attrName>
                                        </p:attrNameLst>
                                      </p:cBhvr>
                                      <p:rCtr x="0" y="1759"/>
                                    </p:animMotion>
                                  </p:childTnLst>
                                </p:cTn>
                              </p:par>
                              <p:par>
                                <p:cTn id="20" presetID="10" presetClass="entr" presetSubtype="0" fill="hold" nodeType="withEffect">
                                  <p:stCondLst>
                                    <p:cond delay="2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42" presetClass="path" presetSubtype="0" decel="100000" fill="hold" nodeType="withEffect">
                                  <p:stCondLst>
                                    <p:cond delay="200"/>
                                  </p:stCondLst>
                                  <p:childTnLst>
                                    <p:animMotion origin="layout" path="M -2.08333E-7 -3.7037E-6 L -2.08333E-7 0.03542 " pathEditMode="relative" rAng="0" ptsTypes="AA">
                                      <p:cBhvr>
                                        <p:cTn id="24"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4" grpId="0"/>
      <p:bldP spid="4"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B9497E-724B-C5E7-4FD2-FC28A0E36B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204EBE-47E6-A0A0-04B6-1393C15E2635}"/>
              </a:ext>
            </a:extLst>
          </p:cNvPr>
          <p:cNvSpPr>
            <a:spLocks noGrp="1"/>
          </p:cNvSpPr>
          <p:nvPr>
            <p:ph type="title"/>
          </p:nvPr>
        </p:nvSpPr>
        <p:spPr>
          <a:xfrm>
            <a:off x="585216" y="2598003"/>
            <a:ext cx="6675120" cy="1661993"/>
          </a:xfrm>
        </p:spPr>
        <p:txBody>
          <a:bodyPr/>
          <a:lstStyle/>
          <a:p>
            <a:r>
              <a:rPr lang="en-US">
                <a:solidFill>
                  <a:schemeClr val="tx1"/>
                </a:solidFill>
              </a:rPr>
              <a:t>Get Right:</a:t>
            </a:r>
            <a:br>
              <a:rPr lang="en-US">
                <a:solidFill>
                  <a:schemeClr val="tx1"/>
                </a:solidFill>
              </a:rPr>
            </a:br>
            <a:r>
              <a:rPr lang="en-US">
                <a:solidFill>
                  <a:schemeClr val="tx1"/>
                </a:solidFill>
              </a:rPr>
              <a:t>Working towards </a:t>
            </a:r>
            <a:br>
              <a:rPr lang="en-US">
                <a:solidFill>
                  <a:schemeClr val="tx1"/>
                </a:solidFill>
              </a:rPr>
            </a:br>
            <a:r>
              <a:rPr lang="en-US">
                <a:solidFill>
                  <a:schemeClr val="tx1"/>
                </a:solidFill>
              </a:rPr>
              <a:t>compliance </a:t>
            </a:r>
          </a:p>
        </p:txBody>
      </p:sp>
    </p:spTree>
    <p:extLst>
      <p:ext uri="{BB962C8B-B14F-4D97-AF65-F5344CB8AC3E}">
        <p14:creationId xmlns:p14="http://schemas.microsoft.com/office/powerpoint/2010/main" val="335965518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4D9BFB-39E6-221F-58E3-BD0E3A7C7CC9}"/>
              </a:ext>
            </a:extLst>
          </p:cNvPr>
          <p:cNvSpPr>
            <a:spLocks noGrp="1"/>
          </p:cNvSpPr>
          <p:nvPr>
            <p:ph type="title"/>
          </p:nvPr>
        </p:nvSpPr>
        <p:spPr>
          <a:xfrm>
            <a:off x="645414" y="1128624"/>
            <a:ext cx="4127692" cy="553998"/>
          </a:xfrm>
        </p:spPr>
        <p:txBody>
          <a:bodyPr/>
          <a:lstStyle/>
          <a:p>
            <a:r>
              <a:rPr lang="en-US"/>
              <a:t>Get Right</a:t>
            </a:r>
          </a:p>
        </p:txBody>
      </p:sp>
      <p:sp>
        <p:nvSpPr>
          <p:cNvPr id="5" name="Oval 4">
            <a:extLst>
              <a:ext uri="{FF2B5EF4-FFF2-40B4-BE49-F238E27FC236}">
                <a16:creationId xmlns:a16="http://schemas.microsoft.com/office/drawing/2014/main" id="{1F1A4EBA-A9C7-32D6-450B-5F407D48CFE0}"/>
              </a:ext>
              <a:ext uri="{C183D7F6-B498-43B3-948B-1728B52AA6E4}">
                <adec:decorative xmlns:adec="http://schemas.microsoft.com/office/drawing/2017/decorative" val="1"/>
              </a:ext>
            </a:extLst>
          </p:cNvPr>
          <p:cNvSpPr/>
          <p:nvPr/>
        </p:nvSpPr>
        <p:spPr bwMode="auto">
          <a:xfrm>
            <a:off x="5912052" y="851625"/>
            <a:ext cx="398424" cy="398424"/>
          </a:xfrm>
          <a:prstGeom prst="ellipse">
            <a:avLst/>
          </a:prstGeom>
          <a:solidFill>
            <a:srgbClr val="379993"/>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1</a:t>
            </a:r>
          </a:p>
        </p:txBody>
      </p:sp>
      <p:sp>
        <p:nvSpPr>
          <p:cNvPr id="6" name="TextBox 5">
            <a:extLst>
              <a:ext uri="{FF2B5EF4-FFF2-40B4-BE49-F238E27FC236}">
                <a16:creationId xmlns:a16="http://schemas.microsoft.com/office/drawing/2014/main" id="{5CA14715-4EC5-4F83-B7E0-F6C935981AC0}"/>
              </a:ext>
            </a:extLst>
          </p:cNvPr>
          <p:cNvSpPr txBox="1"/>
          <p:nvPr/>
        </p:nvSpPr>
        <p:spPr>
          <a:xfrm>
            <a:off x="6581939" y="879413"/>
            <a:ext cx="5293259" cy="5057795"/>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0"/>
              </a:spcBef>
              <a:spcAft>
                <a:spcPts val="2500"/>
              </a:spcAft>
              <a:buClrTx/>
              <a:buSzTx/>
              <a:buFontTx/>
              <a:buNone/>
              <a:tabLst/>
              <a:defRPr/>
            </a:pPr>
            <a:r>
              <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Platform Engineering | Get Right</a:t>
            </a:r>
          </a:p>
          <a:p>
            <a:pPr marL="0" marR="0" lvl="0" indent="0" algn="l" defTabSz="932449" rtl="0" eaLnBrk="1" fontAlgn="auto" latinLnBrk="0" hangingPunct="1">
              <a:lnSpc>
                <a:spcPct val="100000"/>
              </a:lnSpc>
              <a:spcBef>
                <a:spcPts val="0"/>
              </a:spcBef>
              <a:spcAft>
                <a:spcPts val="2500"/>
              </a:spcAft>
              <a:buClrTx/>
              <a:buSzTx/>
              <a:buFontTx/>
              <a:buNone/>
              <a:tabLst/>
              <a:defRPr/>
            </a:pPr>
            <a:r>
              <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Secure Future Initiative (SFI)</a:t>
            </a:r>
          </a:p>
          <a:p>
            <a:pPr marL="0" marR="0" lvl="0" indent="0" algn="l" defTabSz="932449" rtl="0" eaLnBrk="1" fontAlgn="auto" latinLnBrk="0" hangingPunct="1">
              <a:lnSpc>
                <a:spcPct val="100000"/>
              </a:lnSpc>
              <a:spcBef>
                <a:spcPts val="0"/>
              </a:spcBef>
              <a:spcAft>
                <a:spcPts val="2500"/>
              </a:spcAft>
              <a:buClrTx/>
              <a:buSzTx/>
              <a:buFontTx/>
              <a:buNone/>
              <a:tabLst/>
              <a:defRPr/>
            </a:pPr>
            <a:r>
              <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GitHub Advanced Security</a:t>
            </a:r>
          </a:p>
          <a:p>
            <a:pPr marL="0" marR="0" lvl="0" indent="0" algn="l" defTabSz="932449" rtl="0" eaLnBrk="1" fontAlgn="auto" latinLnBrk="0" hangingPunct="1">
              <a:lnSpc>
                <a:spcPct val="100000"/>
              </a:lnSpc>
              <a:spcBef>
                <a:spcPts val="0"/>
              </a:spcBef>
              <a:spcAft>
                <a:spcPts val="2500"/>
              </a:spcAft>
              <a:buClrTx/>
              <a:buSzTx/>
              <a:buFontTx/>
              <a:buNone/>
              <a:tabLst/>
              <a:defRPr/>
            </a:pPr>
            <a:r>
              <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Secret Scanning</a:t>
            </a:r>
          </a:p>
          <a:p>
            <a:pPr marL="0" marR="0" lvl="0" indent="0" algn="l" defTabSz="932449" rtl="0" eaLnBrk="1" fontAlgn="auto" latinLnBrk="0" hangingPunct="1">
              <a:lnSpc>
                <a:spcPct val="100000"/>
              </a:lnSpc>
              <a:spcBef>
                <a:spcPts val="0"/>
              </a:spcBef>
              <a:spcAft>
                <a:spcPts val="2500"/>
              </a:spcAft>
              <a:buClrTx/>
              <a:buSzTx/>
              <a:buFontTx/>
              <a:buNone/>
              <a:tabLst/>
              <a:defRPr/>
            </a:pPr>
            <a:r>
              <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Managed Identities</a:t>
            </a:r>
          </a:p>
          <a:p>
            <a:pPr marL="0" marR="0" lvl="0" indent="0" algn="l" defTabSz="932449" rtl="0" eaLnBrk="1" fontAlgn="auto" latinLnBrk="0" hangingPunct="1">
              <a:lnSpc>
                <a:spcPct val="100000"/>
              </a:lnSpc>
              <a:spcBef>
                <a:spcPts val="0"/>
              </a:spcBef>
              <a:spcAft>
                <a:spcPts val="2500"/>
              </a:spcAft>
              <a:buClrTx/>
              <a:buSzTx/>
              <a:buFontTx/>
              <a:buNone/>
              <a:tabLst/>
              <a:defRPr/>
            </a:pPr>
            <a:r>
              <a:rPr kumimoji="0" lang="en-US" sz="1800" b="0" i="0" u="none" strike="noStrike" kern="1200" cap="none" spc="0" normalizeH="0" baseline="0" noProof="0" err="1">
                <a:ln>
                  <a:noFill/>
                </a:ln>
                <a:gradFill>
                  <a:gsLst>
                    <a:gs pos="6993">
                      <a:srgbClr val="FFFFFF"/>
                    </a:gs>
                    <a:gs pos="20280">
                      <a:srgbClr val="FFFFFF"/>
                    </a:gs>
                  </a:gsLst>
                  <a:lin ang="0" scaled="0"/>
                </a:gradFill>
                <a:effectLst/>
                <a:uLnTx/>
                <a:uFillTx/>
                <a:latin typeface="Segoe UI Semibold"/>
                <a:ea typeface="+mn-ea"/>
                <a:cs typeface="+mn-cs"/>
              </a:rPr>
              <a:t>Dependabot</a:t>
            </a:r>
            <a:endPar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endParaRPr>
          </a:p>
          <a:p>
            <a:pPr marL="0" marR="0" lvl="0" indent="0" algn="l" defTabSz="932449" rtl="0" eaLnBrk="1" fontAlgn="auto" latinLnBrk="0" hangingPunct="1">
              <a:lnSpc>
                <a:spcPct val="100000"/>
              </a:lnSpc>
              <a:spcBef>
                <a:spcPts val="0"/>
              </a:spcBef>
              <a:spcAft>
                <a:spcPts val="2500"/>
              </a:spcAft>
              <a:buClrTx/>
              <a:buSzTx/>
              <a:buFontTx/>
              <a:buNone/>
              <a:tabLst/>
              <a:defRPr/>
            </a:pPr>
            <a:r>
              <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Security campaign</a:t>
            </a:r>
          </a:p>
          <a:p>
            <a:pPr marL="0" marR="0" lvl="0" indent="0" algn="l" defTabSz="932449" rtl="0" eaLnBrk="1" fontAlgn="auto" latinLnBrk="0" hangingPunct="1">
              <a:lnSpc>
                <a:spcPct val="100000"/>
              </a:lnSpc>
              <a:spcBef>
                <a:spcPts val="0"/>
              </a:spcBef>
              <a:spcAft>
                <a:spcPts val="2500"/>
              </a:spcAft>
              <a:buClrTx/>
              <a:buSzTx/>
              <a:buFontTx/>
              <a:buNone/>
              <a:tabLst/>
              <a:defRPr/>
            </a:pPr>
            <a:r>
              <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Pipeline migration</a:t>
            </a:r>
          </a:p>
          <a:p>
            <a:pPr marL="0" marR="0" lvl="0" indent="0" algn="l" defTabSz="932449" rtl="0" eaLnBrk="1" fontAlgn="auto" latinLnBrk="0" hangingPunct="1">
              <a:lnSpc>
                <a:spcPct val="100000"/>
              </a:lnSpc>
              <a:spcBef>
                <a:spcPts val="0"/>
              </a:spcBef>
              <a:spcAft>
                <a:spcPts val="2500"/>
              </a:spcAft>
              <a:buClrTx/>
              <a:buSzTx/>
              <a:buFontTx/>
              <a:buNone/>
              <a:tabLst/>
              <a:defRPr/>
            </a:pPr>
            <a:r>
              <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Cloud Defender</a:t>
            </a:r>
          </a:p>
        </p:txBody>
      </p:sp>
      <p:sp>
        <p:nvSpPr>
          <p:cNvPr id="7" name="Oval 6">
            <a:extLst>
              <a:ext uri="{FF2B5EF4-FFF2-40B4-BE49-F238E27FC236}">
                <a16:creationId xmlns:a16="http://schemas.microsoft.com/office/drawing/2014/main" id="{C92F9150-C319-7EB1-0E9D-BC2A4560B50A}"/>
              </a:ext>
              <a:ext uri="{C183D7F6-B498-43B3-948B-1728B52AA6E4}">
                <adec:decorative xmlns:adec="http://schemas.microsoft.com/office/drawing/2017/decorative" val="1"/>
              </a:ext>
            </a:extLst>
          </p:cNvPr>
          <p:cNvSpPr/>
          <p:nvPr/>
        </p:nvSpPr>
        <p:spPr bwMode="auto">
          <a:xfrm>
            <a:off x="5912052" y="1444670"/>
            <a:ext cx="398424" cy="398424"/>
          </a:xfrm>
          <a:prstGeom prst="ellipse">
            <a:avLst/>
          </a:prstGeom>
          <a:solidFill>
            <a:srgbClr val="1E8AB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2</a:t>
            </a:r>
          </a:p>
        </p:txBody>
      </p:sp>
      <p:sp>
        <p:nvSpPr>
          <p:cNvPr id="9" name="Oval 8">
            <a:extLst>
              <a:ext uri="{FF2B5EF4-FFF2-40B4-BE49-F238E27FC236}">
                <a16:creationId xmlns:a16="http://schemas.microsoft.com/office/drawing/2014/main" id="{026BE498-205A-7436-C495-F8E1B8A4D97E}"/>
              </a:ext>
              <a:ext uri="{C183D7F6-B498-43B3-948B-1728B52AA6E4}">
                <adec:decorative xmlns:adec="http://schemas.microsoft.com/office/drawing/2017/decorative" val="1"/>
              </a:ext>
            </a:extLst>
          </p:cNvPr>
          <p:cNvSpPr/>
          <p:nvPr/>
        </p:nvSpPr>
        <p:spPr bwMode="auto">
          <a:xfrm>
            <a:off x="5912052" y="2037715"/>
            <a:ext cx="398424" cy="398424"/>
          </a:xfrm>
          <a:prstGeom prst="ellipse">
            <a:avLst/>
          </a:prstGeom>
          <a:solidFill>
            <a:srgbClr val="077BCF"/>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3</a:t>
            </a:r>
          </a:p>
        </p:txBody>
      </p:sp>
      <p:sp>
        <p:nvSpPr>
          <p:cNvPr id="11" name="Oval 10">
            <a:extLst>
              <a:ext uri="{FF2B5EF4-FFF2-40B4-BE49-F238E27FC236}">
                <a16:creationId xmlns:a16="http://schemas.microsoft.com/office/drawing/2014/main" id="{19D54FB7-157C-8868-9ED4-98A93347E4C5}"/>
              </a:ext>
              <a:ext uri="{C183D7F6-B498-43B3-948B-1728B52AA6E4}">
                <adec:decorative xmlns:adec="http://schemas.microsoft.com/office/drawing/2017/decorative" val="1"/>
              </a:ext>
            </a:extLst>
          </p:cNvPr>
          <p:cNvSpPr/>
          <p:nvPr/>
        </p:nvSpPr>
        <p:spPr bwMode="auto">
          <a:xfrm>
            <a:off x="5912052" y="2630760"/>
            <a:ext cx="398424" cy="398424"/>
          </a:xfrm>
          <a:prstGeom prst="ellipse">
            <a:avLst/>
          </a:prstGeom>
          <a:solidFill>
            <a:srgbClr val="1970D2"/>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4</a:t>
            </a:r>
          </a:p>
        </p:txBody>
      </p:sp>
      <p:sp>
        <p:nvSpPr>
          <p:cNvPr id="13" name="Oval 12">
            <a:extLst>
              <a:ext uri="{FF2B5EF4-FFF2-40B4-BE49-F238E27FC236}">
                <a16:creationId xmlns:a16="http://schemas.microsoft.com/office/drawing/2014/main" id="{BE56B1B0-EB29-0B62-1456-A5ED50D60379}"/>
              </a:ext>
              <a:ext uri="{C183D7F6-B498-43B3-948B-1728B52AA6E4}">
                <adec:decorative xmlns:adec="http://schemas.microsoft.com/office/drawing/2017/decorative" val="1"/>
              </a:ext>
            </a:extLst>
          </p:cNvPr>
          <p:cNvSpPr/>
          <p:nvPr/>
        </p:nvSpPr>
        <p:spPr bwMode="auto">
          <a:xfrm>
            <a:off x="5912052" y="3223805"/>
            <a:ext cx="398424" cy="398424"/>
          </a:xfrm>
          <a:prstGeom prst="ellipse">
            <a:avLst/>
          </a:prstGeom>
          <a:solidFill>
            <a:srgbClr val="6159CC"/>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5</a:t>
            </a:r>
          </a:p>
        </p:txBody>
      </p:sp>
      <p:sp>
        <p:nvSpPr>
          <p:cNvPr id="15" name="Oval 14">
            <a:extLst>
              <a:ext uri="{FF2B5EF4-FFF2-40B4-BE49-F238E27FC236}">
                <a16:creationId xmlns:a16="http://schemas.microsoft.com/office/drawing/2014/main" id="{209CB171-5D15-BAA8-D42A-E9AFEE72BA78}"/>
              </a:ext>
              <a:ext uri="{C183D7F6-B498-43B3-948B-1728B52AA6E4}">
                <adec:decorative xmlns:adec="http://schemas.microsoft.com/office/drawing/2017/decorative" val="1"/>
              </a:ext>
            </a:extLst>
          </p:cNvPr>
          <p:cNvSpPr/>
          <p:nvPr/>
        </p:nvSpPr>
        <p:spPr bwMode="auto">
          <a:xfrm>
            <a:off x="5912052" y="4409895"/>
            <a:ext cx="398424" cy="398424"/>
          </a:xfrm>
          <a:prstGeom prst="ellipse">
            <a:avLst/>
          </a:prstGeom>
          <a:solidFill>
            <a:srgbClr val="CA3FB0"/>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7</a:t>
            </a:r>
          </a:p>
        </p:txBody>
      </p:sp>
      <p:sp>
        <p:nvSpPr>
          <p:cNvPr id="17" name="Oval 16">
            <a:extLst>
              <a:ext uri="{FF2B5EF4-FFF2-40B4-BE49-F238E27FC236}">
                <a16:creationId xmlns:a16="http://schemas.microsoft.com/office/drawing/2014/main" id="{B550664E-F1E5-C3B6-608C-70DC7D6C0944}"/>
              </a:ext>
              <a:ext uri="{C183D7F6-B498-43B3-948B-1728B52AA6E4}">
                <adec:decorative xmlns:adec="http://schemas.microsoft.com/office/drawing/2017/decorative" val="1"/>
              </a:ext>
            </a:extLst>
          </p:cNvPr>
          <p:cNvSpPr/>
          <p:nvPr/>
        </p:nvSpPr>
        <p:spPr bwMode="auto">
          <a:xfrm>
            <a:off x="5912052" y="5595982"/>
            <a:ext cx="398424" cy="398424"/>
          </a:xfrm>
          <a:prstGeom prst="ellipse">
            <a:avLst/>
          </a:prstGeom>
          <a:solidFill>
            <a:srgbClr val="FC5940"/>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9</a:t>
            </a:r>
          </a:p>
        </p:txBody>
      </p:sp>
      <p:sp>
        <p:nvSpPr>
          <p:cNvPr id="19" name="Oval 18">
            <a:extLst>
              <a:ext uri="{FF2B5EF4-FFF2-40B4-BE49-F238E27FC236}">
                <a16:creationId xmlns:a16="http://schemas.microsoft.com/office/drawing/2014/main" id="{FCE1AD34-A832-6040-7297-93DB363B82E9}"/>
              </a:ext>
              <a:ext uri="{C183D7F6-B498-43B3-948B-1728B52AA6E4}">
                <adec:decorative xmlns:adec="http://schemas.microsoft.com/office/drawing/2017/decorative" val="1"/>
              </a:ext>
            </a:extLst>
          </p:cNvPr>
          <p:cNvSpPr/>
          <p:nvPr/>
        </p:nvSpPr>
        <p:spPr bwMode="auto">
          <a:xfrm>
            <a:off x="5912052" y="5002940"/>
            <a:ext cx="398424" cy="398424"/>
          </a:xfrm>
          <a:prstGeom prst="ellipse">
            <a:avLst/>
          </a:prstGeom>
          <a:solidFill>
            <a:srgbClr val="DD4A84"/>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8</a:t>
            </a:r>
          </a:p>
        </p:txBody>
      </p:sp>
      <p:sp>
        <p:nvSpPr>
          <p:cNvPr id="20" name="Oval 19">
            <a:extLst>
              <a:ext uri="{FF2B5EF4-FFF2-40B4-BE49-F238E27FC236}">
                <a16:creationId xmlns:a16="http://schemas.microsoft.com/office/drawing/2014/main" id="{B44B6326-893B-6BD6-8330-8EA693452333}"/>
              </a:ext>
              <a:ext uri="{C183D7F6-B498-43B3-948B-1728B52AA6E4}">
                <adec:decorative xmlns:adec="http://schemas.microsoft.com/office/drawing/2017/decorative" val="1"/>
              </a:ext>
            </a:extLst>
          </p:cNvPr>
          <p:cNvSpPr/>
          <p:nvPr/>
        </p:nvSpPr>
        <p:spPr bwMode="auto">
          <a:xfrm>
            <a:off x="5912052" y="3816850"/>
            <a:ext cx="398424" cy="398424"/>
          </a:xfrm>
          <a:prstGeom prst="ellipse">
            <a:avLst/>
          </a:prstGeom>
          <a:solidFill>
            <a:srgbClr val="A643C7"/>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6</a:t>
            </a:r>
          </a:p>
        </p:txBody>
      </p:sp>
    </p:spTree>
    <p:extLst>
      <p:ext uri="{BB962C8B-B14F-4D97-AF65-F5344CB8AC3E}">
        <p14:creationId xmlns:p14="http://schemas.microsoft.com/office/powerpoint/2010/main" val="8967225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100"/>
                                  </p:stCondLst>
                                  <p:childTnLst>
                                    <p:animMotion origin="layout" path="M -0.01836 7.40741E-7 L -1.875E-6 7.40741E-7 " pathEditMode="relative" rAng="0" ptsTypes="AA">
                                      <p:cBhvr>
                                        <p:cTn id="9" dur="500" fill="hold"/>
                                        <p:tgtEl>
                                          <p:spTgt spid="5"/>
                                        </p:tgtEl>
                                        <p:attrNameLst>
                                          <p:attrName>ppt_x</p:attrName>
                                          <p:attrName>ppt_y</p:attrName>
                                        </p:attrNameLst>
                                      </p:cBhvr>
                                      <p:rCtr x="911" y="0"/>
                                    </p:animMotion>
                                  </p:childTnLst>
                                </p:cTn>
                              </p:par>
                              <p:par>
                                <p:cTn id="10" presetID="10" presetClass="entr" presetSubtype="0" fill="hold" grpId="0" nodeType="withEffect">
                                  <p:stCondLst>
                                    <p:cond delay="1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50000" fill="hold" grpId="1" nodeType="withEffect">
                                  <p:stCondLst>
                                    <p:cond delay="100"/>
                                  </p:stCondLst>
                                  <p:childTnLst>
                                    <p:animMotion origin="layout" path="M -0.01836 -3.33333E-6 L -1.875E-6 -3.33333E-6 " pathEditMode="relative" rAng="0" ptsTypes="AA">
                                      <p:cBhvr>
                                        <p:cTn id="14" dur="500" fill="hold"/>
                                        <p:tgtEl>
                                          <p:spTgt spid="7"/>
                                        </p:tgtEl>
                                        <p:attrNameLst>
                                          <p:attrName>ppt_x</p:attrName>
                                          <p:attrName>ppt_y</p:attrName>
                                        </p:attrNameLst>
                                      </p:cBhvr>
                                      <p:rCtr x="911" y="0"/>
                                    </p:animMotion>
                                  </p:childTnLst>
                                </p:cTn>
                              </p:par>
                              <p:par>
                                <p:cTn id="15" presetID="10" presetClass="entr" presetSubtype="0" fill="hold" grpId="0" nodeType="withEffect">
                                  <p:stCondLst>
                                    <p:cond delay="1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50000" fill="hold" grpId="1" nodeType="withEffect">
                                  <p:stCondLst>
                                    <p:cond delay="100"/>
                                  </p:stCondLst>
                                  <p:childTnLst>
                                    <p:animMotion origin="layout" path="M -0.01836 2.59259E-6 L -1.875E-6 2.59259E-6 " pathEditMode="relative" rAng="0" ptsTypes="AA">
                                      <p:cBhvr>
                                        <p:cTn id="19" dur="500" fill="hold"/>
                                        <p:tgtEl>
                                          <p:spTgt spid="9"/>
                                        </p:tgtEl>
                                        <p:attrNameLst>
                                          <p:attrName>ppt_x</p:attrName>
                                          <p:attrName>ppt_y</p:attrName>
                                        </p:attrNameLst>
                                      </p:cBhvr>
                                      <p:rCtr x="911" y="0"/>
                                    </p:animMotion>
                                  </p:childTnLst>
                                </p:cTn>
                              </p:par>
                              <p:par>
                                <p:cTn id="20" presetID="10" presetClass="entr" presetSubtype="0" fill="hold" grpId="0" nodeType="withEffect">
                                  <p:stCondLst>
                                    <p:cond delay="1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42" presetClass="path" presetSubtype="0" decel="50000" fill="hold" grpId="1" nodeType="withEffect">
                                  <p:stCondLst>
                                    <p:cond delay="100"/>
                                  </p:stCondLst>
                                  <p:childTnLst>
                                    <p:animMotion origin="layout" path="M -0.01836 -5.55112E-17 L -1.875E-6 -5.55112E-17 " pathEditMode="relative" rAng="0" ptsTypes="AA">
                                      <p:cBhvr>
                                        <p:cTn id="24" dur="500" fill="hold"/>
                                        <p:tgtEl>
                                          <p:spTgt spid="11"/>
                                        </p:tgtEl>
                                        <p:attrNameLst>
                                          <p:attrName>ppt_x</p:attrName>
                                          <p:attrName>ppt_y</p:attrName>
                                        </p:attrNameLst>
                                      </p:cBhvr>
                                      <p:rCtr x="911" y="0"/>
                                    </p:animMotion>
                                  </p:childTnLst>
                                </p:cTn>
                              </p:par>
                              <p:par>
                                <p:cTn id="25" presetID="10" presetClass="entr" presetSubtype="0" fill="hold" grpId="0" nodeType="withEffect">
                                  <p:stCondLst>
                                    <p:cond delay="1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42" presetClass="path" presetSubtype="0" decel="50000" fill="hold" grpId="1" nodeType="withEffect">
                                  <p:stCondLst>
                                    <p:cond delay="100"/>
                                  </p:stCondLst>
                                  <p:childTnLst>
                                    <p:animMotion origin="layout" path="M -0.01836 -4.07407E-6 L -1.875E-6 -4.07407E-6 " pathEditMode="relative" rAng="0" ptsTypes="AA">
                                      <p:cBhvr>
                                        <p:cTn id="29" dur="500" fill="hold"/>
                                        <p:tgtEl>
                                          <p:spTgt spid="13"/>
                                        </p:tgtEl>
                                        <p:attrNameLst>
                                          <p:attrName>ppt_x</p:attrName>
                                          <p:attrName>ppt_y</p:attrName>
                                        </p:attrNameLst>
                                      </p:cBhvr>
                                      <p:rCtr x="911" y="0"/>
                                    </p:animMotion>
                                  </p:childTnLst>
                                </p:cTn>
                              </p:par>
                              <p:par>
                                <p:cTn id="30" presetID="10" presetClass="entr" presetSubtype="0" fill="hold" grpId="0" nodeType="withEffect">
                                  <p:stCondLst>
                                    <p:cond delay="10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42" presetClass="path" presetSubtype="0" decel="50000" fill="hold" grpId="1" nodeType="withEffect">
                                  <p:stCondLst>
                                    <p:cond delay="100"/>
                                  </p:stCondLst>
                                  <p:childTnLst>
                                    <p:animMotion origin="layout" path="M -0.01836 -7.40741E-7 L -1.875E-6 -7.40741E-7 " pathEditMode="relative" rAng="0" ptsTypes="AA">
                                      <p:cBhvr>
                                        <p:cTn id="34" dur="500" fill="hold"/>
                                        <p:tgtEl>
                                          <p:spTgt spid="15"/>
                                        </p:tgtEl>
                                        <p:attrNameLst>
                                          <p:attrName>ppt_x</p:attrName>
                                          <p:attrName>ppt_y</p:attrName>
                                        </p:attrNameLst>
                                      </p:cBhvr>
                                      <p:rCtr x="911" y="0"/>
                                    </p:animMotion>
                                  </p:childTnLst>
                                </p:cTn>
                              </p:par>
                              <p:par>
                                <p:cTn id="35" presetID="10" presetClass="entr" presetSubtype="0" fill="hold" grpId="0" nodeType="withEffect">
                                  <p:stCondLst>
                                    <p:cond delay="10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42" presetClass="path" presetSubtype="0" decel="50000" fill="hold" grpId="1" nodeType="withEffect">
                                  <p:stCondLst>
                                    <p:cond delay="100"/>
                                  </p:stCondLst>
                                  <p:childTnLst>
                                    <p:animMotion origin="layout" path="M -0.01836 2.59259E-6 L -1.875E-6 2.59259E-6 " pathEditMode="relative" rAng="0" ptsTypes="AA">
                                      <p:cBhvr>
                                        <p:cTn id="39" dur="500" fill="hold"/>
                                        <p:tgtEl>
                                          <p:spTgt spid="17"/>
                                        </p:tgtEl>
                                        <p:attrNameLst>
                                          <p:attrName>ppt_x</p:attrName>
                                          <p:attrName>ppt_y</p:attrName>
                                        </p:attrNameLst>
                                      </p:cBhvr>
                                      <p:rCtr x="911" y="0"/>
                                    </p:animMotion>
                                  </p:childTnLst>
                                </p:cTn>
                              </p:par>
                              <p:par>
                                <p:cTn id="40" presetID="10" presetClass="entr" presetSubtype="0" fill="hold" grpId="0" nodeType="withEffect">
                                  <p:stCondLst>
                                    <p:cond delay="20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42" presetClass="path" presetSubtype="0" decel="50000" fill="hold" grpId="1" nodeType="withEffect">
                                  <p:stCondLst>
                                    <p:cond delay="200"/>
                                  </p:stCondLst>
                                  <p:childTnLst>
                                    <p:animMotion origin="layout" path="M -0.01836 -7.40741E-7 L -1.04167E-6 -7.40741E-7 " pathEditMode="relative" rAng="0" ptsTypes="AA">
                                      <p:cBhvr>
                                        <p:cTn id="44" dur="500" fill="hold"/>
                                        <p:tgtEl>
                                          <p:spTgt spid="6"/>
                                        </p:tgtEl>
                                        <p:attrNameLst>
                                          <p:attrName>ppt_x</p:attrName>
                                          <p:attrName>ppt_y</p:attrName>
                                        </p:attrNameLst>
                                      </p:cBhvr>
                                      <p:rCtr x="911" y="0"/>
                                    </p:animMotion>
                                  </p:childTnLst>
                                </p:cTn>
                              </p:par>
                              <p:par>
                                <p:cTn id="45" presetID="10" presetClass="entr" presetSubtype="0" fill="hold" grpId="0" nodeType="withEffect">
                                  <p:stCondLst>
                                    <p:cond delay="10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42" presetClass="path" presetSubtype="0" decel="50000" fill="hold" grpId="1" nodeType="withEffect">
                                  <p:stCondLst>
                                    <p:cond delay="100"/>
                                  </p:stCondLst>
                                  <p:childTnLst>
                                    <p:animMotion origin="layout" path="M -0.01836 -3.33333E-6 L -1.875E-6 -3.33333E-6 " pathEditMode="relative" rAng="0" ptsTypes="AA">
                                      <p:cBhvr>
                                        <p:cTn id="49" dur="500" fill="hold"/>
                                        <p:tgtEl>
                                          <p:spTgt spid="19"/>
                                        </p:tgtEl>
                                        <p:attrNameLst>
                                          <p:attrName>ppt_x</p:attrName>
                                          <p:attrName>ppt_y</p:attrName>
                                        </p:attrNameLst>
                                      </p:cBhvr>
                                      <p:rCtr x="911" y="0"/>
                                    </p:animMotion>
                                  </p:childTnLst>
                                </p:cTn>
                              </p:par>
                              <p:par>
                                <p:cTn id="50" presetID="10" presetClass="entr" presetSubtype="0" fill="hold" grpId="0" nodeType="withEffect">
                                  <p:stCondLst>
                                    <p:cond delay="10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42" presetClass="path" presetSubtype="0" decel="50000" fill="hold" grpId="1" nodeType="withEffect">
                                  <p:stCondLst>
                                    <p:cond delay="100"/>
                                  </p:stCondLst>
                                  <p:childTnLst>
                                    <p:animMotion origin="layout" path="M -0.01836 3.33333E-6 L -1.875E-6 3.33333E-6 " pathEditMode="relative" rAng="0" ptsTypes="AA">
                                      <p:cBhvr>
                                        <p:cTn id="54" dur="500" fill="hold"/>
                                        <p:tgtEl>
                                          <p:spTgt spid="20"/>
                                        </p:tgtEl>
                                        <p:attrNameLst>
                                          <p:attrName>ppt_x</p:attrName>
                                          <p:attrName>ppt_y</p:attrName>
                                        </p:attrNameLst>
                                      </p:cBhvr>
                                      <p:rCtr x="911"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500"/>
                                        <p:tgtEl>
                                          <p:spTgt spid="3"/>
                                        </p:tgtEl>
                                      </p:cBhvr>
                                    </p:animEffect>
                                  </p:childTnLst>
                                </p:cTn>
                              </p:par>
                              <p:par>
                                <p:cTn id="58" presetID="42" presetClass="path" presetSubtype="0" decel="50000" fill="hold" grpId="1" nodeType="withEffect">
                                  <p:stCondLst>
                                    <p:cond delay="0"/>
                                  </p:stCondLst>
                                  <p:childTnLst>
                                    <p:animMotion origin="layout" path="M -0.01836 -1.85185E-6 L -1.04167E-6 -1.85185E-6 " pathEditMode="relative" rAng="0" ptsTypes="AA">
                                      <p:cBhvr>
                                        <p:cTn id="59" dur="500" fill="hold"/>
                                        <p:tgtEl>
                                          <p:spTgt spid="3"/>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animBg="1"/>
      <p:bldP spid="5" grpId="1" animBg="1"/>
      <p:bldP spid="6" grpId="0"/>
      <p:bldP spid="6" grpId="1"/>
      <p:bldP spid="7" grpId="0" animBg="1"/>
      <p:bldP spid="7" grpId="1" animBg="1"/>
      <p:bldP spid="9" grpId="0" animBg="1"/>
      <p:bldP spid="9" grpId="1" animBg="1"/>
      <p:bldP spid="11" grpId="0" animBg="1"/>
      <p:bldP spid="11" grpId="1" animBg="1"/>
      <p:bldP spid="13" grpId="0" animBg="1"/>
      <p:bldP spid="13" grpId="1" animBg="1"/>
      <p:bldP spid="15" grpId="0" animBg="1"/>
      <p:bldP spid="15" grpId="1" animBg="1"/>
      <p:bldP spid="17" grpId="0" animBg="1"/>
      <p:bldP spid="17" grpId="1" animBg="1"/>
      <p:bldP spid="19" grpId="0" animBg="1"/>
      <p:bldP spid="19" grpId="1" animBg="1"/>
      <p:bldP spid="20" grpId="0" animBg="1"/>
      <p:bldP spid="20"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424CB-0970-49F0-2235-1C50ABD8ACC8}"/>
            </a:ext>
          </a:extLst>
        </p:cNvPr>
        <p:cNvGrpSpPr/>
        <p:nvPr/>
      </p:nvGrpSpPr>
      <p:grpSpPr>
        <a:xfrm>
          <a:off x="0" y="0"/>
          <a:ext cx="0" cy="0"/>
          <a:chOff x="0" y="0"/>
          <a:chExt cx="0" cy="0"/>
        </a:xfrm>
      </p:grpSpPr>
      <p:sp>
        <p:nvSpPr>
          <p:cNvPr id="21" name="Title 20">
            <a:extLst>
              <a:ext uri="{FF2B5EF4-FFF2-40B4-BE49-F238E27FC236}">
                <a16:creationId xmlns:a16="http://schemas.microsoft.com/office/drawing/2014/main" id="{387F8B72-79D5-B464-DD66-356886B86CEE}"/>
              </a:ext>
            </a:extLst>
          </p:cNvPr>
          <p:cNvSpPr>
            <a:spLocks noGrp="1"/>
          </p:cNvSpPr>
          <p:nvPr>
            <p:ph type="title"/>
          </p:nvPr>
        </p:nvSpPr>
        <p:spPr>
          <a:xfrm>
            <a:off x="588263" y="457200"/>
            <a:ext cx="11018520" cy="553998"/>
          </a:xfrm>
        </p:spPr>
        <p:txBody>
          <a:bodyPr/>
          <a:lstStyle/>
          <a:p>
            <a:pPr lvl="0"/>
            <a:r>
              <a:rPr lang="en-US" noProof="0"/>
              <a:t>Secure Future Initiative (SFI)</a:t>
            </a:r>
          </a:p>
        </p:txBody>
      </p:sp>
      <p:sp>
        <p:nvSpPr>
          <p:cNvPr id="38" name="Rounded Rectangle 62">
            <a:extLst>
              <a:ext uri="{FF2B5EF4-FFF2-40B4-BE49-F238E27FC236}">
                <a16:creationId xmlns:a16="http://schemas.microsoft.com/office/drawing/2014/main" id="{B290016B-7A46-E632-19ED-E5760FCED5DB}"/>
              </a:ext>
              <a:ext uri="{C183D7F6-B498-43B3-948B-1728B52AA6E4}">
                <adec:decorative xmlns:adec="http://schemas.microsoft.com/office/drawing/2017/decorative" val="1"/>
              </a:ext>
            </a:extLst>
          </p:cNvPr>
          <p:cNvSpPr/>
          <p:nvPr/>
        </p:nvSpPr>
        <p:spPr bwMode="auto">
          <a:xfrm>
            <a:off x="584200" y="1436688"/>
            <a:ext cx="11018520" cy="553997"/>
          </a:xfrm>
          <a:prstGeom prst="roundRect">
            <a:avLst>
              <a:gd name="adj" fmla="val 26682"/>
            </a:avLst>
          </a:prstGeom>
          <a:gradFill>
            <a:gsLst>
              <a:gs pos="0">
                <a:srgbClr val="F65567"/>
              </a:gs>
              <a:gs pos="32000">
                <a:srgbClr val="AC35AF"/>
              </a:gs>
              <a:gs pos="68000">
                <a:srgbClr val="0A6BBA"/>
              </a:gs>
              <a:gs pos="100000">
                <a:srgbClr val="318581"/>
              </a:gs>
            </a:gsLst>
            <a:path path="circle">
              <a:fillToRect l="100000" t="100000"/>
            </a:path>
          </a:gradFill>
        </p:spPr>
        <p:txBody>
          <a:bodyPr wrap="square" bIns="72000" anchor="ctr">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Arial" panose="020B0604020202020204" pitchFamily="34" charset="0"/>
            </a:endParaRPr>
          </a:p>
        </p:txBody>
      </p:sp>
      <p:sp>
        <p:nvSpPr>
          <p:cNvPr id="39" name="TextBox 38">
            <a:extLst>
              <a:ext uri="{FF2B5EF4-FFF2-40B4-BE49-F238E27FC236}">
                <a16:creationId xmlns:a16="http://schemas.microsoft.com/office/drawing/2014/main" id="{06B26101-BB54-89AB-3D89-FA411B8541FD}"/>
              </a:ext>
            </a:extLst>
          </p:cNvPr>
          <p:cNvSpPr txBox="1"/>
          <p:nvPr/>
        </p:nvSpPr>
        <p:spPr>
          <a:xfrm>
            <a:off x="1316791" y="1575187"/>
            <a:ext cx="3005099" cy="27699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lvl="0" defTabSz="932449">
              <a:spcBef>
                <a:spcPts val="200"/>
              </a:spcBef>
              <a:defRPr sz="2400">
                <a:gradFill>
                  <a:gsLst>
                    <a:gs pos="6993">
                      <a:schemeClr val="tx1"/>
                    </a:gs>
                    <a:gs pos="20280">
                      <a:schemeClr val="tx1"/>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Secure by design</a:t>
            </a:r>
          </a:p>
        </p:txBody>
      </p:sp>
      <p:grpSp>
        <p:nvGrpSpPr>
          <p:cNvPr id="42" name="Group 41">
            <a:extLst>
              <a:ext uri="{FF2B5EF4-FFF2-40B4-BE49-F238E27FC236}">
                <a16:creationId xmlns:a16="http://schemas.microsoft.com/office/drawing/2014/main" id="{C56CA6E3-B09D-B36A-A56D-B7243D3532BE}"/>
              </a:ext>
              <a:ext uri="{C183D7F6-B498-43B3-948B-1728B52AA6E4}">
                <adec:decorative xmlns:adec="http://schemas.microsoft.com/office/drawing/2017/decorative" val="1"/>
              </a:ext>
            </a:extLst>
          </p:cNvPr>
          <p:cNvGrpSpPr/>
          <p:nvPr/>
        </p:nvGrpSpPr>
        <p:grpSpPr>
          <a:xfrm>
            <a:off x="4457670" y="1533480"/>
            <a:ext cx="3276659" cy="360413"/>
            <a:chOff x="4457670" y="1533480"/>
            <a:chExt cx="3276659" cy="360413"/>
          </a:xfrm>
        </p:grpSpPr>
        <p:cxnSp>
          <p:nvCxnSpPr>
            <p:cNvPr id="53" name="Straight Connector 52">
              <a:extLst>
                <a:ext uri="{FF2B5EF4-FFF2-40B4-BE49-F238E27FC236}">
                  <a16:creationId xmlns:a16="http://schemas.microsoft.com/office/drawing/2014/main" id="{AE0A1537-741B-D44F-D8C8-126A2AD7BB8A}"/>
                </a:ext>
              </a:extLst>
            </p:cNvPr>
            <p:cNvCxnSpPr>
              <a:cxnSpLocks/>
            </p:cNvCxnSpPr>
            <p:nvPr/>
          </p:nvCxnSpPr>
          <p:spPr>
            <a:xfrm>
              <a:off x="4457670" y="1533480"/>
              <a:ext cx="0" cy="360413"/>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7BDED96-85BD-7CA2-1DA8-793B00E66FD1}"/>
                </a:ext>
              </a:extLst>
            </p:cNvPr>
            <p:cNvCxnSpPr>
              <a:cxnSpLocks/>
            </p:cNvCxnSpPr>
            <p:nvPr/>
          </p:nvCxnSpPr>
          <p:spPr>
            <a:xfrm>
              <a:off x="7734329" y="1533480"/>
              <a:ext cx="0" cy="360413"/>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54055582-8809-E975-D748-8D9EB077FEB5}"/>
              </a:ext>
            </a:extLst>
          </p:cNvPr>
          <p:cNvSpPr txBox="1"/>
          <p:nvPr/>
        </p:nvSpPr>
        <p:spPr>
          <a:xfrm>
            <a:off x="7870108" y="1575187"/>
            <a:ext cx="3005099" cy="27699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lvl="0" defTabSz="932449">
              <a:spcBef>
                <a:spcPts val="200"/>
              </a:spcBef>
              <a:defRPr sz="2400">
                <a:gradFill>
                  <a:gsLst>
                    <a:gs pos="6993">
                      <a:schemeClr val="tx1"/>
                    </a:gs>
                    <a:gs pos="20280">
                      <a:schemeClr val="tx1"/>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Secure operations</a:t>
            </a:r>
          </a:p>
        </p:txBody>
      </p:sp>
      <p:sp>
        <p:nvSpPr>
          <p:cNvPr id="37" name="Rectangle: Rounded Corners 9">
            <a:extLst>
              <a:ext uri="{FF2B5EF4-FFF2-40B4-BE49-F238E27FC236}">
                <a16:creationId xmlns:a16="http://schemas.microsoft.com/office/drawing/2014/main" id="{1DA9BCC5-4421-40CA-C9A9-725B1CF93172}"/>
              </a:ext>
              <a:ext uri="{C183D7F6-B498-43B3-948B-1728B52AA6E4}">
                <adec:decorative xmlns:adec="http://schemas.microsoft.com/office/drawing/2017/decorative" val="1"/>
              </a:ext>
            </a:extLst>
          </p:cNvPr>
          <p:cNvSpPr/>
          <p:nvPr/>
        </p:nvSpPr>
        <p:spPr bwMode="auto">
          <a:xfrm>
            <a:off x="584200" y="2579118"/>
            <a:ext cx="11025188" cy="1851568"/>
          </a:xfrm>
          <a:prstGeom prst="roundRect">
            <a:avLst>
              <a:gd name="adj" fmla="val 7937"/>
            </a:avLst>
          </a:prstGeom>
          <a:ln w="12700"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gradFill>
                <a:gsLst>
                  <a:gs pos="41958">
                    <a:srgbClr val="FFFFFF"/>
                  </a:gs>
                  <a:gs pos="63000">
                    <a:srgbClr val="FFFFFF"/>
                  </a:gs>
                </a:gsLst>
                <a:lin ang="0" scaled="0"/>
              </a:gradFill>
              <a:effectLst/>
              <a:uLnTx/>
              <a:uFillTx/>
              <a:latin typeface="Segoe UI Semibold"/>
              <a:ea typeface="+mn-ea"/>
              <a:cs typeface="+mn-cs"/>
            </a:endParaRPr>
          </a:p>
        </p:txBody>
      </p:sp>
      <p:sp>
        <p:nvSpPr>
          <p:cNvPr id="55" name="TextBox 12">
            <a:extLst>
              <a:ext uri="{FF2B5EF4-FFF2-40B4-BE49-F238E27FC236}">
                <a16:creationId xmlns:a16="http://schemas.microsoft.com/office/drawing/2014/main" id="{4C602A5F-DF66-28D0-81F1-57ED0BD631AD}"/>
              </a:ext>
            </a:extLst>
          </p:cNvPr>
          <p:cNvSpPr txBox="1"/>
          <p:nvPr/>
        </p:nvSpPr>
        <p:spPr>
          <a:xfrm>
            <a:off x="4321890" y="2421698"/>
            <a:ext cx="3549808" cy="276999"/>
          </a:xfrm>
          <a:prstGeom prst="rect">
            <a:avLst/>
          </a:prstGeom>
          <a:solidFill>
            <a:schemeClr val="bg1"/>
          </a:solid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Security culture and governance</a:t>
            </a:r>
          </a:p>
        </p:txBody>
      </p:sp>
      <p:sp>
        <p:nvSpPr>
          <p:cNvPr id="26" name="Rounded Rectangle 25">
            <a:extLst>
              <a:ext uri="{FF2B5EF4-FFF2-40B4-BE49-F238E27FC236}">
                <a16:creationId xmlns:a16="http://schemas.microsoft.com/office/drawing/2014/main" id="{2A18358D-B983-D48B-59E1-40670A64B023}"/>
              </a:ext>
              <a:ext uri="{C183D7F6-B498-43B3-948B-1728B52AA6E4}">
                <adec:decorative xmlns:adec="http://schemas.microsoft.com/office/drawing/2017/decorative" val="1"/>
              </a:ext>
            </a:extLst>
          </p:cNvPr>
          <p:cNvSpPr/>
          <p:nvPr/>
        </p:nvSpPr>
        <p:spPr bwMode="auto">
          <a:xfrm>
            <a:off x="854091" y="3088728"/>
            <a:ext cx="1579990" cy="1058092"/>
          </a:xfrm>
          <a:prstGeom prst="roundRect">
            <a:avLst>
              <a:gd name="adj" fmla="val 14424"/>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err="1">
              <a:ln>
                <a:noFill/>
              </a:ln>
              <a:gradFill>
                <a:gsLst>
                  <a:gs pos="41958">
                    <a:srgbClr val="FFFFFF"/>
                  </a:gs>
                  <a:gs pos="63000">
                    <a:srgbClr val="FFFFFF"/>
                  </a:gs>
                </a:gsLst>
                <a:lin ang="0" scaled="0"/>
              </a:gradFill>
              <a:effectLst/>
              <a:uLnTx/>
              <a:uFillTx/>
              <a:latin typeface="Segoe UI Semibold"/>
              <a:ea typeface="+mn-ea"/>
              <a:cs typeface="+mn-cs"/>
            </a:endParaRPr>
          </a:p>
        </p:txBody>
      </p:sp>
      <p:grpSp>
        <p:nvGrpSpPr>
          <p:cNvPr id="64" name="Group 63">
            <a:extLst>
              <a:ext uri="{FF2B5EF4-FFF2-40B4-BE49-F238E27FC236}">
                <a16:creationId xmlns:a16="http://schemas.microsoft.com/office/drawing/2014/main" id="{8014394A-0F11-4618-E67E-72B70DA45B8B}"/>
              </a:ext>
              <a:ext uri="{C183D7F6-B498-43B3-948B-1728B52AA6E4}">
                <adec:decorative xmlns:adec="http://schemas.microsoft.com/office/drawing/2017/decorative" val="1"/>
              </a:ext>
            </a:extLst>
          </p:cNvPr>
          <p:cNvGrpSpPr/>
          <p:nvPr/>
        </p:nvGrpSpPr>
        <p:grpSpPr>
          <a:xfrm>
            <a:off x="1399630" y="2850268"/>
            <a:ext cx="478911" cy="478911"/>
            <a:chOff x="1399630" y="2742309"/>
            <a:chExt cx="478911" cy="478911"/>
          </a:xfrm>
        </p:grpSpPr>
        <p:sp>
          <p:nvSpPr>
            <p:cNvPr id="65" name="TextBox 64">
              <a:extLst>
                <a:ext uri="{FF2B5EF4-FFF2-40B4-BE49-F238E27FC236}">
                  <a16:creationId xmlns:a16="http://schemas.microsoft.com/office/drawing/2014/main" id="{416F64A3-2C42-EAA2-ED90-76FB59AB0D69}"/>
                </a:ext>
              </a:extLst>
            </p:cNvPr>
            <p:cNvSpPr txBox="1">
              <a:spLocks noChangeAspect="1"/>
            </p:cNvSpPr>
            <p:nvPr/>
          </p:nvSpPr>
          <p:spPr>
            <a:xfrm>
              <a:off x="1399630" y="2742309"/>
              <a:ext cx="478911" cy="478911"/>
            </a:xfrm>
            <a:prstGeom prst="ellipse">
              <a:avLst/>
            </a:prstGeom>
            <a:gradFill flip="none" rotWithShape="1">
              <a:gsLst>
                <a:gs pos="100000">
                  <a:srgbClr val="369895"/>
                </a:gs>
                <a:gs pos="0">
                  <a:srgbClr val="1B88B4"/>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66" name="Graphic 35">
              <a:extLst>
                <a:ext uri="{FF2B5EF4-FFF2-40B4-BE49-F238E27FC236}">
                  <a16:creationId xmlns:a16="http://schemas.microsoft.com/office/drawing/2014/main" id="{15277176-FFB5-D920-5ED3-78744F7D36AC}"/>
                </a:ext>
              </a:extLst>
            </p:cNvPr>
            <p:cNvSpPr/>
            <p:nvPr/>
          </p:nvSpPr>
          <p:spPr>
            <a:xfrm>
              <a:off x="1537663" y="2854987"/>
              <a:ext cx="202844" cy="253555"/>
            </a:xfrm>
            <a:custGeom>
              <a:avLst/>
              <a:gdLst>
                <a:gd name="connsiteX0" fmla="*/ 101422 w 202844"/>
                <a:gd name="connsiteY0" fmla="*/ 0 h 253555"/>
                <a:gd name="connsiteX1" fmla="*/ 152134 w 202844"/>
                <a:gd name="connsiteY1" fmla="*/ 50711 h 253555"/>
                <a:gd name="connsiteX2" fmla="*/ 152134 w 202844"/>
                <a:gd name="connsiteY2" fmla="*/ 76067 h 253555"/>
                <a:gd name="connsiteX3" fmla="*/ 183828 w 202844"/>
                <a:gd name="connsiteY3" fmla="*/ 76067 h 253555"/>
                <a:gd name="connsiteX4" fmla="*/ 202845 w 202844"/>
                <a:gd name="connsiteY4" fmla="*/ 95083 h 253555"/>
                <a:gd name="connsiteX5" fmla="*/ 202845 w 202844"/>
                <a:gd name="connsiteY5" fmla="*/ 234539 h 253555"/>
                <a:gd name="connsiteX6" fmla="*/ 183828 w 202844"/>
                <a:gd name="connsiteY6" fmla="*/ 253556 h 253555"/>
                <a:gd name="connsiteX7" fmla="*/ 19017 w 202844"/>
                <a:gd name="connsiteY7" fmla="*/ 253556 h 253555"/>
                <a:gd name="connsiteX8" fmla="*/ 0 w 202844"/>
                <a:gd name="connsiteY8" fmla="*/ 234539 h 253555"/>
                <a:gd name="connsiteX9" fmla="*/ 0 w 202844"/>
                <a:gd name="connsiteY9" fmla="*/ 95083 h 253555"/>
                <a:gd name="connsiteX10" fmla="*/ 19017 w 202844"/>
                <a:gd name="connsiteY10" fmla="*/ 76067 h 253555"/>
                <a:gd name="connsiteX11" fmla="*/ 50711 w 202844"/>
                <a:gd name="connsiteY11" fmla="*/ 76067 h 253555"/>
                <a:gd name="connsiteX12" fmla="*/ 50711 w 202844"/>
                <a:gd name="connsiteY12" fmla="*/ 50711 h 253555"/>
                <a:gd name="connsiteX13" fmla="*/ 101422 w 202844"/>
                <a:gd name="connsiteY13" fmla="*/ 0 h 253555"/>
                <a:gd name="connsiteX14" fmla="*/ 101422 w 202844"/>
                <a:gd name="connsiteY14" fmla="*/ 145795 h 253555"/>
                <a:gd name="connsiteX15" fmla="*/ 82406 w 202844"/>
                <a:gd name="connsiteY15" fmla="*/ 164811 h 253555"/>
                <a:gd name="connsiteX16" fmla="*/ 101422 w 202844"/>
                <a:gd name="connsiteY16" fmla="*/ 183828 h 253555"/>
                <a:gd name="connsiteX17" fmla="*/ 120439 w 202844"/>
                <a:gd name="connsiteY17" fmla="*/ 164811 h 253555"/>
                <a:gd name="connsiteX18" fmla="*/ 101422 w 202844"/>
                <a:gd name="connsiteY18" fmla="*/ 145795 h 253555"/>
                <a:gd name="connsiteX19" fmla="*/ 101422 w 202844"/>
                <a:gd name="connsiteY19" fmla="*/ 25356 h 253555"/>
                <a:gd name="connsiteX20" fmla="*/ 76067 w 202844"/>
                <a:gd name="connsiteY20" fmla="*/ 50711 h 253555"/>
                <a:gd name="connsiteX21" fmla="*/ 76067 w 202844"/>
                <a:gd name="connsiteY21" fmla="*/ 76067 h 253555"/>
                <a:gd name="connsiteX22" fmla="*/ 126778 w 202844"/>
                <a:gd name="connsiteY22" fmla="*/ 76067 h 253555"/>
                <a:gd name="connsiteX23" fmla="*/ 126778 w 202844"/>
                <a:gd name="connsiteY23" fmla="*/ 50711 h 253555"/>
                <a:gd name="connsiteX24" fmla="*/ 101422 w 202844"/>
                <a:gd name="connsiteY24" fmla="*/ 25356 h 253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2844" h="253555">
                  <a:moveTo>
                    <a:pt x="101422" y="0"/>
                  </a:moveTo>
                  <a:cubicBezTo>
                    <a:pt x="129429" y="0"/>
                    <a:pt x="152134" y="22704"/>
                    <a:pt x="152134" y="50711"/>
                  </a:cubicBezTo>
                  <a:lnTo>
                    <a:pt x="152134" y="76067"/>
                  </a:lnTo>
                  <a:lnTo>
                    <a:pt x="183828" y="76067"/>
                  </a:lnTo>
                  <a:cubicBezTo>
                    <a:pt x="194330" y="76067"/>
                    <a:pt x="202845" y="84581"/>
                    <a:pt x="202845" y="95083"/>
                  </a:cubicBezTo>
                  <a:lnTo>
                    <a:pt x="202845" y="234539"/>
                  </a:lnTo>
                  <a:cubicBezTo>
                    <a:pt x="202845" y="245041"/>
                    <a:pt x="194330" y="253556"/>
                    <a:pt x="183828" y="253556"/>
                  </a:cubicBezTo>
                  <a:lnTo>
                    <a:pt x="19017" y="253556"/>
                  </a:lnTo>
                  <a:cubicBezTo>
                    <a:pt x="8514" y="253556"/>
                    <a:pt x="0" y="245041"/>
                    <a:pt x="0" y="234539"/>
                  </a:cubicBezTo>
                  <a:lnTo>
                    <a:pt x="0" y="95083"/>
                  </a:lnTo>
                  <a:cubicBezTo>
                    <a:pt x="0" y="84581"/>
                    <a:pt x="8514" y="76067"/>
                    <a:pt x="19017" y="76067"/>
                  </a:cubicBezTo>
                  <a:lnTo>
                    <a:pt x="50711" y="76067"/>
                  </a:lnTo>
                  <a:lnTo>
                    <a:pt x="50711" y="50711"/>
                  </a:lnTo>
                  <a:cubicBezTo>
                    <a:pt x="50711" y="22704"/>
                    <a:pt x="73415" y="0"/>
                    <a:pt x="101422" y="0"/>
                  </a:cubicBezTo>
                  <a:close/>
                  <a:moveTo>
                    <a:pt x="101422" y="145795"/>
                  </a:moveTo>
                  <a:cubicBezTo>
                    <a:pt x="90920" y="145795"/>
                    <a:pt x="82406" y="154309"/>
                    <a:pt x="82406" y="164811"/>
                  </a:cubicBezTo>
                  <a:cubicBezTo>
                    <a:pt x="82406" y="175314"/>
                    <a:pt x="90920" y="183828"/>
                    <a:pt x="101422" y="183828"/>
                  </a:cubicBezTo>
                  <a:cubicBezTo>
                    <a:pt x="111925" y="183828"/>
                    <a:pt x="120439" y="175314"/>
                    <a:pt x="120439" y="164811"/>
                  </a:cubicBezTo>
                  <a:cubicBezTo>
                    <a:pt x="120439" y="154309"/>
                    <a:pt x="111925" y="145795"/>
                    <a:pt x="101422" y="145795"/>
                  </a:cubicBezTo>
                  <a:close/>
                  <a:moveTo>
                    <a:pt x="101422" y="25356"/>
                  </a:moveTo>
                  <a:cubicBezTo>
                    <a:pt x="87418" y="25356"/>
                    <a:pt x="76067" y="36708"/>
                    <a:pt x="76067" y="50711"/>
                  </a:cubicBezTo>
                  <a:lnTo>
                    <a:pt x="76067" y="76067"/>
                  </a:lnTo>
                  <a:lnTo>
                    <a:pt x="126778" y="76067"/>
                  </a:lnTo>
                  <a:lnTo>
                    <a:pt x="126778" y="50711"/>
                  </a:lnTo>
                  <a:cubicBezTo>
                    <a:pt x="126778" y="36708"/>
                    <a:pt x="115426" y="25356"/>
                    <a:pt x="101422" y="25356"/>
                  </a:cubicBezTo>
                  <a:close/>
                </a:path>
              </a:pathLst>
            </a:custGeom>
            <a:solidFill>
              <a:schemeClr val="tx1"/>
            </a:solidFill>
            <a:ln w="1230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3" name="TextBox 22">
            <a:extLst>
              <a:ext uri="{FF2B5EF4-FFF2-40B4-BE49-F238E27FC236}">
                <a16:creationId xmlns:a16="http://schemas.microsoft.com/office/drawing/2014/main" id="{CBAAB611-185C-68E5-BE5E-B189E1950FBD}"/>
              </a:ext>
            </a:extLst>
          </p:cNvPr>
          <p:cNvSpPr txBox="1">
            <a:spLocks/>
          </p:cNvSpPr>
          <p:nvPr/>
        </p:nvSpPr>
        <p:spPr>
          <a:xfrm>
            <a:off x="854091" y="3487308"/>
            <a:ext cx="1579990" cy="507831"/>
          </a:xfrm>
          <a:prstGeom prst="rect">
            <a:avLst/>
          </a:prstGeom>
          <a:noFill/>
          <a:ln>
            <a:noFill/>
          </a:ln>
        </p:spPr>
        <p:txBody>
          <a:bodyPr wrap="square" lIns="0" tIns="0" rIns="0" bIns="0" anchor="ctr" anchorCtr="0">
            <a:spAutoFit/>
          </a:bodyPr>
          <a:lstStyle/>
          <a:p>
            <a:pPr marL="0" marR="0" lvl="0" indent="0" algn="ctr" defTabSz="914367" rtl="0" eaLnBrk="1" fontAlgn="auto" latinLnBrk="0" hangingPunct="1">
              <a:lnSpc>
                <a:spcPct val="100000"/>
              </a:lnSpc>
              <a:spcBef>
                <a:spcPts val="0"/>
              </a:spcBef>
              <a:spcAft>
                <a:spcPts val="12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Protect</a:t>
            </a:r>
            <a:b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identities and </a:t>
            </a:r>
            <a:b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secrets</a:t>
            </a:r>
          </a:p>
        </p:txBody>
      </p:sp>
      <p:sp>
        <p:nvSpPr>
          <p:cNvPr id="28" name="Rounded Rectangle 27">
            <a:extLst>
              <a:ext uri="{FF2B5EF4-FFF2-40B4-BE49-F238E27FC236}">
                <a16:creationId xmlns:a16="http://schemas.microsoft.com/office/drawing/2014/main" id="{09B686AA-4735-762E-56C2-7D31B858B476}"/>
              </a:ext>
              <a:ext uri="{C183D7F6-B498-43B3-948B-1728B52AA6E4}">
                <adec:decorative xmlns:adec="http://schemas.microsoft.com/office/drawing/2017/decorative" val="1"/>
              </a:ext>
            </a:extLst>
          </p:cNvPr>
          <p:cNvSpPr/>
          <p:nvPr/>
        </p:nvSpPr>
        <p:spPr bwMode="auto">
          <a:xfrm>
            <a:off x="2635469" y="3088728"/>
            <a:ext cx="1579990" cy="1058092"/>
          </a:xfrm>
          <a:prstGeom prst="roundRect">
            <a:avLst>
              <a:gd name="adj" fmla="val 14424"/>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err="1">
              <a:ln>
                <a:noFill/>
              </a:ln>
              <a:gradFill>
                <a:gsLst>
                  <a:gs pos="41958">
                    <a:srgbClr val="FFFFFF"/>
                  </a:gs>
                  <a:gs pos="63000">
                    <a:srgbClr val="FFFFFF"/>
                  </a:gs>
                </a:gsLst>
                <a:lin ang="0" scaled="0"/>
              </a:gradFill>
              <a:effectLst/>
              <a:uLnTx/>
              <a:uFillTx/>
              <a:latin typeface="Segoe UI Semibold"/>
              <a:ea typeface="+mn-ea"/>
              <a:cs typeface="+mn-cs"/>
            </a:endParaRPr>
          </a:p>
        </p:txBody>
      </p:sp>
      <p:grpSp>
        <p:nvGrpSpPr>
          <p:cNvPr id="70" name="Group 69">
            <a:extLst>
              <a:ext uri="{FF2B5EF4-FFF2-40B4-BE49-F238E27FC236}">
                <a16:creationId xmlns:a16="http://schemas.microsoft.com/office/drawing/2014/main" id="{AF5E039A-60E8-C35E-4579-26DE2E025D0D}"/>
              </a:ext>
              <a:ext uri="{C183D7F6-B498-43B3-948B-1728B52AA6E4}">
                <adec:decorative xmlns:adec="http://schemas.microsoft.com/office/drawing/2017/decorative" val="1"/>
              </a:ext>
            </a:extLst>
          </p:cNvPr>
          <p:cNvGrpSpPr/>
          <p:nvPr/>
        </p:nvGrpSpPr>
        <p:grpSpPr>
          <a:xfrm>
            <a:off x="3182008" y="2850268"/>
            <a:ext cx="478911" cy="478911"/>
            <a:chOff x="3182008" y="2742309"/>
            <a:chExt cx="478911" cy="478911"/>
          </a:xfrm>
        </p:grpSpPr>
        <p:sp>
          <p:nvSpPr>
            <p:cNvPr id="71" name="TextBox 70">
              <a:extLst>
                <a:ext uri="{FF2B5EF4-FFF2-40B4-BE49-F238E27FC236}">
                  <a16:creationId xmlns:a16="http://schemas.microsoft.com/office/drawing/2014/main" id="{6D17B1BB-FAE8-1BF5-B202-54BA3157DA7D}"/>
                </a:ext>
              </a:extLst>
            </p:cNvPr>
            <p:cNvSpPr txBox="1">
              <a:spLocks noChangeAspect="1"/>
            </p:cNvSpPr>
            <p:nvPr/>
          </p:nvSpPr>
          <p:spPr>
            <a:xfrm>
              <a:off x="3182008" y="2742309"/>
              <a:ext cx="478911" cy="478911"/>
            </a:xfrm>
            <a:prstGeom prst="ellipse">
              <a:avLst/>
            </a:prstGeom>
            <a:gradFill flip="none" rotWithShape="1">
              <a:gsLst>
                <a:gs pos="100000">
                  <a:srgbClr val="1B88B4"/>
                </a:gs>
                <a:gs pos="0">
                  <a:srgbClr val="0976D3"/>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72" name="Graphic 39">
              <a:extLst>
                <a:ext uri="{FF2B5EF4-FFF2-40B4-BE49-F238E27FC236}">
                  <a16:creationId xmlns:a16="http://schemas.microsoft.com/office/drawing/2014/main" id="{1D623E76-FFD8-D235-DA90-532F2BB01B3E}"/>
                </a:ext>
              </a:extLst>
            </p:cNvPr>
            <p:cNvSpPr/>
            <p:nvPr/>
          </p:nvSpPr>
          <p:spPr>
            <a:xfrm>
              <a:off x="3294680" y="2880333"/>
              <a:ext cx="253566" cy="202862"/>
            </a:xfrm>
            <a:custGeom>
              <a:avLst/>
              <a:gdLst>
                <a:gd name="connsiteX0" fmla="*/ 54368 w 253566"/>
                <a:gd name="connsiteY0" fmla="*/ 3720 h 202862"/>
                <a:gd name="connsiteX1" fmla="*/ 3720 w 253566"/>
                <a:gd name="connsiteY1" fmla="*/ 54431 h 202862"/>
                <a:gd name="connsiteX2" fmla="*/ 2655 w 253566"/>
                <a:gd name="connsiteY2" fmla="*/ 55636 h 202862"/>
                <a:gd name="connsiteX3" fmla="*/ 3720 w 253566"/>
                <a:gd name="connsiteY3" fmla="*/ 72370 h 202862"/>
                <a:gd name="connsiteX4" fmla="*/ 4924 w 253566"/>
                <a:gd name="connsiteY4" fmla="*/ 73423 h 202862"/>
                <a:gd name="connsiteX5" fmla="*/ 21659 w 253566"/>
                <a:gd name="connsiteY5" fmla="*/ 72358 h 202862"/>
                <a:gd name="connsiteX6" fmla="*/ 50717 w 253566"/>
                <a:gd name="connsiteY6" fmla="*/ 43237 h 202862"/>
                <a:gd name="connsiteX7" fmla="*/ 50717 w 253566"/>
                <a:gd name="connsiteY7" fmla="*/ 190172 h 202862"/>
                <a:gd name="connsiteX8" fmla="*/ 50805 w 253566"/>
                <a:gd name="connsiteY8" fmla="*/ 191656 h 202862"/>
                <a:gd name="connsiteX9" fmla="*/ 63394 w 253566"/>
                <a:gd name="connsiteY9" fmla="*/ 202863 h 202862"/>
                <a:gd name="connsiteX10" fmla="*/ 64878 w 253566"/>
                <a:gd name="connsiteY10" fmla="*/ 202774 h 202862"/>
                <a:gd name="connsiteX11" fmla="*/ 76072 w 253566"/>
                <a:gd name="connsiteY11" fmla="*/ 190172 h 202862"/>
                <a:gd name="connsiteX12" fmla="*/ 76072 w 253566"/>
                <a:gd name="connsiteY12" fmla="*/ 43325 h 202862"/>
                <a:gd name="connsiteX13" fmla="*/ 105142 w 253566"/>
                <a:gd name="connsiteY13" fmla="*/ 72358 h 202862"/>
                <a:gd name="connsiteX14" fmla="*/ 106347 w 253566"/>
                <a:gd name="connsiteY14" fmla="*/ 73423 h 202862"/>
                <a:gd name="connsiteX15" fmla="*/ 124144 w 253566"/>
                <a:gd name="connsiteY15" fmla="*/ 71252 h 202862"/>
                <a:gd name="connsiteX16" fmla="*/ 123069 w 253566"/>
                <a:gd name="connsiteY16" fmla="*/ 54419 h 202862"/>
                <a:gd name="connsiteX17" fmla="*/ 72282 w 253566"/>
                <a:gd name="connsiteY17" fmla="*/ 3707 h 202862"/>
                <a:gd name="connsiteX18" fmla="*/ 71090 w 253566"/>
                <a:gd name="connsiteY18" fmla="*/ 2655 h 202862"/>
                <a:gd name="connsiteX19" fmla="*/ 54355 w 253566"/>
                <a:gd name="connsiteY19" fmla="*/ 3720 h 202862"/>
                <a:gd name="connsiteX20" fmla="*/ 190172 w 253566"/>
                <a:gd name="connsiteY20" fmla="*/ 44 h 202862"/>
                <a:gd name="connsiteX21" fmla="*/ 188689 w 253566"/>
                <a:gd name="connsiteY21" fmla="*/ 132 h 202862"/>
                <a:gd name="connsiteX22" fmla="*/ 177495 w 253566"/>
                <a:gd name="connsiteY22" fmla="*/ 12721 h 202862"/>
                <a:gd name="connsiteX23" fmla="*/ 177495 w 253566"/>
                <a:gd name="connsiteY23" fmla="*/ 159530 h 202862"/>
                <a:gd name="connsiteX24" fmla="*/ 148424 w 253566"/>
                <a:gd name="connsiteY24" fmla="*/ 130498 h 202862"/>
                <a:gd name="connsiteX25" fmla="*/ 147220 w 253566"/>
                <a:gd name="connsiteY25" fmla="*/ 129433 h 202862"/>
                <a:gd name="connsiteX26" fmla="*/ 129436 w 253566"/>
                <a:gd name="connsiteY26" fmla="*/ 131707 h 202862"/>
                <a:gd name="connsiteX27" fmla="*/ 130498 w 253566"/>
                <a:gd name="connsiteY27" fmla="*/ 148424 h 202862"/>
                <a:gd name="connsiteX28" fmla="*/ 181260 w 253566"/>
                <a:gd name="connsiteY28" fmla="*/ 199136 h 202862"/>
                <a:gd name="connsiteX29" fmla="*/ 182452 w 253566"/>
                <a:gd name="connsiteY29" fmla="*/ 200201 h 202862"/>
                <a:gd name="connsiteX30" fmla="*/ 199186 w 253566"/>
                <a:gd name="connsiteY30" fmla="*/ 199136 h 202862"/>
                <a:gd name="connsiteX31" fmla="*/ 249847 w 253566"/>
                <a:gd name="connsiteY31" fmla="*/ 148424 h 202862"/>
                <a:gd name="connsiteX32" fmla="*/ 250912 w 253566"/>
                <a:gd name="connsiteY32" fmla="*/ 147220 h 202862"/>
                <a:gd name="connsiteX33" fmla="*/ 249847 w 253566"/>
                <a:gd name="connsiteY33" fmla="*/ 130485 h 202862"/>
                <a:gd name="connsiteX34" fmla="*/ 248642 w 253566"/>
                <a:gd name="connsiteY34" fmla="*/ 129433 h 202862"/>
                <a:gd name="connsiteX35" fmla="*/ 231908 w 253566"/>
                <a:gd name="connsiteY35" fmla="*/ 130498 h 202862"/>
                <a:gd name="connsiteX36" fmla="*/ 202850 w 253566"/>
                <a:gd name="connsiteY36" fmla="*/ 159581 h 202862"/>
                <a:gd name="connsiteX37" fmla="*/ 202850 w 253566"/>
                <a:gd name="connsiteY37" fmla="*/ 12721 h 202862"/>
                <a:gd name="connsiteX38" fmla="*/ 202761 w 253566"/>
                <a:gd name="connsiteY38" fmla="*/ 11251 h 202862"/>
                <a:gd name="connsiteX39" fmla="*/ 190172 w 253566"/>
                <a:gd name="connsiteY39" fmla="*/ 44 h 20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3566" h="202862">
                  <a:moveTo>
                    <a:pt x="54368" y="3720"/>
                  </a:moveTo>
                  <a:lnTo>
                    <a:pt x="3720" y="54431"/>
                  </a:lnTo>
                  <a:lnTo>
                    <a:pt x="2655" y="55636"/>
                  </a:lnTo>
                  <a:cubicBezTo>
                    <a:pt x="-1256" y="60686"/>
                    <a:pt x="-800" y="67857"/>
                    <a:pt x="3720" y="72370"/>
                  </a:cubicBezTo>
                  <a:lnTo>
                    <a:pt x="4924" y="73423"/>
                  </a:lnTo>
                  <a:cubicBezTo>
                    <a:pt x="9974" y="77334"/>
                    <a:pt x="17146" y="76877"/>
                    <a:pt x="21659" y="72358"/>
                  </a:cubicBezTo>
                  <a:lnTo>
                    <a:pt x="50717" y="43237"/>
                  </a:lnTo>
                  <a:lnTo>
                    <a:pt x="50717" y="190172"/>
                  </a:lnTo>
                  <a:lnTo>
                    <a:pt x="50805" y="191656"/>
                  </a:lnTo>
                  <a:cubicBezTo>
                    <a:pt x="51551" y="198044"/>
                    <a:pt x="56963" y="202862"/>
                    <a:pt x="63394" y="202863"/>
                  </a:cubicBezTo>
                  <a:lnTo>
                    <a:pt x="64878" y="202774"/>
                  </a:lnTo>
                  <a:cubicBezTo>
                    <a:pt x="71266" y="202021"/>
                    <a:pt x="76078" y="196605"/>
                    <a:pt x="76072" y="190172"/>
                  </a:cubicBezTo>
                  <a:lnTo>
                    <a:pt x="76072" y="43325"/>
                  </a:lnTo>
                  <a:lnTo>
                    <a:pt x="105142" y="72358"/>
                  </a:lnTo>
                  <a:lnTo>
                    <a:pt x="106347" y="73423"/>
                  </a:lnTo>
                  <a:cubicBezTo>
                    <a:pt x="111860" y="77738"/>
                    <a:pt x="119828" y="76766"/>
                    <a:pt x="124144" y="71252"/>
                  </a:cubicBezTo>
                  <a:cubicBezTo>
                    <a:pt x="128112" y="66182"/>
                    <a:pt x="127649" y="58943"/>
                    <a:pt x="123069" y="54419"/>
                  </a:cubicBezTo>
                  <a:lnTo>
                    <a:pt x="72282" y="3707"/>
                  </a:lnTo>
                  <a:lnTo>
                    <a:pt x="71090" y="2655"/>
                  </a:lnTo>
                  <a:cubicBezTo>
                    <a:pt x="66040" y="-1256"/>
                    <a:pt x="58869" y="-800"/>
                    <a:pt x="54355" y="3720"/>
                  </a:cubicBezTo>
                  <a:close/>
                  <a:moveTo>
                    <a:pt x="190172" y="44"/>
                  </a:moveTo>
                  <a:lnTo>
                    <a:pt x="188689" y="132"/>
                  </a:lnTo>
                  <a:cubicBezTo>
                    <a:pt x="182306" y="884"/>
                    <a:pt x="177496" y="6294"/>
                    <a:pt x="177495" y="12721"/>
                  </a:cubicBezTo>
                  <a:lnTo>
                    <a:pt x="177495" y="159530"/>
                  </a:lnTo>
                  <a:lnTo>
                    <a:pt x="148424" y="130498"/>
                  </a:lnTo>
                  <a:lnTo>
                    <a:pt x="147220" y="129433"/>
                  </a:lnTo>
                  <a:cubicBezTo>
                    <a:pt x="141681" y="125151"/>
                    <a:pt x="133718" y="126169"/>
                    <a:pt x="129436" y="131707"/>
                  </a:cubicBezTo>
                  <a:cubicBezTo>
                    <a:pt x="125535" y="136753"/>
                    <a:pt x="125989" y="143912"/>
                    <a:pt x="130498" y="148424"/>
                  </a:cubicBezTo>
                  <a:lnTo>
                    <a:pt x="181260" y="199136"/>
                  </a:lnTo>
                  <a:lnTo>
                    <a:pt x="182452" y="200201"/>
                  </a:lnTo>
                  <a:cubicBezTo>
                    <a:pt x="187501" y="204112"/>
                    <a:pt x="194673" y="203655"/>
                    <a:pt x="199186" y="199136"/>
                  </a:cubicBezTo>
                  <a:lnTo>
                    <a:pt x="249847" y="148424"/>
                  </a:lnTo>
                  <a:lnTo>
                    <a:pt x="250912" y="147220"/>
                  </a:lnTo>
                  <a:cubicBezTo>
                    <a:pt x="254823" y="142170"/>
                    <a:pt x="254366" y="134999"/>
                    <a:pt x="249847" y="130485"/>
                  </a:cubicBezTo>
                  <a:lnTo>
                    <a:pt x="248642" y="129433"/>
                  </a:lnTo>
                  <a:cubicBezTo>
                    <a:pt x="243593" y="125522"/>
                    <a:pt x="236421" y="125978"/>
                    <a:pt x="231908" y="130498"/>
                  </a:cubicBezTo>
                  <a:lnTo>
                    <a:pt x="202850" y="159581"/>
                  </a:lnTo>
                  <a:lnTo>
                    <a:pt x="202850" y="12721"/>
                  </a:lnTo>
                  <a:lnTo>
                    <a:pt x="202761" y="11251"/>
                  </a:lnTo>
                  <a:cubicBezTo>
                    <a:pt x="202016" y="4862"/>
                    <a:pt x="196604" y="45"/>
                    <a:pt x="190172" y="44"/>
                  </a:cubicBezTo>
                  <a:close/>
                </a:path>
              </a:pathLst>
            </a:custGeom>
            <a:solidFill>
              <a:schemeClr val="tx1"/>
            </a:solidFill>
            <a:ln w="1230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7" name="TextBox 26">
            <a:extLst>
              <a:ext uri="{FF2B5EF4-FFF2-40B4-BE49-F238E27FC236}">
                <a16:creationId xmlns:a16="http://schemas.microsoft.com/office/drawing/2014/main" id="{0E0F43B1-D79A-04B3-8A66-88B9C6D5EBE1}"/>
              </a:ext>
            </a:extLst>
          </p:cNvPr>
          <p:cNvSpPr txBox="1">
            <a:spLocks/>
          </p:cNvSpPr>
          <p:nvPr/>
        </p:nvSpPr>
        <p:spPr>
          <a:xfrm>
            <a:off x="2635469" y="3487308"/>
            <a:ext cx="1579990" cy="507831"/>
          </a:xfrm>
          <a:prstGeom prst="rect">
            <a:avLst/>
          </a:prstGeom>
          <a:noFill/>
          <a:ln>
            <a:noFill/>
          </a:ln>
        </p:spPr>
        <p:txBody>
          <a:bodyPr wrap="square" lIns="0" tIns="0" rIns="0" bIns="0" anchor="ctr" anchorCtr="0">
            <a:spAutoFit/>
          </a:bodyPr>
          <a:lstStyle/>
          <a:p>
            <a:pPr marL="0" marR="0" lvl="0" indent="0" algn="ctr" defTabSz="914367" rtl="0" eaLnBrk="1" fontAlgn="auto" latinLnBrk="0" hangingPunct="1">
              <a:lnSpc>
                <a:spcPct val="100000"/>
              </a:lnSpc>
              <a:spcBef>
                <a:spcPts val="0"/>
              </a:spcBef>
              <a:spcAft>
                <a:spcPts val="12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Protect tenants </a:t>
            </a:r>
            <a:b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and isolate </a:t>
            </a:r>
            <a:b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production systems </a:t>
            </a:r>
          </a:p>
        </p:txBody>
      </p:sp>
      <p:sp>
        <p:nvSpPr>
          <p:cNvPr id="30" name="Rounded Rectangle 29">
            <a:extLst>
              <a:ext uri="{FF2B5EF4-FFF2-40B4-BE49-F238E27FC236}">
                <a16:creationId xmlns:a16="http://schemas.microsoft.com/office/drawing/2014/main" id="{33C2C852-60CB-7144-3812-7EA25A805EA3}"/>
              </a:ext>
              <a:ext uri="{C183D7F6-B498-43B3-948B-1728B52AA6E4}">
                <adec:decorative xmlns:adec="http://schemas.microsoft.com/office/drawing/2017/decorative" val="1"/>
              </a:ext>
            </a:extLst>
          </p:cNvPr>
          <p:cNvSpPr/>
          <p:nvPr/>
        </p:nvSpPr>
        <p:spPr bwMode="auto">
          <a:xfrm>
            <a:off x="4416847" y="3088728"/>
            <a:ext cx="1579990" cy="1058092"/>
          </a:xfrm>
          <a:prstGeom prst="roundRect">
            <a:avLst>
              <a:gd name="adj" fmla="val 14424"/>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err="1">
              <a:ln>
                <a:noFill/>
              </a:ln>
              <a:gradFill>
                <a:gsLst>
                  <a:gs pos="41958">
                    <a:srgbClr val="FFFFFF"/>
                  </a:gs>
                  <a:gs pos="63000">
                    <a:srgbClr val="FFFFFF"/>
                  </a:gs>
                </a:gsLst>
                <a:lin ang="0" scaled="0"/>
              </a:gradFill>
              <a:effectLst/>
              <a:uLnTx/>
              <a:uFillTx/>
              <a:latin typeface="Segoe UI Semibold"/>
              <a:ea typeface="+mn-ea"/>
              <a:cs typeface="+mn-cs"/>
            </a:endParaRPr>
          </a:p>
        </p:txBody>
      </p:sp>
      <p:grpSp>
        <p:nvGrpSpPr>
          <p:cNvPr id="67" name="Group 66">
            <a:extLst>
              <a:ext uri="{FF2B5EF4-FFF2-40B4-BE49-F238E27FC236}">
                <a16:creationId xmlns:a16="http://schemas.microsoft.com/office/drawing/2014/main" id="{89C8C3D4-2320-4CD8-7775-08E8AA4457C8}"/>
              </a:ext>
              <a:ext uri="{C183D7F6-B498-43B3-948B-1728B52AA6E4}">
                <adec:decorative xmlns:adec="http://schemas.microsoft.com/office/drawing/2017/decorative" val="1"/>
              </a:ext>
            </a:extLst>
          </p:cNvPr>
          <p:cNvGrpSpPr/>
          <p:nvPr/>
        </p:nvGrpSpPr>
        <p:grpSpPr>
          <a:xfrm>
            <a:off x="4964386" y="2850268"/>
            <a:ext cx="478911" cy="478911"/>
            <a:chOff x="4964386" y="2742309"/>
            <a:chExt cx="478911" cy="478911"/>
          </a:xfrm>
        </p:grpSpPr>
        <p:sp>
          <p:nvSpPr>
            <p:cNvPr id="68" name="TextBox 67">
              <a:extLst>
                <a:ext uri="{FF2B5EF4-FFF2-40B4-BE49-F238E27FC236}">
                  <a16:creationId xmlns:a16="http://schemas.microsoft.com/office/drawing/2014/main" id="{8FEA5799-2425-77FC-99F2-6B775D5EEB97}"/>
                </a:ext>
              </a:extLst>
            </p:cNvPr>
            <p:cNvSpPr txBox="1">
              <a:spLocks noChangeAspect="1"/>
            </p:cNvSpPr>
            <p:nvPr/>
          </p:nvSpPr>
          <p:spPr>
            <a:xfrm>
              <a:off x="4964386" y="2742309"/>
              <a:ext cx="478911" cy="478911"/>
            </a:xfrm>
            <a:prstGeom prst="ellipse">
              <a:avLst/>
            </a:prstGeom>
            <a:gradFill flip="none" rotWithShape="1">
              <a:gsLst>
                <a:gs pos="0">
                  <a:srgbClr val="0976D3"/>
                </a:gs>
                <a:gs pos="100000">
                  <a:srgbClr val="5E5ACC"/>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69" name="Graphic 37">
              <a:extLst>
                <a:ext uri="{FF2B5EF4-FFF2-40B4-BE49-F238E27FC236}">
                  <a16:creationId xmlns:a16="http://schemas.microsoft.com/office/drawing/2014/main" id="{B9A3DBF7-9678-B23C-3F3E-F48F383C01BC}"/>
                </a:ext>
              </a:extLst>
            </p:cNvPr>
            <p:cNvSpPr/>
            <p:nvPr/>
          </p:nvSpPr>
          <p:spPr>
            <a:xfrm>
              <a:off x="5070714" y="2848776"/>
              <a:ext cx="266255" cy="265977"/>
            </a:xfrm>
            <a:custGeom>
              <a:avLst/>
              <a:gdLst>
                <a:gd name="connsiteX0" fmla="*/ 87562 w 266255"/>
                <a:gd name="connsiteY0" fmla="*/ 183803 h 265977"/>
                <a:gd name="connsiteX1" fmla="*/ 126813 w 266255"/>
                <a:gd name="connsiteY1" fmla="*/ 183803 h 265977"/>
                <a:gd name="connsiteX2" fmla="*/ 126813 w 266255"/>
                <a:gd name="connsiteY2" fmla="*/ 190142 h 265977"/>
                <a:gd name="connsiteX3" fmla="*/ 144346 w 266255"/>
                <a:gd name="connsiteY3" fmla="*/ 241994 h 265977"/>
                <a:gd name="connsiteX4" fmla="*/ 126813 w 266255"/>
                <a:gd name="connsiteY4" fmla="*/ 253530 h 265977"/>
                <a:gd name="connsiteX5" fmla="*/ 88298 w 266255"/>
                <a:gd name="connsiteY5" fmla="*/ 187543 h 265977"/>
                <a:gd name="connsiteX6" fmla="*/ 87562 w 266255"/>
                <a:gd name="connsiteY6" fmla="*/ 183815 h 265977"/>
                <a:gd name="connsiteX7" fmla="*/ 84647 w 266255"/>
                <a:gd name="connsiteY7" fmla="*/ 164799 h 265977"/>
                <a:gd name="connsiteX8" fmla="*/ 126813 w 266255"/>
                <a:gd name="connsiteY8" fmla="*/ 164799 h 265977"/>
                <a:gd name="connsiteX9" fmla="*/ 126813 w 266255"/>
                <a:gd name="connsiteY9" fmla="*/ 145782 h 265977"/>
                <a:gd name="connsiteX10" fmla="*/ 144676 w 266255"/>
                <a:gd name="connsiteY10" fmla="*/ 126512 h 265977"/>
                <a:gd name="connsiteX11" fmla="*/ 171096 w 266255"/>
                <a:gd name="connsiteY11" fmla="*/ 118398 h 265977"/>
                <a:gd name="connsiteX12" fmla="*/ 170222 w 266255"/>
                <a:gd name="connsiteY12" fmla="*/ 101410 h 265977"/>
                <a:gd name="connsiteX13" fmla="*/ 83391 w 266255"/>
                <a:gd name="connsiteY13" fmla="*/ 101410 h 265977"/>
                <a:gd name="connsiteX14" fmla="*/ 82973 w 266255"/>
                <a:gd name="connsiteY14" fmla="*/ 107596 h 265977"/>
                <a:gd name="connsiteX15" fmla="*/ 84647 w 266255"/>
                <a:gd name="connsiteY15" fmla="*/ 164786 h 265977"/>
                <a:gd name="connsiteX16" fmla="*/ 251068 w 266255"/>
                <a:gd name="connsiteY16" fmla="*/ 101410 h 265977"/>
                <a:gd name="connsiteX17" fmla="*/ 253604 w 266255"/>
                <a:gd name="connsiteY17" fmla="*/ 125371 h 265977"/>
                <a:gd name="connsiteX18" fmla="*/ 216014 w 266255"/>
                <a:gd name="connsiteY18" fmla="*/ 105796 h 265977"/>
                <a:gd name="connsiteX19" fmla="*/ 207051 w 266255"/>
                <a:gd name="connsiteY19" fmla="*/ 101410 h 265977"/>
                <a:gd name="connsiteX20" fmla="*/ 251068 w 266255"/>
                <a:gd name="connsiteY20" fmla="*/ 101410 h 265977"/>
                <a:gd name="connsiteX21" fmla="*/ 13537 w 266255"/>
                <a:gd name="connsiteY21" fmla="*/ 183803 h 265977"/>
                <a:gd name="connsiteX22" fmla="*/ 68127 w 266255"/>
                <a:gd name="connsiteY22" fmla="*/ 183803 h 265977"/>
                <a:gd name="connsiteX23" fmla="*/ 90846 w 266255"/>
                <a:gd name="connsiteY23" fmla="*/ 248371 h 265977"/>
                <a:gd name="connsiteX24" fmla="*/ 15400 w 266255"/>
                <a:gd name="connsiteY24" fmla="*/ 187340 h 265977"/>
                <a:gd name="connsiteX25" fmla="*/ 13537 w 266255"/>
                <a:gd name="connsiteY25" fmla="*/ 183803 h 265977"/>
                <a:gd name="connsiteX26" fmla="*/ 2545 w 266255"/>
                <a:gd name="connsiteY26" fmla="*/ 101397 h 265977"/>
                <a:gd name="connsiteX27" fmla="*/ 64286 w 266255"/>
                <a:gd name="connsiteY27" fmla="*/ 101397 h 265977"/>
                <a:gd name="connsiteX28" fmla="*/ 64704 w 266255"/>
                <a:gd name="connsiteY28" fmla="*/ 157433 h 265977"/>
                <a:gd name="connsiteX29" fmla="*/ 65440 w 266255"/>
                <a:gd name="connsiteY29" fmla="*/ 164786 h 265977"/>
                <a:gd name="connsiteX30" fmla="*/ 5816 w 266255"/>
                <a:gd name="connsiteY30" fmla="*/ 164786 h 265977"/>
                <a:gd name="connsiteX31" fmla="*/ 2545 w 266255"/>
                <a:gd name="connsiteY31" fmla="*/ 101397 h 265977"/>
                <a:gd name="connsiteX32" fmla="*/ 164136 w 266255"/>
                <a:gd name="connsiteY32" fmla="*/ 7277 h 265977"/>
                <a:gd name="connsiteX33" fmla="*/ 162767 w 266255"/>
                <a:gd name="connsiteY33" fmla="*/ 5122 h 265977"/>
                <a:gd name="connsiteX34" fmla="*/ 245629 w 266255"/>
                <a:gd name="connsiteY34" fmla="*/ 82380 h 265977"/>
                <a:gd name="connsiteX35" fmla="*/ 187413 w 266255"/>
                <a:gd name="connsiteY35" fmla="*/ 82380 h 265977"/>
                <a:gd name="connsiteX36" fmla="*/ 164124 w 266255"/>
                <a:gd name="connsiteY36" fmla="*/ 7290 h 265977"/>
                <a:gd name="connsiteX37" fmla="*/ 89287 w 266255"/>
                <a:gd name="connsiteY37" fmla="*/ 5604 h 265977"/>
                <a:gd name="connsiteX38" fmla="*/ 90833 w 266255"/>
                <a:gd name="connsiteY38" fmla="*/ 5135 h 265977"/>
                <a:gd name="connsiteX39" fmla="*/ 66961 w 266255"/>
                <a:gd name="connsiteY39" fmla="*/ 76815 h 265977"/>
                <a:gd name="connsiteX40" fmla="*/ 66188 w 266255"/>
                <a:gd name="connsiteY40" fmla="*/ 82393 h 265977"/>
                <a:gd name="connsiteX41" fmla="*/ 7997 w 266255"/>
                <a:gd name="connsiteY41" fmla="*/ 82393 h 265977"/>
                <a:gd name="connsiteX42" fmla="*/ 89287 w 266255"/>
                <a:gd name="connsiteY42" fmla="*/ 5591 h 265977"/>
                <a:gd name="connsiteX43" fmla="*/ 126813 w 266255"/>
                <a:gd name="connsiteY43" fmla="*/ 0 h 265977"/>
                <a:gd name="connsiteX44" fmla="*/ 167559 w 266255"/>
                <a:gd name="connsiteY44" fmla="*/ 78387 h 265977"/>
                <a:gd name="connsiteX45" fmla="*/ 168143 w 266255"/>
                <a:gd name="connsiteY45" fmla="*/ 82380 h 265977"/>
                <a:gd name="connsiteX46" fmla="*/ 85483 w 266255"/>
                <a:gd name="connsiteY46" fmla="*/ 82380 h 265977"/>
                <a:gd name="connsiteX47" fmla="*/ 126813 w 266255"/>
                <a:gd name="connsiteY47" fmla="*/ 0 h 265977"/>
                <a:gd name="connsiteX48" fmla="*/ 259930 w 266255"/>
                <a:gd name="connsiteY48" fmla="*/ 139139 h 265977"/>
                <a:gd name="connsiteX49" fmla="*/ 207761 w 266255"/>
                <a:gd name="connsiteY49" fmla="*/ 115431 h 265977"/>
                <a:gd name="connsiteX50" fmla="*/ 197999 w 266255"/>
                <a:gd name="connsiteY50" fmla="*/ 115431 h 265977"/>
                <a:gd name="connsiteX51" fmla="*/ 145817 w 266255"/>
                <a:gd name="connsiteY51" fmla="*/ 139139 h 265977"/>
                <a:gd name="connsiteX52" fmla="*/ 139478 w 266255"/>
                <a:gd name="connsiteY52" fmla="*/ 145769 h 265977"/>
                <a:gd name="connsiteX53" fmla="*/ 139478 w 266255"/>
                <a:gd name="connsiteY53" fmla="*/ 190142 h 265977"/>
                <a:gd name="connsiteX54" fmla="*/ 201257 w 266255"/>
                <a:gd name="connsiteY54" fmla="*/ 265727 h 265977"/>
                <a:gd name="connsiteX55" fmla="*/ 204490 w 266255"/>
                <a:gd name="connsiteY55" fmla="*/ 265727 h 265977"/>
                <a:gd name="connsiteX56" fmla="*/ 266256 w 266255"/>
                <a:gd name="connsiteY56" fmla="*/ 190142 h 265977"/>
                <a:gd name="connsiteX57" fmla="*/ 266256 w 266255"/>
                <a:gd name="connsiteY57" fmla="*/ 145769 h 265977"/>
                <a:gd name="connsiteX58" fmla="*/ 259917 w 266255"/>
                <a:gd name="connsiteY58" fmla="*/ 139139 h 26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66255" h="265977">
                  <a:moveTo>
                    <a:pt x="87562" y="183803"/>
                  </a:moveTo>
                  <a:lnTo>
                    <a:pt x="126813" y="183803"/>
                  </a:lnTo>
                  <a:lnTo>
                    <a:pt x="126813" y="190142"/>
                  </a:lnTo>
                  <a:cubicBezTo>
                    <a:pt x="126813" y="212049"/>
                    <a:pt x="134293" y="229088"/>
                    <a:pt x="144346" y="241994"/>
                  </a:cubicBezTo>
                  <a:cubicBezTo>
                    <a:pt x="138781" y="249398"/>
                    <a:pt x="132784" y="253530"/>
                    <a:pt x="126813" y="253530"/>
                  </a:cubicBezTo>
                  <a:cubicBezTo>
                    <a:pt x="111638" y="253530"/>
                    <a:pt x="96374" y="226971"/>
                    <a:pt x="88298" y="187543"/>
                  </a:cubicBezTo>
                  <a:lnTo>
                    <a:pt x="87562" y="183815"/>
                  </a:lnTo>
                  <a:close/>
                  <a:moveTo>
                    <a:pt x="84647" y="164799"/>
                  </a:moveTo>
                  <a:lnTo>
                    <a:pt x="126813" y="164799"/>
                  </a:lnTo>
                  <a:lnTo>
                    <a:pt x="126813" y="145782"/>
                  </a:lnTo>
                  <a:cubicBezTo>
                    <a:pt x="126813" y="135006"/>
                    <a:pt x="135383" y="127361"/>
                    <a:pt x="144676" y="126512"/>
                  </a:cubicBezTo>
                  <a:cubicBezTo>
                    <a:pt x="154476" y="125624"/>
                    <a:pt x="163490" y="122328"/>
                    <a:pt x="171096" y="118398"/>
                  </a:cubicBezTo>
                  <a:cubicBezTo>
                    <a:pt x="170953" y="112728"/>
                    <a:pt x="170662" y="107064"/>
                    <a:pt x="170222" y="101410"/>
                  </a:cubicBezTo>
                  <a:lnTo>
                    <a:pt x="83391" y="101410"/>
                  </a:lnTo>
                  <a:lnTo>
                    <a:pt x="82973" y="107596"/>
                  </a:lnTo>
                  <a:cubicBezTo>
                    <a:pt x="81871" y="126671"/>
                    <a:pt x="82431" y="145807"/>
                    <a:pt x="84647" y="164786"/>
                  </a:cubicBezTo>
                  <a:close/>
                  <a:moveTo>
                    <a:pt x="251068" y="101410"/>
                  </a:moveTo>
                  <a:cubicBezTo>
                    <a:pt x="252640" y="109156"/>
                    <a:pt x="253515" y="117168"/>
                    <a:pt x="253604" y="125371"/>
                  </a:cubicBezTo>
                  <a:cubicBezTo>
                    <a:pt x="236742" y="121732"/>
                    <a:pt x="222974" y="111767"/>
                    <a:pt x="216014" y="105796"/>
                  </a:cubicBezTo>
                  <a:cubicBezTo>
                    <a:pt x="213445" y="103599"/>
                    <a:pt x="210361" y="102090"/>
                    <a:pt x="207051" y="101410"/>
                  </a:cubicBezTo>
                  <a:lnTo>
                    <a:pt x="251068" y="101410"/>
                  </a:lnTo>
                  <a:close/>
                  <a:moveTo>
                    <a:pt x="13537" y="183803"/>
                  </a:moveTo>
                  <a:lnTo>
                    <a:pt x="68127" y="183803"/>
                  </a:lnTo>
                  <a:cubicBezTo>
                    <a:pt x="72755" y="210198"/>
                    <a:pt x="80590" y="232663"/>
                    <a:pt x="90846" y="248371"/>
                  </a:cubicBezTo>
                  <a:cubicBezTo>
                    <a:pt x="58617" y="238803"/>
                    <a:pt x="31490" y="216859"/>
                    <a:pt x="15400" y="187340"/>
                  </a:cubicBezTo>
                  <a:lnTo>
                    <a:pt x="13537" y="183803"/>
                  </a:lnTo>
                  <a:close/>
                  <a:moveTo>
                    <a:pt x="2545" y="101397"/>
                  </a:moveTo>
                  <a:lnTo>
                    <a:pt x="64286" y="101397"/>
                  </a:lnTo>
                  <a:cubicBezTo>
                    <a:pt x="62959" y="120057"/>
                    <a:pt x="63099" y="138794"/>
                    <a:pt x="64704" y="157433"/>
                  </a:cubicBezTo>
                  <a:lnTo>
                    <a:pt x="65440" y="164786"/>
                  </a:lnTo>
                  <a:lnTo>
                    <a:pt x="5816" y="164786"/>
                  </a:lnTo>
                  <a:cubicBezTo>
                    <a:pt x="-605" y="144271"/>
                    <a:pt x="-1731" y="122464"/>
                    <a:pt x="2545" y="101397"/>
                  </a:cubicBezTo>
                  <a:close/>
                  <a:moveTo>
                    <a:pt x="164136" y="7277"/>
                  </a:moveTo>
                  <a:lnTo>
                    <a:pt x="162767" y="5122"/>
                  </a:lnTo>
                  <a:cubicBezTo>
                    <a:pt x="200970" y="16463"/>
                    <a:pt x="231646" y="45063"/>
                    <a:pt x="245629" y="82380"/>
                  </a:cubicBezTo>
                  <a:lnTo>
                    <a:pt x="187413" y="82380"/>
                  </a:lnTo>
                  <a:cubicBezTo>
                    <a:pt x="183407" y="51751"/>
                    <a:pt x="175280" y="25432"/>
                    <a:pt x="164124" y="7290"/>
                  </a:cubicBezTo>
                  <a:close/>
                  <a:moveTo>
                    <a:pt x="89287" y="5604"/>
                  </a:moveTo>
                  <a:lnTo>
                    <a:pt x="90833" y="5135"/>
                  </a:lnTo>
                  <a:cubicBezTo>
                    <a:pt x="79677" y="22250"/>
                    <a:pt x="71373" y="47339"/>
                    <a:pt x="66961" y="76815"/>
                  </a:cubicBezTo>
                  <a:lnTo>
                    <a:pt x="66188" y="82393"/>
                  </a:lnTo>
                  <a:lnTo>
                    <a:pt x="7997" y="82393"/>
                  </a:lnTo>
                  <a:cubicBezTo>
                    <a:pt x="21774" y="45609"/>
                    <a:pt x="51780" y="17259"/>
                    <a:pt x="89287" y="5591"/>
                  </a:cubicBezTo>
                  <a:close/>
                  <a:moveTo>
                    <a:pt x="126813" y="0"/>
                  </a:moveTo>
                  <a:cubicBezTo>
                    <a:pt x="143522" y="0"/>
                    <a:pt x="160346" y="32227"/>
                    <a:pt x="167559" y="78387"/>
                  </a:cubicBezTo>
                  <a:lnTo>
                    <a:pt x="168143" y="82380"/>
                  </a:lnTo>
                  <a:lnTo>
                    <a:pt x="85483" y="82380"/>
                  </a:lnTo>
                  <a:cubicBezTo>
                    <a:pt x="92329" y="34091"/>
                    <a:pt x="109622" y="0"/>
                    <a:pt x="126813" y="0"/>
                  </a:cubicBezTo>
                  <a:close/>
                  <a:moveTo>
                    <a:pt x="259930" y="139139"/>
                  </a:moveTo>
                  <a:cubicBezTo>
                    <a:pt x="235753" y="136958"/>
                    <a:pt x="216394" y="122822"/>
                    <a:pt x="207761" y="115431"/>
                  </a:cubicBezTo>
                  <a:cubicBezTo>
                    <a:pt x="204933" y="113073"/>
                    <a:pt x="200826" y="113073"/>
                    <a:pt x="197999" y="115431"/>
                  </a:cubicBezTo>
                  <a:cubicBezTo>
                    <a:pt x="189352" y="122822"/>
                    <a:pt x="169981" y="136958"/>
                    <a:pt x="145817" y="139139"/>
                  </a:cubicBezTo>
                  <a:cubicBezTo>
                    <a:pt x="142312" y="139386"/>
                    <a:pt x="139567" y="142256"/>
                    <a:pt x="139478" y="145769"/>
                  </a:cubicBezTo>
                  <a:lnTo>
                    <a:pt x="139478" y="190142"/>
                  </a:lnTo>
                  <a:cubicBezTo>
                    <a:pt x="139478" y="243680"/>
                    <a:pt x="191381" y="262608"/>
                    <a:pt x="201257" y="265727"/>
                  </a:cubicBezTo>
                  <a:cubicBezTo>
                    <a:pt x="202308" y="266061"/>
                    <a:pt x="203439" y="266061"/>
                    <a:pt x="204490" y="265727"/>
                  </a:cubicBezTo>
                  <a:cubicBezTo>
                    <a:pt x="214378" y="262608"/>
                    <a:pt x="266256" y="243667"/>
                    <a:pt x="266256" y="190142"/>
                  </a:cubicBezTo>
                  <a:lnTo>
                    <a:pt x="266256" y="145769"/>
                  </a:lnTo>
                  <a:cubicBezTo>
                    <a:pt x="266167" y="142256"/>
                    <a:pt x="263422" y="139386"/>
                    <a:pt x="259917" y="139139"/>
                  </a:cubicBezTo>
                  <a:close/>
                </a:path>
              </a:pathLst>
            </a:custGeom>
            <a:solidFill>
              <a:schemeClr val="tx1"/>
            </a:solidFill>
            <a:ln w="1230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9" name="TextBox 28">
            <a:extLst>
              <a:ext uri="{FF2B5EF4-FFF2-40B4-BE49-F238E27FC236}">
                <a16:creationId xmlns:a16="http://schemas.microsoft.com/office/drawing/2014/main" id="{FD52C152-F463-C967-ED60-4CF84FD0F7FF}"/>
              </a:ext>
            </a:extLst>
          </p:cNvPr>
          <p:cNvSpPr txBox="1">
            <a:spLocks/>
          </p:cNvSpPr>
          <p:nvPr/>
        </p:nvSpPr>
        <p:spPr>
          <a:xfrm>
            <a:off x="4416847" y="3571946"/>
            <a:ext cx="1579990" cy="338554"/>
          </a:xfrm>
          <a:prstGeom prst="rect">
            <a:avLst/>
          </a:prstGeom>
          <a:noFill/>
          <a:ln>
            <a:noFill/>
          </a:ln>
        </p:spPr>
        <p:txBody>
          <a:bodyPr wrap="square" lIns="0" tIns="0" rIns="0" bIns="0" anchor="ctr" anchorCtr="0">
            <a:spAutoFit/>
          </a:bodyPr>
          <a:lstStyle/>
          <a:p>
            <a:pPr marL="0" marR="0" lvl="0" indent="0" algn="ctr" defTabSz="914367" rtl="0" eaLnBrk="1" fontAlgn="auto" latinLnBrk="0" hangingPunct="1">
              <a:lnSpc>
                <a:spcPct val="100000"/>
              </a:lnSpc>
              <a:spcBef>
                <a:spcPts val="0"/>
              </a:spcBef>
              <a:spcAft>
                <a:spcPts val="12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Protect </a:t>
            </a:r>
            <a:b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networks</a:t>
            </a:r>
          </a:p>
        </p:txBody>
      </p:sp>
      <p:sp>
        <p:nvSpPr>
          <p:cNvPr id="32" name="Rounded Rectangle 31">
            <a:extLst>
              <a:ext uri="{FF2B5EF4-FFF2-40B4-BE49-F238E27FC236}">
                <a16:creationId xmlns:a16="http://schemas.microsoft.com/office/drawing/2014/main" id="{A81AB141-EC47-6A79-5C4A-87F56F46F2A7}"/>
              </a:ext>
              <a:ext uri="{C183D7F6-B498-43B3-948B-1728B52AA6E4}">
                <adec:decorative xmlns:adec="http://schemas.microsoft.com/office/drawing/2017/decorative" val="1"/>
              </a:ext>
            </a:extLst>
          </p:cNvPr>
          <p:cNvSpPr/>
          <p:nvPr/>
        </p:nvSpPr>
        <p:spPr bwMode="auto">
          <a:xfrm>
            <a:off x="6198225" y="3088728"/>
            <a:ext cx="1579990" cy="1058092"/>
          </a:xfrm>
          <a:prstGeom prst="roundRect">
            <a:avLst>
              <a:gd name="adj" fmla="val 14424"/>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err="1">
              <a:ln>
                <a:noFill/>
              </a:ln>
              <a:gradFill>
                <a:gsLst>
                  <a:gs pos="41958">
                    <a:srgbClr val="FFFFFF"/>
                  </a:gs>
                  <a:gs pos="63000">
                    <a:srgbClr val="FFFFFF"/>
                  </a:gs>
                </a:gsLst>
                <a:lin ang="0" scaled="0"/>
              </a:gradFill>
              <a:effectLst/>
              <a:uLnTx/>
              <a:uFillTx/>
              <a:latin typeface="Segoe UI Semibold"/>
              <a:ea typeface="+mn-ea"/>
              <a:cs typeface="+mn-cs"/>
            </a:endParaRPr>
          </a:p>
        </p:txBody>
      </p:sp>
      <p:grpSp>
        <p:nvGrpSpPr>
          <p:cNvPr id="76" name="Group 75">
            <a:extLst>
              <a:ext uri="{FF2B5EF4-FFF2-40B4-BE49-F238E27FC236}">
                <a16:creationId xmlns:a16="http://schemas.microsoft.com/office/drawing/2014/main" id="{88676C6E-70D5-495B-E065-2C3F88A2FEF3}"/>
              </a:ext>
              <a:ext uri="{C183D7F6-B498-43B3-948B-1728B52AA6E4}">
                <adec:decorative xmlns:adec="http://schemas.microsoft.com/office/drawing/2017/decorative" val="1"/>
              </a:ext>
            </a:extLst>
          </p:cNvPr>
          <p:cNvGrpSpPr/>
          <p:nvPr/>
        </p:nvGrpSpPr>
        <p:grpSpPr>
          <a:xfrm>
            <a:off x="6746764" y="2850268"/>
            <a:ext cx="478911" cy="478911"/>
            <a:chOff x="6746764" y="2742309"/>
            <a:chExt cx="478911" cy="478911"/>
          </a:xfrm>
        </p:grpSpPr>
        <p:sp>
          <p:nvSpPr>
            <p:cNvPr id="77" name="TextBox 76">
              <a:extLst>
                <a:ext uri="{FF2B5EF4-FFF2-40B4-BE49-F238E27FC236}">
                  <a16:creationId xmlns:a16="http://schemas.microsoft.com/office/drawing/2014/main" id="{ACDDCFDE-02F5-BF6D-24FD-C2F7947AF5E0}"/>
                </a:ext>
              </a:extLst>
            </p:cNvPr>
            <p:cNvSpPr txBox="1">
              <a:spLocks noChangeAspect="1"/>
            </p:cNvSpPr>
            <p:nvPr/>
          </p:nvSpPr>
          <p:spPr>
            <a:xfrm>
              <a:off x="6746764" y="2742309"/>
              <a:ext cx="478911" cy="478911"/>
            </a:xfrm>
            <a:prstGeom prst="ellipse">
              <a:avLst/>
            </a:prstGeom>
            <a:gradFill flip="none" rotWithShape="1">
              <a:gsLst>
                <a:gs pos="0">
                  <a:srgbClr val="5E5ACC"/>
                </a:gs>
                <a:gs pos="100000">
                  <a:srgbClr val="B63DC5"/>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78" name="Graphic 43">
              <a:extLst>
                <a:ext uri="{FF2B5EF4-FFF2-40B4-BE49-F238E27FC236}">
                  <a16:creationId xmlns:a16="http://schemas.microsoft.com/office/drawing/2014/main" id="{DB727AE3-3EAC-C9E4-C8BA-DFC0C388EEF6}"/>
                </a:ext>
              </a:extLst>
            </p:cNvPr>
            <p:cNvSpPr/>
            <p:nvPr/>
          </p:nvSpPr>
          <p:spPr>
            <a:xfrm>
              <a:off x="6859442" y="2855050"/>
              <a:ext cx="253555" cy="253429"/>
            </a:xfrm>
            <a:custGeom>
              <a:avLst/>
              <a:gdLst>
                <a:gd name="connsiteX0" fmla="*/ 103197 w 253555"/>
                <a:gd name="connsiteY0" fmla="*/ 0 h 253429"/>
                <a:gd name="connsiteX1" fmla="*/ 117270 w 253555"/>
                <a:gd name="connsiteY1" fmla="*/ 17888 h 253429"/>
                <a:gd name="connsiteX2" fmla="*/ 117270 w 253555"/>
                <a:gd name="connsiteY2" fmla="*/ 72821 h 253429"/>
                <a:gd name="connsiteX3" fmla="*/ 105923 w 253555"/>
                <a:gd name="connsiteY3" fmla="*/ 72821 h 253429"/>
                <a:gd name="connsiteX4" fmla="*/ 72909 w 253555"/>
                <a:gd name="connsiteY4" fmla="*/ 58824 h 253429"/>
                <a:gd name="connsiteX5" fmla="*/ 58912 w 253555"/>
                <a:gd name="connsiteY5" fmla="*/ 91838 h 253429"/>
                <a:gd name="connsiteX6" fmla="*/ 91926 w 253555"/>
                <a:gd name="connsiteY6" fmla="*/ 105834 h 253429"/>
                <a:gd name="connsiteX7" fmla="*/ 105923 w 253555"/>
                <a:gd name="connsiteY7" fmla="*/ 91838 h 253429"/>
                <a:gd name="connsiteX8" fmla="*/ 117270 w 253555"/>
                <a:gd name="connsiteY8" fmla="*/ 91838 h 253429"/>
                <a:gd name="connsiteX9" fmla="*/ 117270 w 253555"/>
                <a:gd name="connsiteY9" fmla="*/ 230001 h 253429"/>
                <a:gd name="connsiteX10" fmla="*/ 107343 w 253555"/>
                <a:gd name="connsiteY10" fmla="*/ 248510 h 253429"/>
                <a:gd name="connsiteX11" fmla="*/ 87566 w 253555"/>
                <a:gd name="connsiteY11" fmla="*/ 253429 h 253429"/>
                <a:gd name="connsiteX12" fmla="*/ 45019 w 253555"/>
                <a:gd name="connsiteY12" fmla="*/ 232282 h 253429"/>
                <a:gd name="connsiteX13" fmla="*/ 32087 w 253555"/>
                <a:gd name="connsiteY13" fmla="*/ 205190 h 253429"/>
                <a:gd name="connsiteX14" fmla="*/ 15999 w 253555"/>
                <a:gd name="connsiteY14" fmla="*/ 196442 h 253429"/>
                <a:gd name="connsiteX15" fmla="*/ 0 w 253555"/>
                <a:gd name="connsiteY15" fmla="*/ 157965 h 253429"/>
                <a:gd name="connsiteX16" fmla="*/ 2409 w 253555"/>
                <a:gd name="connsiteY16" fmla="*/ 133041 h 253429"/>
                <a:gd name="connsiteX17" fmla="*/ 55782 w 253555"/>
                <a:gd name="connsiteY17" fmla="*/ 133041 h 253429"/>
                <a:gd name="connsiteX18" fmla="*/ 72707 w 253555"/>
                <a:gd name="connsiteY18" fmla="*/ 147633 h 253429"/>
                <a:gd name="connsiteX19" fmla="*/ 58970 w 253555"/>
                <a:gd name="connsiteY19" fmla="*/ 180756 h 253429"/>
                <a:gd name="connsiteX20" fmla="*/ 92093 w 253555"/>
                <a:gd name="connsiteY20" fmla="*/ 194493 h 253429"/>
                <a:gd name="connsiteX21" fmla="*/ 105830 w 253555"/>
                <a:gd name="connsiteY21" fmla="*/ 161369 h 253429"/>
                <a:gd name="connsiteX22" fmla="*/ 91813 w 253555"/>
                <a:gd name="connsiteY22" fmla="*/ 147519 h 253429"/>
                <a:gd name="connsiteX23" fmla="*/ 55782 w 253555"/>
                <a:gd name="connsiteY23" fmla="*/ 114024 h 253429"/>
                <a:gd name="connsiteX24" fmla="*/ 13185 w 253555"/>
                <a:gd name="connsiteY24" fmla="*/ 114024 h 253429"/>
                <a:gd name="connsiteX25" fmla="*/ 19460 w 253555"/>
                <a:gd name="connsiteY25" fmla="*/ 110195 h 253429"/>
                <a:gd name="connsiteX26" fmla="*/ 17204 w 253555"/>
                <a:gd name="connsiteY26" fmla="*/ 95907 h 253429"/>
                <a:gd name="connsiteX27" fmla="*/ 20944 w 253555"/>
                <a:gd name="connsiteY27" fmla="*/ 68257 h 253429"/>
                <a:gd name="connsiteX28" fmla="*/ 34103 w 253555"/>
                <a:gd name="connsiteY28" fmla="*/ 45767 h 253429"/>
                <a:gd name="connsiteX29" fmla="*/ 47998 w 253555"/>
                <a:gd name="connsiteY29" fmla="*/ 38579 h 253429"/>
                <a:gd name="connsiteX30" fmla="*/ 65151 w 253555"/>
                <a:gd name="connsiteY30" fmla="*/ 12754 h 253429"/>
                <a:gd name="connsiteX31" fmla="*/ 103185 w 253555"/>
                <a:gd name="connsiteY31" fmla="*/ 0 h 253429"/>
                <a:gd name="connsiteX32" fmla="*/ 136286 w 253555"/>
                <a:gd name="connsiteY32" fmla="*/ 190091 h 253429"/>
                <a:gd name="connsiteX33" fmla="*/ 157205 w 253555"/>
                <a:gd name="connsiteY33" fmla="*/ 190091 h 253429"/>
                <a:gd name="connsiteX34" fmla="*/ 193336 w 253555"/>
                <a:gd name="connsiteY34" fmla="*/ 153959 h 253429"/>
                <a:gd name="connsiteX35" fmla="*/ 193336 w 253555"/>
                <a:gd name="connsiteY35" fmla="*/ 131202 h 253429"/>
                <a:gd name="connsiteX36" fmla="*/ 207333 w 253555"/>
                <a:gd name="connsiteY36" fmla="*/ 98189 h 253429"/>
                <a:gd name="connsiteX37" fmla="*/ 174320 w 253555"/>
                <a:gd name="connsiteY37" fmla="*/ 84192 h 253429"/>
                <a:gd name="connsiteX38" fmla="*/ 160323 w 253555"/>
                <a:gd name="connsiteY38" fmla="*/ 117205 h 253429"/>
                <a:gd name="connsiteX39" fmla="*/ 174320 w 253555"/>
                <a:gd name="connsiteY39" fmla="*/ 131202 h 253429"/>
                <a:gd name="connsiteX40" fmla="*/ 174320 w 253555"/>
                <a:gd name="connsiteY40" fmla="*/ 153959 h 253429"/>
                <a:gd name="connsiteX41" fmla="*/ 157205 w 253555"/>
                <a:gd name="connsiteY41" fmla="*/ 171074 h 253429"/>
                <a:gd name="connsiteX42" fmla="*/ 136286 w 253555"/>
                <a:gd name="connsiteY42" fmla="*/ 171074 h 253429"/>
                <a:gd name="connsiteX43" fmla="*/ 136286 w 253555"/>
                <a:gd name="connsiteY43" fmla="*/ 17888 h 253429"/>
                <a:gd name="connsiteX44" fmla="*/ 150359 w 253555"/>
                <a:gd name="connsiteY44" fmla="*/ 0 h 253429"/>
                <a:gd name="connsiteX45" fmla="*/ 188405 w 253555"/>
                <a:gd name="connsiteY45" fmla="*/ 12754 h 253429"/>
                <a:gd name="connsiteX46" fmla="*/ 205558 w 253555"/>
                <a:gd name="connsiteY46" fmla="*/ 38579 h 253429"/>
                <a:gd name="connsiteX47" fmla="*/ 219453 w 253555"/>
                <a:gd name="connsiteY47" fmla="*/ 45767 h 253429"/>
                <a:gd name="connsiteX48" fmla="*/ 232612 w 253555"/>
                <a:gd name="connsiteY48" fmla="*/ 68257 h 253429"/>
                <a:gd name="connsiteX49" fmla="*/ 236352 w 253555"/>
                <a:gd name="connsiteY49" fmla="*/ 95907 h 253429"/>
                <a:gd name="connsiteX50" fmla="*/ 234095 w 253555"/>
                <a:gd name="connsiteY50" fmla="*/ 110195 h 253429"/>
                <a:gd name="connsiteX51" fmla="*/ 234932 w 253555"/>
                <a:gd name="connsiteY51" fmla="*/ 110576 h 253429"/>
                <a:gd name="connsiteX52" fmla="*/ 246266 w 253555"/>
                <a:gd name="connsiteY52" fmla="*/ 120845 h 253429"/>
                <a:gd name="connsiteX53" fmla="*/ 253556 w 253555"/>
                <a:gd name="connsiteY53" fmla="*/ 157965 h 253429"/>
                <a:gd name="connsiteX54" fmla="*/ 237556 w 253555"/>
                <a:gd name="connsiteY54" fmla="*/ 196442 h 253429"/>
                <a:gd name="connsiteX55" fmla="*/ 221456 w 253555"/>
                <a:gd name="connsiteY55" fmla="*/ 205190 h 253429"/>
                <a:gd name="connsiteX56" fmla="*/ 208537 w 253555"/>
                <a:gd name="connsiteY56" fmla="*/ 232282 h 253429"/>
                <a:gd name="connsiteX57" fmla="*/ 165978 w 253555"/>
                <a:gd name="connsiteY57" fmla="*/ 253429 h 253429"/>
                <a:gd name="connsiteX58" fmla="*/ 146200 w 253555"/>
                <a:gd name="connsiteY58" fmla="*/ 248523 h 253429"/>
                <a:gd name="connsiteX59" fmla="*/ 136286 w 253555"/>
                <a:gd name="connsiteY59" fmla="*/ 230001 h 253429"/>
                <a:gd name="connsiteX60" fmla="*/ 136286 w 253555"/>
                <a:gd name="connsiteY60" fmla="*/ 190091 h 253429"/>
                <a:gd name="connsiteX61" fmla="*/ 76067 w 253555"/>
                <a:gd name="connsiteY61" fmla="*/ 82330 h 253429"/>
                <a:gd name="connsiteX62" fmla="*/ 82406 w 253555"/>
                <a:gd name="connsiteY62" fmla="*/ 75991 h 253429"/>
                <a:gd name="connsiteX63" fmla="*/ 88745 w 253555"/>
                <a:gd name="connsiteY63" fmla="*/ 82330 h 253429"/>
                <a:gd name="connsiteX64" fmla="*/ 82406 w 253555"/>
                <a:gd name="connsiteY64" fmla="*/ 88668 h 253429"/>
                <a:gd name="connsiteX65" fmla="*/ 76067 w 253555"/>
                <a:gd name="connsiteY65" fmla="*/ 82330 h 253429"/>
                <a:gd name="connsiteX66" fmla="*/ 82406 w 253555"/>
                <a:gd name="connsiteY66" fmla="*/ 164735 h 253429"/>
                <a:gd name="connsiteX67" fmla="*/ 76067 w 253555"/>
                <a:gd name="connsiteY67" fmla="*/ 171074 h 253429"/>
                <a:gd name="connsiteX68" fmla="*/ 82406 w 253555"/>
                <a:gd name="connsiteY68" fmla="*/ 177413 h 253429"/>
                <a:gd name="connsiteX69" fmla="*/ 88745 w 253555"/>
                <a:gd name="connsiteY69" fmla="*/ 171074 h 253429"/>
                <a:gd name="connsiteX70" fmla="*/ 82406 w 253555"/>
                <a:gd name="connsiteY70" fmla="*/ 164735 h 253429"/>
                <a:gd name="connsiteX71" fmla="*/ 177489 w 253555"/>
                <a:gd name="connsiteY71" fmla="*/ 107685 h 253429"/>
                <a:gd name="connsiteX72" fmla="*/ 183828 w 253555"/>
                <a:gd name="connsiteY72" fmla="*/ 114024 h 253429"/>
                <a:gd name="connsiteX73" fmla="*/ 190167 w 253555"/>
                <a:gd name="connsiteY73" fmla="*/ 107685 h 253429"/>
                <a:gd name="connsiteX74" fmla="*/ 183828 w 253555"/>
                <a:gd name="connsiteY74" fmla="*/ 101346 h 253429"/>
                <a:gd name="connsiteX75" fmla="*/ 177489 w 253555"/>
                <a:gd name="connsiteY75" fmla="*/ 107685 h 25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53555" h="253429">
                  <a:moveTo>
                    <a:pt x="103197" y="0"/>
                  </a:moveTo>
                  <a:cubicBezTo>
                    <a:pt x="112160" y="0"/>
                    <a:pt x="117270" y="8925"/>
                    <a:pt x="117270" y="17888"/>
                  </a:cubicBezTo>
                  <a:lnTo>
                    <a:pt x="117270" y="72821"/>
                  </a:lnTo>
                  <a:lnTo>
                    <a:pt x="105923" y="72821"/>
                  </a:lnTo>
                  <a:cubicBezTo>
                    <a:pt x="100672" y="59840"/>
                    <a:pt x="85891" y="53573"/>
                    <a:pt x="72909" y="58824"/>
                  </a:cubicBezTo>
                  <a:cubicBezTo>
                    <a:pt x="59928" y="64076"/>
                    <a:pt x="53661" y="78856"/>
                    <a:pt x="58912" y="91838"/>
                  </a:cubicBezTo>
                  <a:cubicBezTo>
                    <a:pt x="64164" y="104820"/>
                    <a:pt x="78944" y="111087"/>
                    <a:pt x="91926" y="105834"/>
                  </a:cubicBezTo>
                  <a:cubicBezTo>
                    <a:pt x="98295" y="103258"/>
                    <a:pt x="103347" y="98207"/>
                    <a:pt x="105923" y="91838"/>
                  </a:cubicBezTo>
                  <a:lnTo>
                    <a:pt x="117270" y="91838"/>
                  </a:lnTo>
                  <a:lnTo>
                    <a:pt x="117270" y="230001"/>
                  </a:lnTo>
                  <a:cubicBezTo>
                    <a:pt x="117270" y="237556"/>
                    <a:pt x="114075" y="245074"/>
                    <a:pt x="107343" y="248510"/>
                  </a:cubicBezTo>
                  <a:cubicBezTo>
                    <a:pt x="101239" y="251707"/>
                    <a:pt x="94456" y="253395"/>
                    <a:pt x="87566" y="253429"/>
                  </a:cubicBezTo>
                  <a:cubicBezTo>
                    <a:pt x="68422" y="253429"/>
                    <a:pt x="54185" y="243743"/>
                    <a:pt x="45019" y="232282"/>
                  </a:cubicBezTo>
                  <a:cubicBezTo>
                    <a:pt x="38671" y="224374"/>
                    <a:pt x="34244" y="215099"/>
                    <a:pt x="32087" y="205190"/>
                  </a:cubicBezTo>
                  <a:cubicBezTo>
                    <a:pt x="26167" y="203443"/>
                    <a:pt x="20684" y="200461"/>
                    <a:pt x="15999" y="196442"/>
                  </a:cubicBezTo>
                  <a:cubicBezTo>
                    <a:pt x="6998" y="188696"/>
                    <a:pt x="0" y="176272"/>
                    <a:pt x="0" y="157965"/>
                  </a:cubicBezTo>
                  <a:cubicBezTo>
                    <a:pt x="0" y="148394"/>
                    <a:pt x="685" y="140052"/>
                    <a:pt x="2409" y="133041"/>
                  </a:cubicBezTo>
                  <a:lnTo>
                    <a:pt x="55782" y="133041"/>
                  </a:lnTo>
                  <a:cubicBezTo>
                    <a:pt x="64378" y="133041"/>
                    <a:pt x="71503" y="139380"/>
                    <a:pt x="72707" y="147633"/>
                  </a:cubicBezTo>
                  <a:cubicBezTo>
                    <a:pt x="59767" y="152987"/>
                    <a:pt x="53617" y="167816"/>
                    <a:pt x="58970" y="180756"/>
                  </a:cubicBezTo>
                  <a:cubicBezTo>
                    <a:pt x="64324" y="193695"/>
                    <a:pt x="79153" y="199845"/>
                    <a:pt x="92093" y="194493"/>
                  </a:cubicBezTo>
                  <a:cubicBezTo>
                    <a:pt x="105033" y="189139"/>
                    <a:pt x="111183" y="174310"/>
                    <a:pt x="105830" y="161369"/>
                  </a:cubicBezTo>
                  <a:cubicBezTo>
                    <a:pt x="103216" y="155052"/>
                    <a:pt x="98161" y="150057"/>
                    <a:pt x="91813" y="147519"/>
                  </a:cubicBezTo>
                  <a:cubicBezTo>
                    <a:pt x="90431" y="128639"/>
                    <a:pt x="74712" y="114027"/>
                    <a:pt x="55782" y="114024"/>
                  </a:cubicBezTo>
                  <a:lnTo>
                    <a:pt x="13185" y="114024"/>
                  </a:lnTo>
                  <a:cubicBezTo>
                    <a:pt x="15083" y="112455"/>
                    <a:pt x="17197" y="111165"/>
                    <a:pt x="19460" y="110195"/>
                  </a:cubicBezTo>
                  <a:cubicBezTo>
                    <a:pt x="18154" y="105538"/>
                    <a:pt x="17396" y="100742"/>
                    <a:pt x="17204" y="95907"/>
                  </a:cubicBezTo>
                  <a:cubicBezTo>
                    <a:pt x="16785" y="86589"/>
                    <a:pt x="18180" y="76891"/>
                    <a:pt x="20944" y="68257"/>
                  </a:cubicBezTo>
                  <a:cubicBezTo>
                    <a:pt x="23682" y="59763"/>
                    <a:pt x="28018" y="51485"/>
                    <a:pt x="34103" y="45767"/>
                  </a:cubicBezTo>
                  <a:cubicBezTo>
                    <a:pt x="37921" y="42047"/>
                    <a:pt x="42757" y="39545"/>
                    <a:pt x="47998" y="38579"/>
                  </a:cubicBezTo>
                  <a:cubicBezTo>
                    <a:pt x="50521" y="27929"/>
                    <a:pt x="56949" y="19131"/>
                    <a:pt x="65151" y="12754"/>
                  </a:cubicBezTo>
                  <a:cubicBezTo>
                    <a:pt x="75686" y="4539"/>
                    <a:pt x="89493" y="0"/>
                    <a:pt x="103185" y="0"/>
                  </a:cubicBezTo>
                  <a:close/>
                  <a:moveTo>
                    <a:pt x="136286" y="190091"/>
                  </a:moveTo>
                  <a:lnTo>
                    <a:pt x="157205" y="190091"/>
                  </a:lnTo>
                  <a:cubicBezTo>
                    <a:pt x="177159" y="190091"/>
                    <a:pt x="193336" y="173914"/>
                    <a:pt x="193336" y="153959"/>
                  </a:cubicBezTo>
                  <a:lnTo>
                    <a:pt x="193336" y="131202"/>
                  </a:lnTo>
                  <a:cubicBezTo>
                    <a:pt x="206318" y="125951"/>
                    <a:pt x="212585" y="111170"/>
                    <a:pt x="207333" y="98189"/>
                  </a:cubicBezTo>
                  <a:cubicBezTo>
                    <a:pt x="202081" y="85207"/>
                    <a:pt x="187302" y="78941"/>
                    <a:pt x="174320" y="84192"/>
                  </a:cubicBezTo>
                  <a:cubicBezTo>
                    <a:pt x="161338" y="89443"/>
                    <a:pt x="155071" y="104224"/>
                    <a:pt x="160323" y="117205"/>
                  </a:cubicBezTo>
                  <a:cubicBezTo>
                    <a:pt x="162899" y="123576"/>
                    <a:pt x="167950" y="128626"/>
                    <a:pt x="174320" y="131202"/>
                  </a:cubicBezTo>
                  <a:lnTo>
                    <a:pt x="174320" y="153959"/>
                  </a:lnTo>
                  <a:cubicBezTo>
                    <a:pt x="174320" y="163412"/>
                    <a:pt x="166657" y="171074"/>
                    <a:pt x="157205" y="171074"/>
                  </a:cubicBezTo>
                  <a:lnTo>
                    <a:pt x="136286" y="171074"/>
                  </a:lnTo>
                  <a:lnTo>
                    <a:pt x="136286" y="17888"/>
                  </a:lnTo>
                  <a:cubicBezTo>
                    <a:pt x="136286" y="8925"/>
                    <a:pt x="141395" y="0"/>
                    <a:pt x="150359" y="0"/>
                  </a:cubicBezTo>
                  <a:cubicBezTo>
                    <a:pt x="164076" y="0"/>
                    <a:pt x="177869" y="4539"/>
                    <a:pt x="188405" y="12754"/>
                  </a:cubicBezTo>
                  <a:cubicBezTo>
                    <a:pt x="196607" y="19131"/>
                    <a:pt x="203035" y="27942"/>
                    <a:pt x="205558" y="38579"/>
                  </a:cubicBezTo>
                  <a:cubicBezTo>
                    <a:pt x="210882" y="39466"/>
                    <a:pt x="215624" y="42179"/>
                    <a:pt x="219453" y="45767"/>
                  </a:cubicBezTo>
                  <a:cubicBezTo>
                    <a:pt x="225538" y="51485"/>
                    <a:pt x="229874" y="59750"/>
                    <a:pt x="232612" y="68257"/>
                  </a:cubicBezTo>
                  <a:cubicBezTo>
                    <a:pt x="235376" y="76891"/>
                    <a:pt x="236770" y="86589"/>
                    <a:pt x="236352" y="95907"/>
                  </a:cubicBezTo>
                  <a:cubicBezTo>
                    <a:pt x="236137" y="100674"/>
                    <a:pt x="235439" y="105543"/>
                    <a:pt x="234095" y="110195"/>
                  </a:cubicBezTo>
                  <a:lnTo>
                    <a:pt x="234932" y="110576"/>
                  </a:lnTo>
                  <a:cubicBezTo>
                    <a:pt x="239623" y="112782"/>
                    <a:pt x="243426" y="116243"/>
                    <a:pt x="246266" y="120845"/>
                  </a:cubicBezTo>
                  <a:cubicBezTo>
                    <a:pt x="251654" y="129529"/>
                    <a:pt x="253556" y="142029"/>
                    <a:pt x="253556" y="157965"/>
                  </a:cubicBezTo>
                  <a:cubicBezTo>
                    <a:pt x="253556" y="176285"/>
                    <a:pt x="246558" y="188722"/>
                    <a:pt x="237556" y="196442"/>
                  </a:cubicBezTo>
                  <a:cubicBezTo>
                    <a:pt x="232868" y="200464"/>
                    <a:pt x="227380" y="203444"/>
                    <a:pt x="221456" y="205190"/>
                  </a:cubicBezTo>
                  <a:cubicBezTo>
                    <a:pt x="219302" y="215098"/>
                    <a:pt x="214880" y="224372"/>
                    <a:pt x="208537" y="232282"/>
                  </a:cubicBezTo>
                  <a:cubicBezTo>
                    <a:pt x="199371" y="243743"/>
                    <a:pt x="185134" y="253429"/>
                    <a:pt x="165978" y="253429"/>
                  </a:cubicBezTo>
                  <a:cubicBezTo>
                    <a:pt x="159087" y="253399"/>
                    <a:pt x="152306" y="251716"/>
                    <a:pt x="146200" y="248523"/>
                  </a:cubicBezTo>
                  <a:cubicBezTo>
                    <a:pt x="139481" y="245074"/>
                    <a:pt x="136286" y="237556"/>
                    <a:pt x="136286" y="230001"/>
                  </a:cubicBezTo>
                  <a:lnTo>
                    <a:pt x="136286" y="190091"/>
                  </a:lnTo>
                  <a:close/>
                  <a:moveTo>
                    <a:pt x="76067" y="82330"/>
                  </a:moveTo>
                  <a:cubicBezTo>
                    <a:pt x="76067" y="78829"/>
                    <a:pt x="78905" y="75991"/>
                    <a:pt x="82406" y="75991"/>
                  </a:cubicBezTo>
                  <a:cubicBezTo>
                    <a:pt x="85906" y="75991"/>
                    <a:pt x="88745" y="78829"/>
                    <a:pt x="88745" y="82330"/>
                  </a:cubicBezTo>
                  <a:cubicBezTo>
                    <a:pt x="88745" y="85830"/>
                    <a:pt x="85906" y="88668"/>
                    <a:pt x="82406" y="88668"/>
                  </a:cubicBezTo>
                  <a:cubicBezTo>
                    <a:pt x="78905" y="88668"/>
                    <a:pt x="76067" y="85830"/>
                    <a:pt x="76067" y="82330"/>
                  </a:cubicBezTo>
                  <a:close/>
                  <a:moveTo>
                    <a:pt x="82406" y="164735"/>
                  </a:moveTo>
                  <a:cubicBezTo>
                    <a:pt x="78905" y="164735"/>
                    <a:pt x="76067" y="167574"/>
                    <a:pt x="76067" y="171074"/>
                  </a:cubicBezTo>
                  <a:cubicBezTo>
                    <a:pt x="76067" y="174574"/>
                    <a:pt x="78905" y="177413"/>
                    <a:pt x="82406" y="177413"/>
                  </a:cubicBezTo>
                  <a:cubicBezTo>
                    <a:pt x="85906" y="177413"/>
                    <a:pt x="88745" y="174574"/>
                    <a:pt x="88745" y="171074"/>
                  </a:cubicBezTo>
                  <a:cubicBezTo>
                    <a:pt x="88745" y="167574"/>
                    <a:pt x="85906" y="164735"/>
                    <a:pt x="82406" y="164735"/>
                  </a:cubicBezTo>
                  <a:close/>
                  <a:moveTo>
                    <a:pt x="177489" y="107685"/>
                  </a:moveTo>
                  <a:cubicBezTo>
                    <a:pt x="177489" y="111186"/>
                    <a:pt x="180328" y="114024"/>
                    <a:pt x="183828" y="114024"/>
                  </a:cubicBezTo>
                  <a:cubicBezTo>
                    <a:pt x="187328" y="114024"/>
                    <a:pt x="190167" y="111186"/>
                    <a:pt x="190167" y="107685"/>
                  </a:cubicBezTo>
                  <a:cubicBezTo>
                    <a:pt x="190167" y="104185"/>
                    <a:pt x="187328" y="101346"/>
                    <a:pt x="183828" y="101346"/>
                  </a:cubicBezTo>
                  <a:cubicBezTo>
                    <a:pt x="180328" y="101346"/>
                    <a:pt x="177489" y="104185"/>
                    <a:pt x="177489" y="107685"/>
                  </a:cubicBezTo>
                  <a:close/>
                </a:path>
              </a:pathLst>
            </a:custGeom>
            <a:solidFill>
              <a:schemeClr val="tx1"/>
            </a:solidFill>
            <a:ln w="1230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1" name="TextBox 30">
            <a:extLst>
              <a:ext uri="{FF2B5EF4-FFF2-40B4-BE49-F238E27FC236}">
                <a16:creationId xmlns:a16="http://schemas.microsoft.com/office/drawing/2014/main" id="{3323971A-C4B0-D6CC-3577-F10AB609C2D9}"/>
              </a:ext>
            </a:extLst>
          </p:cNvPr>
          <p:cNvSpPr txBox="1">
            <a:spLocks/>
          </p:cNvSpPr>
          <p:nvPr/>
        </p:nvSpPr>
        <p:spPr>
          <a:xfrm>
            <a:off x="6198225" y="3487308"/>
            <a:ext cx="1579990" cy="507831"/>
          </a:xfrm>
          <a:prstGeom prst="rect">
            <a:avLst/>
          </a:prstGeom>
          <a:noFill/>
          <a:ln>
            <a:noFill/>
          </a:ln>
        </p:spPr>
        <p:txBody>
          <a:bodyPr wrap="square" lIns="0" tIns="0" rIns="0" bIns="0" anchor="ctr" anchorCtr="0">
            <a:spAutoFit/>
          </a:bodyPr>
          <a:lstStyle/>
          <a:p>
            <a:pPr marL="0" marR="0" lvl="0" indent="0" algn="ctr" defTabSz="914367" rtl="0" eaLnBrk="1" fontAlgn="auto" latinLnBrk="0" hangingPunct="1">
              <a:lnSpc>
                <a:spcPct val="100000"/>
              </a:lnSpc>
              <a:spcBef>
                <a:spcPts val="0"/>
              </a:spcBef>
              <a:spcAft>
                <a:spcPts val="12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Protect</a:t>
            </a:r>
            <a:b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Engineering</a:t>
            </a:r>
            <a:b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systems</a:t>
            </a:r>
          </a:p>
        </p:txBody>
      </p:sp>
      <p:sp>
        <p:nvSpPr>
          <p:cNvPr id="34" name="Rounded Rectangle 33">
            <a:extLst>
              <a:ext uri="{FF2B5EF4-FFF2-40B4-BE49-F238E27FC236}">
                <a16:creationId xmlns:a16="http://schemas.microsoft.com/office/drawing/2014/main" id="{5A7D1047-A7B4-EB2C-4BCA-47F553D66106}"/>
              </a:ext>
              <a:ext uri="{C183D7F6-B498-43B3-948B-1728B52AA6E4}">
                <adec:decorative xmlns:adec="http://schemas.microsoft.com/office/drawing/2017/decorative" val="1"/>
              </a:ext>
            </a:extLst>
          </p:cNvPr>
          <p:cNvSpPr/>
          <p:nvPr/>
        </p:nvSpPr>
        <p:spPr bwMode="auto">
          <a:xfrm>
            <a:off x="7979603" y="3088728"/>
            <a:ext cx="1579990" cy="1058092"/>
          </a:xfrm>
          <a:prstGeom prst="roundRect">
            <a:avLst>
              <a:gd name="adj" fmla="val 14424"/>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err="1">
              <a:ln>
                <a:noFill/>
              </a:ln>
              <a:gradFill>
                <a:gsLst>
                  <a:gs pos="41958">
                    <a:srgbClr val="FFFFFF"/>
                  </a:gs>
                  <a:gs pos="63000">
                    <a:srgbClr val="FFFFFF"/>
                  </a:gs>
                </a:gsLst>
                <a:lin ang="0" scaled="0"/>
              </a:gradFill>
              <a:effectLst/>
              <a:uLnTx/>
              <a:uFillTx/>
              <a:latin typeface="Segoe UI Semibold"/>
              <a:ea typeface="+mn-ea"/>
              <a:cs typeface="+mn-cs"/>
            </a:endParaRPr>
          </a:p>
        </p:txBody>
      </p:sp>
      <p:grpSp>
        <p:nvGrpSpPr>
          <p:cNvPr id="79" name="Group 78">
            <a:extLst>
              <a:ext uri="{FF2B5EF4-FFF2-40B4-BE49-F238E27FC236}">
                <a16:creationId xmlns:a16="http://schemas.microsoft.com/office/drawing/2014/main" id="{96D2B254-E1FC-2324-EABE-2CDFC3BBFD48}"/>
              </a:ext>
              <a:ext uri="{C183D7F6-B498-43B3-948B-1728B52AA6E4}">
                <adec:decorative xmlns:adec="http://schemas.microsoft.com/office/drawing/2017/decorative" val="1"/>
              </a:ext>
            </a:extLst>
          </p:cNvPr>
          <p:cNvGrpSpPr/>
          <p:nvPr/>
        </p:nvGrpSpPr>
        <p:grpSpPr>
          <a:xfrm>
            <a:off x="8529142" y="2850268"/>
            <a:ext cx="478911" cy="478911"/>
            <a:chOff x="8529142" y="2742309"/>
            <a:chExt cx="478911" cy="478911"/>
          </a:xfrm>
        </p:grpSpPr>
        <p:sp>
          <p:nvSpPr>
            <p:cNvPr id="80" name="TextBox 79">
              <a:extLst>
                <a:ext uri="{FF2B5EF4-FFF2-40B4-BE49-F238E27FC236}">
                  <a16:creationId xmlns:a16="http://schemas.microsoft.com/office/drawing/2014/main" id="{C27C87D3-C599-915A-AD7B-F76909458FBB}"/>
                </a:ext>
              </a:extLst>
            </p:cNvPr>
            <p:cNvSpPr txBox="1">
              <a:spLocks noChangeAspect="1"/>
            </p:cNvSpPr>
            <p:nvPr/>
          </p:nvSpPr>
          <p:spPr>
            <a:xfrm>
              <a:off x="8529142" y="2742309"/>
              <a:ext cx="478911" cy="478911"/>
            </a:xfrm>
            <a:prstGeom prst="ellipse">
              <a:avLst/>
            </a:prstGeom>
            <a:gradFill flip="none" rotWithShape="1">
              <a:gsLst>
                <a:gs pos="100000">
                  <a:srgbClr val="B63DC5"/>
                </a:gs>
                <a:gs pos="0">
                  <a:srgbClr val="DF4B80"/>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81" name="Graphic 45">
              <a:extLst>
                <a:ext uri="{FF2B5EF4-FFF2-40B4-BE49-F238E27FC236}">
                  <a16:creationId xmlns:a16="http://schemas.microsoft.com/office/drawing/2014/main" id="{669F7C60-DE81-F6A7-A12A-1079ED429EA1}"/>
                </a:ext>
              </a:extLst>
            </p:cNvPr>
            <p:cNvSpPr/>
            <p:nvPr/>
          </p:nvSpPr>
          <p:spPr>
            <a:xfrm>
              <a:off x="8654497" y="2854985"/>
              <a:ext cx="228200" cy="253558"/>
            </a:xfrm>
            <a:custGeom>
              <a:avLst/>
              <a:gdLst>
                <a:gd name="connsiteX0" fmla="*/ 0 w 228200"/>
                <a:gd name="connsiteY0" fmla="*/ 47542 h 253558"/>
                <a:gd name="connsiteX1" fmla="*/ 9508 w 228200"/>
                <a:gd name="connsiteY1" fmla="*/ 38033 h 253558"/>
                <a:gd name="connsiteX2" fmla="*/ 108395 w 228200"/>
                <a:gd name="connsiteY2" fmla="*/ 1902 h 253558"/>
                <a:gd name="connsiteX3" fmla="*/ 119805 w 228200"/>
                <a:gd name="connsiteY3" fmla="*/ 1902 h 253558"/>
                <a:gd name="connsiteX4" fmla="*/ 218692 w 228200"/>
                <a:gd name="connsiteY4" fmla="*/ 38033 h 253558"/>
                <a:gd name="connsiteX5" fmla="*/ 228200 w 228200"/>
                <a:gd name="connsiteY5" fmla="*/ 47542 h 253558"/>
                <a:gd name="connsiteX6" fmla="*/ 228200 w 228200"/>
                <a:gd name="connsiteY6" fmla="*/ 114100 h 253558"/>
                <a:gd name="connsiteX7" fmla="*/ 117587 w 228200"/>
                <a:gd name="connsiteY7" fmla="*/ 252897 h 253558"/>
                <a:gd name="connsiteX8" fmla="*/ 110614 w 228200"/>
                <a:gd name="connsiteY8" fmla="*/ 252897 h 253558"/>
                <a:gd name="connsiteX9" fmla="*/ 0 w 228200"/>
                <a:gd name="connsiteY9" fmla="*/ 114100 h 253558"/>
                <a:gd name="connsiteX10" fmla="*/ 0 w 228200"/>
                <a:gd name="connsiteY10" fmla="*/ 47542 h 25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8200" h="253558">
                  <a:moveTo>
                    <a:pt x="0" y="47542"/>
                  </a:moveTo>
                  <a:cubicBezTo>
                    <a:pt x="0" y="42290"/>
                    <a:pt x="4257" y="38033"/>
                    <a:pt x="9508" y="38033"/>
                  </a:cubicBezTo>
                  <a:cubicBezTo>
                    <a:pt x="43269" y="38033"/>
                    <a:pt x="76168" y="26078"/>
                    <a:pt x="108395" y="1902"/>
                  </a:cubicBezTo>
                  <a:cubicBezTo>
                    <a:pt x="111776" y="-634"/>
                    <a:pt x="116424" y="-634"/>
                    <a:pt x="119805" y="1902"/>
                  </a:cubicBezTo>
                  <a:cubicBezTo>
                    <a:pt x="152032" y="26078"/>
                    <a:pt x="184931" y="38033"/>
                    <a:pt x="218692" y="38033"/>
                  </a:cubicBezTo>
                  <a:cubicBezTo>
                    <a:pt x="223943" y="38033"/>
                    <a:pt x="228200" y="42290"/>
                    <a:pt x="228200" y="47542"/>
                  </a:cubicBezTo>
                  <a:lnTo>
                    <a:pt x="228200" y="114100"/>
                  </a:lnTo>
                  <a:cubicBezTo>
                    <a:pt x="228200" y="177502"/>
                    <a:pt x="190699" y="224093"/>
                    <a:pt x="117587" y="252897"/>
                  </a:cubicBezTo>
                  <a:cubicBezTo>
                    <a:pt x="115346" y="253779"/>
                    <a:pt x="112854" y="253779"/>
                    <a:pt x="110614" y="252897"/>
                  </a:cubicBezTo>
                  <a:cubicBezTo>
                    <a:pt x="37501" y="224093"/>
                    <a:pt x="0" y="177489"/>
                    <a:pt x="0" y="114100"/>
                  </a:cubicBezTo>
                  <a:lnTo>
                    <a:pt x="0" y="47542"/>
                  </a:lnTo>
                  <a:close/>
                </a:path>
              </a:pathLst>
            </a:custGeom>
            <a:solidFill>
              <a:schemeClr val="tx1"/>
            </a:solidFill>
            <a:ln w="1230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3" name="TextBox 32">
            <a:extLst>
              <a:ext uri="{FF2B5EF4-FFF2-40B4-BE49-F238E27FC236}">
                <a16:creationId xmlns:a16="http://schemas.microsoft.com/office/drawing/2014/main" id="{D16CABC9-F14D-5E62-20AB-0BE481A1996D}"/>
              </a:ext>
            </a:extLst>
          </p:cNvPr>
          <p:cNvSpPr txBox="1">
            <a:spLocks/>
          </p:cNvSpPr>
          <p:nvPr/>
        </p:nvSpPr>
        <p:spPr>
          <a:xfrm>
            <a:off x="7979603" y="3487308"/>
            <a:ext cx="1579990" cy="507831"/>
          </a:xfrm>
          <a:prstGeom prst="rect">
            <a:avLst/>
          </a:prstGeom>
          <a:noFill/>
          <a:ln>
            <a:noFill/>
          </a:ln>
        </p:spPr>
        <p:txBody>
          <a:bodyPr wrap="square" lIns="0" tIns="0" rIns="0" bIns="0" anchor="ctr" anchorCtr="0">
            <a:spAutoFit/>
          </a:bodyPr>
          <a:lstStyle/>
          <a:p>
            <a:pPr marL="0" marR="0" lvl="0" indent="0" algn="ctr" defTabSz="914367" rtl="0" eaLnBrk="1" fontAlgn="auto" latinLnBrk="0" hangingPunct="1">
              <a:lnSpc>
                <a:spcPct val="100000"/>
              </a:lnSpc>
              <a:spcBef>
                <a:spcPts val="0"/>
              </a:spcBef>
              <a:spcAft>
                <a:spcPts val="12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Monitor</a:t>
            </a:r>
            <a:b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and detect</a:t>
            </a:r>
            <a:b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threats</a:t>
            </a:r>
          </a:p>
        </p:txBody>
      </p:sp>
      <p:sp>
        <p:nvSpPr>
          <p:cNvPr id="36" name="Rounded Rectangle 35">
            <a:extLst>
              <a:ext uri="{FF2B5EF4-FFF2-40B4-BE49-F238E27FC236}">
                <a16:creationId xmlns:a16="http://schemas.microsoft.com/office/drawing/2014/main" id="{EA35CBDC-1E67-FF2D-5BAB-8543EC259104}"/>
              </a:ext>
              <a:ext uri="{C183D7F6-B498-43B3-948B-1728B52AA6E4}">
                <adec:decorative xmlns:adec="http://schemas.microsoft.com/office/drawing/2017/decorative" val="1"/>
              </a:ext>
            </a:extLst>
          </p:cNvPr>
          <p:cNvSpPr/>
          <p:nvPr/>
        </p:nvSpPr>
        <p:spPr bwMode="auto">
          <a:xfrm>
            <a:off x="9760980" y="3088728"/>
            <a:ext cx="1579990" cy="1058092"/>
          </a:xfrm>
          <a:prstGeom prst="roundRect">
            <a:avLst>
              <a:gd name="adj" fmla="val 14424"/>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err="1">
              <a:ln>
                <a:noFill/>
              </a:ln>
              <a:gradFill>
                <a:gsLst>
                  <a:gs pos="41958">
                    <a:srgbClr val="FFFFFF"/>
                  </a:gs>
                  <a:gs pos="63000">
                    <a:srgbClr val="FFFFFF"/>
                  </a:gs>
                </a:gsLst>
                <a:lin ang="0" scaled="0"/>
              </a:gradFill>
              <a:effectLst/>
              <a:uLnTx/>
              <a:uFillTx/>
              <a:latin typeface="Segoe UI Semibold"/>
              <a:ea typeface="+mn-ea"/>
              <a:cs typeface="+mn-cs"/>
            </a:endParaRPr>
          </a:p>
        </p:txBody>
      </p:sp>
      <p:grpSp>
        <p:nvGrpSpPr>
          <p:cNvPr id="73" name="Group 72">
            <a:extLst>
              <a:ext uri="{FF2B5EF4-FFF2-40B4-BE49-F238E27FC236}">
                <a16:creationId xmlns:a16="http://schemas.microsoft.com/office/drawing/2014/main" id="{14C20D22-3A5F-C9B9-1553-4B208CA65ACD}"/>
              </a:ext>
              <a:ext uri="{C183D7F6-B498-43B3-948B-1728B52AA6E4}">
                <adec:decorative xmlns:adec="http://schemas.microsoft.com/office/drawing/2017/decorative" val="1"/>
              </a:ext>
            </a:extLst>
          </p:cNvPr>
          <p:cNvGrpSpPr/>
          <p:nvPr/>
        </p:nvGrpSpPr>
        <p:grpSpPr>
          <a:xfrm>
            <a:off x="10311520" y="2850268"/>
            <a:ext cx="478911" cy="478911"/>
            <a:chOff x="10311520" y="2742309"/>
            <a:chExt cx="478911" cy="478911"/>
          </a:xfrm>
        </p:grpSpPr>
        <p:sp>
          <p:nvSpPr>
            <p:cNvPr id="74" name="TextBox 73">
              <a:extLst>
                <a:ext uri="{FF2B5EF4-FFF2-40B4-BE49-F238E27FC236}">
                  <a16:creationId xmlns:a16="http://schemas.microsoft.com/office/drawing/2014/main" id="{B3ED105B-7F40-E018-6C70-17018E69A755}"/>
                </a:ext>
              </a:extLst>
            </p:cNvPr>
            <p:cNvSpPr txBox="1">
              <a:spLocks noChangeAspect="1"/>
            </p:cNvSpPr>
            <p:nvPr/>
          </p:nvSpPr>
          <p:spPr>
            <a:xfrm>
              <a:off x="10311520" y="2742309"/>
              <a:ext cx="478911" cy="478911"/>
            </a:xfrm>
            <a:prstGeom prst="ellipse">
              <a:avLst/>
            </a:prstGeom>
            <a:gradFill flip="none" rotWithShape="1">
              <a:gsLst>
                <a:gs pos="0">
                  <a:srgbClr val="DF4B80"/>
                </a:gs>
                <a:gs pos="100000">
                  <a:srgbClr val="FF5C39"/>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75" name="Graphic 41">
              <a:extLst>
                <a:ext uri="{FF2B5EF4-FFF2-40B4-BE49-F238E27FC236}">
                  <a16:creationId xmlns:a16="http://schemas.microsoft.com/office/drawing/2014/main" id="{28E61288-4F1C-EE79-7290-C4706C6D42E8}"/>
                </a:ext>
              </a:extLst>
            </p:cNvPr>
            <p:cNvSpPr/>
            <p:nvPr/>
          </p:nvSpPr>
          <p:spPr>
            <a:xfrm>
              <a:off x="10424153" y="2895131"/>
              <a:ext cx="253645" cy="173266"/>
            </a:xfrm>
            <a:custGeom>
              <a:avLst/>
              <a:gdLst>
                <a:gd name="connsiteX0" fmla="*/ 102097 w 253645"/>
                <a:gd name="connsiteY0" fmla="*/ 131556 h 173266"/>
                <a:gd name="connsiteX1" fmla="*/ 181409 w 253645"/>
                <a:gd name="connsiteY1" fmla="*/ 24112 h 173266"/>
                <a:gd name="connsiteX2" fmla="*/ 193708 w 253645"/>
                <a:gd name="connsiteY2" fmla="*/ 22222 h 173266"/>
                <a:gd name="connsiteX3" fmla="*/ 197066 w 253645"/>
                <a:gd name="connsiteY3" fmla="*/ 31338 h 173266"/>
                <a:gd name="connsiteX4" fmla="*/ 196686 w 253645"/>
                <a:gd name="connsiteY4" fmla="*/ 32581 h 173266"/>
                <a:gd name="connsiteX5" fmla="*/ 147623 w 253645"/>
                <a:gd name="connsiteY5" fmla="*/ 156810 h 173266"/>
                <a:gd name="connsiteX6" fmla="*/ 113483 w 253645"/>
                <a:gd name="connsiteY6" fmla="*/ 171364 h 173266"/>
                <a:gd name="connsiteX7" fmla="*/ 98929 w 253645"/>
                <a:gd name="connsiteY7" fmla="*/ 137223 h 173266"/>
                <a:gd name="connsiteX8" fmla="*/ 100246 w 253645"/>
                <a:gd name="connsiteY8" fmla="*/ 134434 h 173266"/>
                <a:gd name="connsiteX9" fmla="*/ 101121 w 253645"/>
                <a:gd name="connsiteY9" fmla="*/ 132963 h 173266"/>
                <a:gd name="connsiteX10" fmla="*/ 102084 w 253645"/>
                <a:gd name="connsiteY10" fmla="*/ 131569 h 173266"/>
                <a:gd name="connsiteX11" fmla="*/ 181409 w 253645"/>
                <a:gd name="connsiteY11" fmla="*/ 24112 h 173266"/>
                <a:gd name="connsiteX12" fmla="*/ 102084 w 253645"/>
                <a:gd name="connsiteY12" fmla="*/ 131569 h 173266"/>
                <a:gd name="connsiteX13" fmla="*/ 210619 w 253645"/>
                <a:gd name="connsiteY13" fmla="*/ 30058 h 173266"/>
                <a:gd name="connsiteX14" fmla="*/ 236254 w 253645"/>
                <a:gd name="connsiteY14" fmla="*/ 57594 h 173266"/>
                <a:gd name="connsiteX15" fmla="*/ 252988 w 253645"/>
                <a:gd name="connsiteY15" fmla="*/ 87995 h 173266"/>
                <a:gd name="connsiteX16" fmla="*/ 247600 w 253645"/>
                <a:gd name="connsiteY16" fmla="*/ 100318 h 173266"/>
                <a:gd name="connsiteX17" fmla="*/ 235277 w 253645"/>
                <a:gd name="connsiteY17" fmla="*/ 94930 h 173266"/>
                <a:gd name="connsiteX18" fmla="*/ 230485 w 253645"/>
                <a:gd name="connsiteY18" fmla="*/ 84636 h 173266"/>
                <a:gd name="connsiteX19" fmla="*/ 204496 w 253645"/>
                <a:gd name="connsiteY19" fmla="*/ 99633 h 173266"/>
                <a:gd name="connsiteX20" fmla="*/ 191525 w 253645"/>
                <a:gd name="connsiteY20" fmla="*/ 96089 h 173266"/>
                <a:gd name="connsiteX21" fmla="*/ 193922 w 253645"/>
                <a:gd name="connsiteY21" fmla="*/ 83888 h 173266"/>
                <a:gd name="connsiteX22" fmla="*/ 195000 w 253645"/>
                <a:gd name="connsiteY22" fmla="*/ 83165 h 173266"/>
                <a:gd name="connsiteX23" fmla="*/ 220584 w 253645"/>
                <a:gd name="connsiteY23" fmla="*/ 68383 h 173266"/>
                <a:gd name="connsiteX24" fmla="*/ 217668 w 253645"/>
                <a:gd name="connsiteY24" fmla="*/ 64402 h 173266"/>
                <a:gd name="connsiteX25" fmla="*/ 204255 w 253645"/>
                <a:gd name="connsiteY25" fmla="*/ 49696 h 173266"/>
                <a:gd name="connsiteX26" fmla="*/ 209072 w 253645"/>
                <a:gd name="connsiteY26" fmla="*/ 37474 h 173266"/>
                <a:gd name="connsiteX27" fmla="*/ 210175 w 253645"/>
                <a:gd name="connsiteY27" fmla="*/ 33772 h 173266"/>
                <a:gd name="connsiteX28" fmla="*/ 210480 w 253645"/>
                <a:gd name="connsiteY28" fmla="*/ 31909 h 173266"/>
                <a:gd name="connsiteX29" fmla="*/ 210606 w 253645"/>
                <a:gd name="connsiteY29" fmla="*/ 30058 h 173266"/>
                <a:gd name="connsiteX30" fmla="*/ 177276 w 253645"/>
                <a:gd name="connsiteY30" fmla="*/ 10268 h 173266"/>
                <a:gd name="connsiteX31" fmla="*/ 172129 w 253645"/>
                <a:gd name="connsiteY31" fmla="*/ 14426 h 173266"/>
                <a:gd name="connsiteX32" fmla="*/ 170684 w 253645"/>
                <a:gd name="connsiteY32" fmla="*/ 16201 h 173266"/>
                <a:gd name="connsiteX33" fmla="*/ 163838 w 253645"/>
                <a:gd name="connsiteY33" fmla="*/ 25494 h 173266"/>
                <a:gd name="connsiteX34" fmla="*/ 136327 w 253645"/>
                <a:gd name="connsiteY34" fmla="*/ 19535 h 173266"/>
                <a:gd name="connsiteX35" fmla="*/ 136327 w 253645"/>
                <a:gd name="connsiteY35" fmla="*/ 53410 h 173266"/>
                <a:gd name="connsiteX36" fmla="*/ 126816 w 253645"/>
                <a:gd name="connsiteY36" fmla="*/ 62916 h 173266"/>
                <a:gd name="connsiteX37" fmla="*/ 117399 w 253645"/>
                <a:gd name="connsiteY37" fmla="*/ 54703 h 173266"/>
                <a:gd name="connsiteX38" fmla="*/ 117310 w 253645"/>
                <a:gd name="connsiteY38" fmla="*/ 53410 h 173266"/>
                <a:gd name="connsiteX39" fmla="*/ 117310 w 253645"/>
                <a:gd name="connsiteY39" fmla="*/ 19307 h 173266"/>
                <a:gd name="connsiteX40" fmla="*/ 59094 w 253645"/>
                <a:gd name="connsiteY40" fmla="*/ 40022 h 173266"/>
                <a:gd name="connsiteX41" fmla="*/ 32230 w 253645"/>
                <a:gd name="connsiteY41" fmla="*/ 67977 h 173266"/>
                <a:gd name="connsiteX42" fmla="*/ 58625 w 253645"/>
                <a:gd name="connsiteY42" fmla="*/ 83216 h 173266"/>
                <a:gd name="connsiteX43" fmla="*/ 62096 w 253645"/>
                <a:gd name="connsiteY43" fmla="*/ 96207 h 173266"/>
                <a:gd name="connsiteX44" fmla="*/ 50283 w 253645"/>
                <a:gd name="connsiteY44" fmla="*/ 100255 h 173266"/>
                <a:gd name="connsiteX45" fmla="*/ 49117 w 253645"/>
                <a:gd name="connsiteY45" fmla="*/ 99684 h 173266"/>
                <a:gd name="connsiteX46" fmla="*/ 22823 w 253645"/>
                <a:gd name="connsiteY46" fmla="*/ 84509 h 173266"/>
                <a:gd name="connsiteX47" fmla="*/ 18310 w 253645"/>
                <a:gd name="connsiteY47" fmla="*/ 94917 h 173266"/>
                <a:gd name="connsiteX48" fmla="*/ 5907 w 253645"/>
                <a:gd name="connsiteY48" fmla="*/ 100113 h 173266"/>
                <a:gd name="connsiteX49" fmla="*/ 586 w 253645"/>
                <a:gd name="connsiteY49" fmla="*/ 88033 h 173266"/>
                <a:gd name="connsiteX50" fmla="*/ 48178 w 253645"/>
                <a:gd name="connsiteY50" fmla="*/ 24441 h 173266"/>
                <a:gd name="connsiteX51" fmla="*/ 177276 w 253645"/>
                <a:gd name="connsiteY51" fmla="*/ 10280 h 173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53645" h="173266">
                  <a:moveTo>
                    <a:pt x="102097" y="131556"/>
                  </a:moveTo>
                  <a:lnTo>
                    <a:pt x="181409" y="24112"/>
                  </a:lnTo>
                  <a:cubicBezTo>
                    <a:pt x="184283" y="20194"/>
                    <a:pt x="189789" y="19348"/>
                    <a:pt x="193708" y="22222"/>
                  </a:cubicBezTo>
                  <a:cubicBezTo>
                    <a:pt x="196556" y="24311"/>
                    <a:pt x="197878" y="27901"/>
                    <a:pt x="197066" y="31338"/>
                  </a:cubicBezTo>
                  <a:lnTo>
                    <a:pt x="196686" y="32581"/>
                  </a:lnTo>
                  <a:lnTo>
                    <a:pt x="147623" y="156810"/>
                  </a:lnTo>
                  <a:cubicBezTo>
                    <a:pt x="142215" y="170256"/>
                    <a:pt x="126929" y="176773"/>
                    <a:pt x="113483" y="171364"/>
                  </a:cubicBezTo>
                  <a:cubicBezTo>
                    <a:pt x="100036" y="165955"/>
                    <a:pt x="93520" y="150670"/>
                    <a:pt x="98929" y="137223"/>
                  </a:cubicBezTo>
                  <a:cubicBezTo>
                    <a:pt x="99313" y="136268"/>
                    <a:pt x="99753" y="135337"/>
                    <a:pt x="100246" y="134434"/>
                  </a:cubicBezTo>
                  <a:lnTo>
                    <a:pt x="101121" y="132963"/>
                  </a:lnTo>
                  <a:lnTo>
                    <a:pt x="102084" y="131569"/>
                  </a:lnTo>
                  <a:lnTo>
                    <a:pt x="181409" y="24112"/>
                  </a:lnTo>
                  <a:lnTo>
                    <a:pt x="102084" y="131569"/>
                  </a:lnTo>
                  <a:close/>
                  <a:moveTo>
                    <a:pt x="210619" y="30058"/>
                  </a:moveTo>
                  <a:cubicBezTo>
                    <a:pt x="220406" y="37996"/>
                    <a:pt x="229035" y="47265"/>
                    <a:pt x="236254" y="57594"/>
                  </a:cubicBezTo>
                  <a:cubicBezTo>
                    <a:pt x="242897" y="67090"/>
                    <a:pt x="249312" y="78588"/>
                    <a:pt x="252988" y="87995"/>
                  </a:cubicBezTo>
                  <a:cubicBezTo>
                    <a:pt x="254904" y="92886"/>
                    <a:pt x="252491" y="98404"/>
                    <a:pt x="247600" y="100318"/>
                  </a:cubicBezTo>
                  <a:cubicBezTo>
                    <a:pt x="242709" y="102232"/>
                    <a:pt x="237193" y="99821"/>
                    <a:pt x="235277" y="94930"/>
                  </a:cubicBezTo>
                  <a:cubicBezTo>
                    <a:pt x="233868" y="91414"/>
                    <a:pt x="232268" y="87977"/>
                    <a:pt x="230485" y="84636"/>
                  </a:cubicBezTo>
                  <a:lnTo>
                    <a:pt x="204496" y="99633"/>
                  </a:lnTo>
                  <a:cubicBezTo>
                    <a:pt x="199935" y="102236"/>
                    <a:pt x="194128" y="100649"/>
                    <a:pt x="191525" y="96089"/>
                  </a:cubicBezTo>
                  <a:cubicBezTo>
                    <a:pt x="189186" y="91990"/>
                    <a:pt x="190207" y="86796"/>
                    <a:pt x="193922" y="83888"/>
                  </a:cubicBezTo>
                  <a:lnTo>
                    <a:pt x="195000" y="83165"/>
                  </a:lnTo>
                  <a:lnTo>
                    <a:pt x="220584" y="68383"/>
                  </a:lnTo>
                  <a:lnTo>
                    <a:pt x="217668" y="64402"/>
                  </a:lnTo>
                  <a:cubicBezTo>
                    <a:pt x="213626" y="59125"/>
                    <a:pt x="209138" y="54205"/>
                    <a:pt x="204255" y="49696"/>
                  </a:cubicBezTo>
                  <a:lnTo>
                    <a:pt x="209072" y="37474"/>
                  </a:lnTo>
                  <a:cubicBezTo>
                    <a:pt x="209554" y="36257"/>
                    <a:pt x="209922" y="35015"/>
                    <a:pt x="210175" y="33772"/>
                  </a:cubicBezTo>
                  <a:lnTo>
                    <a:pt x="210480" y="31909"/>
                  </a:lnTo>
                  <a:lnTo>
                    <a:pt x="210606" y="30058"/>
                  </a:lnTo>
                  <a:close/>
                  <a:moveTo>
                    <a:pt x="177276" y="10268"/>
                  </a:moveTo>
                  <a:cubicBezTo>
                    <a:pt x="175358" y="11383"/>
                    <a:pt x="173623" y="12785"/>
                    <a:pt x="172129" y="14426"/>
                  </a:cubicBezTo>
                  <a:lnTo>
                    <a:pt x="170684" y="16201"/>
                  </a:lnTo>
                  <a:lnTo>
                    <a:pt x="163838" y="25494"/>
                  </a:lnTo>
                  <a:cubicBezTo>
                    <a:pt x="154942" y="22405"/>
                    <a:pt x="145704" y="20404"/>
                    <a:pt x="136327" y="19535"/>
                  </a:cubicBezTo>
                  <a:lnTo>
                    <a:pt x="136327" y="53410"/>
                  </a:lnTo>
                  <a:cubicBezTo>
                    <a:pt x="136326" y="58661"/>
                    <a:pt x="132067" y="62917"/>
                    <a:pt x="126816" y="62916"/>
                  </a:cubicBezTo>
                  <a:cubicBezTo>
                    <a:pt x="122066" y="62915"/>
                    <a:pt x="118047" y="59408"/>
                    <a:pt x="117399" y="54703"/>
                  </a:cubicBezTo>
                  <a:lnTo>
                    <a:pt x="117310" y="53410"/>
                  </a:lnTo>
                  <a:lnTo>
                    <a:pt x="117310" y="19307"/>
                  </a:lnTo>
                  <a:cubicBezTo>
                    <a:pt x="96383" y="20795"/>
                    <a:pt x="76257" y="27957"/>
                    <a:pt x="59094" y="40022"/>
                  </a:cubicBezTo>
                  <a:cubicBezTo>
                    <a:pt x="48749" y="47274"/>
                    <a:pt x="39722" y="56783"/>
                    <a:pt x="32230" y="67977"/>
                  </a:cubicBezTo>
                  <a:lnTo>
                    <a:pt x="58625" y="83216"/>
                  </a:lnTo>
                  <a:cubicBezTo>
                    <a:pt x="63171" y="85845"/>
                    <a:pt x="64725" y="91660"/>
                    <a:pt x="62096" y="96207"/>
                  </a:cubicBezTo>
                  <a:cubicBezTo>
                    <a:pt x="59720" y="100316"/>
                    <a:pt x="54679" y="102042"/>
                    <a:pt x="50283" y="100255"/>
                  </a:cubicBezTo>
                  <a:lnTo>
                    <a:pt x="49117" y="99684"/>
                  </a:lnTo>
                  <a:lnTo>
                    <a:pt x="22823" y="84509"/>
                  </a:lnTo>
                  <a:cubicBezTo>
                    <a:pt x="21200" y="87881"/>
                    <a:pt x="19704" y="91355"/>
                    <a:pt x="18310" y="94917"/>
                  </a:cubicBezTo>
                  <a:cubicBezTo>
                    <a:pt x="16319" y="99777"/>
                    <a:pt x="10767" y="102103"/>
                    <a:pt x="5907" y="100113"/>
                  </a:cubicBezTo>
                  <a:cubicBezTo>
                    <a:pt x="1172" y="98174"/>
                    <a:pt x="-1179" y="92836"/>
                    <a:pt x="586" y="88033"/>
                  </a:cubicBezTo>
                  <a:cubicBezTo>
                    <a:pt x="10817" y="61727"/>
                    <a:pt x="26956" y="39313"/>
                    <a:pt x="48178" y="24441"/>
                  </a:cubicBezTo>
                  <a:cubicBezTo>
                    <a:pt x="85959" y="-2043"/>
                    <a:pt x="134654" y="-7384"/>
                    <a:pt x="177276" y="10280"/>
                  </a:cubicBezTo>
                  <a:close/>
                </a:path>
              </a:pathLst>
            </a:custGeom>
            <a:solidFill>
              <a:schemeClr val="tx1"/>
            </a:solidFill>
            <a:ln w="1230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5" name="TextBox 34">
            <a:extLst>
              <a:ext uri="{FF2B5EF4-FFF2-40B4-BE49-F238E27FC236}">
                <a16:creationId xmlns:a16="http://schemas.microsoft.com/office/drawing/2014/main" id="{6CF797F9-1EFB-F2D9-057F-C26CBD90B0A2}"/>
              </a:ext>
            </a:extLst>
          </p:cNvPr>
          <p:cNvSpPr txBox="1">
            <a:spLocks/>
          </p:cNvSpPr>
          <p:nvPr/>
        </p:nvSpPr>
        <p:spPr>
          <a:xfrm>
            <a:off x="9760980" y="3571946"/>
            <a:ext cx="1579990" cy="338554"/>
          </a:xfrm>
          <a:prstGeom prst="rect">
            <a:avLst/>
          </a:prstGeom>
          <a:noFill/>
          <a:ln>
            <a:noFill/>
          </a:ln>
        </p:spPr>
        <p:txBody>
          <a:bodyPr wrap="square" lIns="0" tIns="0" rIns="0" bIns="0" anchor="ctr" anchorCtr="0">
            <a:spAutoFit/>
          </a:bodyPr>
          <a:lstStyle/>
          <a:p>
            <a:pPr marL="0" marR="0" lvl="0" indent="0" algn="ctr" defTabSz="914367" rtl="0" eaLnBrk="1" fontAlgn="auto" latinLnBrk="0" hangingPunct="1">
              <a:lnSpc>
                <a:spcPct val="100000"/>
              </a:lnSpc>
              <a:spcBef>
                <a:spcPts val="0"/>
              </a:spcBef>
              <a:spcAft>
                <a:spcPts val="12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Accelerate response </a:t>
            </a:r>
            <a:b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and remediation</a:t>
            </a:r>
          </a:p>
        </p:txBody>
      </p:sp>
      <p:grpSp>
        <p:nvGrpSpPr>
          <p:cNvPr id="56" name="Group 55" descr="Line looping around">
            <a:extLst>
              <a:ext uri="{FF2B5EF4-FFF2-40B4-BE49-F238E27FC236}">
                <a16:creationId xmlns:a16="http://schemas.microsoft.com/office/drawing/2014/main" id="{F0860641-D694-EF56-9373-1711AACA3777}"/>
              </a:ext>
            </a:extLst>
          </p:cNvPr>
          <p:cNvGrpSpPr/>
          <p:nvPr/>
        </p:nvGrpSpPr>
        <p:grpSpPr>
          <a:xfrm>
            <a:off x="584200" y="5007944"/>
            <a:ext cx="11018520" cy="826736"/>
            <a:chOff x="584200" y="5137047"/>
            <a:chExt cx="11018520" cy="826736"/>
          </a:xfrm>
        </p:grpSpPr>
        <p:sp>
          <p:nvSpPr>
            <p:cNvPr id="57" name="Round Same Side Corner Rectangle 104">
              <a:extLst>
                <a:ext uri="{FF2B5EF4-FFF2-40B4-BE49-F238E27FC236}">
                  <a16:creationId xmlns:a16="http://schemas.microsoft.com/office/drawing/2014/main" id="{36420E2D-D37C-F832-8CD0-2524E5975E35}"/>
                </a:ext>
                <a:ext uri="{C183D7F6-B498-43B3-948B-1728B52AA6E4}">
                  <adec:decorative xmlns:adec="http://schemas.microsoft.com/office/drawing/2017/decorative" val="1"/>
                </a:ext>
              </a:extLst>
            </p:cNvPr>
            <p:cNvSpPr/>
            <p:nvPr/>
          </p:nvSpPr>
          <p:spPr bwMode="auto">
            <a:xfrm rot="10800000">
              <a:off x="584200" y="5137047"/>
              <a:ext cx="11018520" cy="825676"/>
            </a:xfrm>
            <a:prstGeom prst="round2SameRect">
              <a:avLst>
                <a:gd name="adj1" fmla="val 50000"/>
                <a:gd name="adj2" fmla="val 50000"/>
              </a:avLst>
            </a:prstGeom>
            <a:ln w="12700"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prstDash val="dash"/>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gradFill>
                  <a:gsLst>
                    <a:gs pos="41958">
                      <a:srgbClr val="FFFFFF"/>
                    </a:gs>
                    <a:gs pos="63000">
                      <a:srgbClr val="FFFFFF"/>
                    </a:gs>
                  </a:gsLst>
                  <a:lin ang="0" scaled="0"/>
                </a:gradFill>
                <a:effectLst/>
                <a:uLnTx/>
                <a:uFillTx/>
                <a:latin typeface="Segoe UI Semibold"/>
                <a:ea typeface="+mn-ea"/>
                <a:cs typeface="+mn-cs"/>
              </a:endParaRPr>
            </a:p>
          </p:txBody>
        </p:sp>
        <p:cxnSp>
          <p:nvCxnSpPr>
            <p:cNvPr id="58" name="Straight Arrow Connector 57">
              <a:extLst>
                <a:ext uri="{FF2B5EF4-FFF2-40B4-BE49-F238E27FC236}">
                  <a16:creationId xmlns:a16="http://schemas.microsoft.com/office/drawing/2014/main" id="{D65F5939-2B9A-634D-34D5-F8E428AAF6E8}"/>
                </a:ext>
                <a:ext uri="{C183D7F6-B498-43B3-948B-1728B52AA6E4}">
                  <adec:decorative xmlns:adec="http://schemas.microsoft.com/office/drawing/2017/decorative" val="1"/>
                </a:ext>
              </a:extLst>
            </p:cNvPr>
            <p:cNvCxnSpPr>
              <a:cxnSpLocks/>
            </p:cNvCxnSpPr>
            <p:nvPr/>
          </p:nvCxnSpPr>
          <p:spPr>
            <a:xfrm>
              <a:off x="5910146" y="5962724"/>
              <a:ext cx="185854" cy="0"/>
            </a:xfrm>
            <a:prstGeom prst="straightConnector1">
              <a:avLst/>
            </a:prstGeom>
            <a:noFill/>
            <a:ln w="19050" cap="rnd" cmpd="sng" algn="ctr">
              <a:solidFill>
                <a:schemeClr val="tx1"/>
              </a:solidFill>
              <a:prstDash val="sysDot"/>
              <a:headEnd type="none" w="lg" len="med"/>
              <a:tailEnd type="arrow" w="lg" len="med"/>
            </a:ln>
            <a:effectLst/>
          </p:spPr>
        </p:cxnSp>
        <p:cxnSp>
          <p:nvCxnSpPr>
            <p:cNvPr id="59" name="Straight Arrow Connector 58">
              <a:extLst>
                <a:ext uri="{FF2B5EF4-FFF2-40B4-BE49-F238E27FC236}">
                  <a16:creationId xmlns:a16="http://schemas.microsoft.com/office/drawing/2014/main" id="{775B0152-3B64-0305-0DE8-7A54495261BA}"/>
                </a:ext>
                <a:ext uri="{C183D7F6-B498-43B3-948B-1728B52AA6E4}">
                  <adec:decorative xmlns:adec="http://schemas.microsoft.com/office/drawing/2017/decorative" val="1"/>
                </a:ext>
              </a:extLst>
            </p:cNvPr>
            <p:cNvCxnSpPr>
              <a:cxnSpLocks/>
            </p:cNvCxnSpPr>
            <p:nvPr/>
          </p:nvCxnSpPr>
          <p:spPr>
            <a:xfrm>
              <a:off x="9891132" y="5963783"/>
              <a:ext cx="199415" cy="0"/>
            </a:xfrm>
            <a:prstGeom prst="straightConnector1">
              <a:avLst/>
            </a:prstGeom>
            <a:noFill/>
            <a:ln w="19050" cap="rnd" cmpd="sng" algn="ctr">
              <a:solidFill>
                <a:schemeClr val="tx1"/>
              </a:solidFill>
              <a:prstDash val="sysDot"/>
              <a:headEnd type="none" w="lg" len="med"/>
              <a:tailEnd type="arrow" w="lg" len="med"/>
            </a:ln>
            <a:effectLst/>
          </p:spPr>
        </p:cxnSp>
        <p:cxnSp>
          <p:nvCxnSpPr>
            <p:cNvPr id="60" name="Straight Arrow Connector 59">
              <a:extLst>
                <a:ext uri="{FF2B5EF4-FFF2-40B4-BE49-F238E27FC236}">
                  <a16:creationId xmlns:a16="http://schemas.microsoft.com/office/drawing/2014/main" id="{05446504-4617-38F7-3F58-3472A592BBAE}"/>
                </a:ext>
                <a:ext uri="{C183D7F6-B498-43B3-948B-1728B52AA6E4}">
                  <adec:decorative xmlns:adec="http://schemas.microsoft.com/office/drawing/2017/decorative" val="1"/>
                </a:ext>
              </a:extLst>
            </p:cNvPr>
            <p:cNvCxnSpPr>
              <a:cxnSpLocks/>
            </p:cNvCxnSpPr>
            <p:nvPr/>
          </p:nvCxnSpPr>
          <p:spPr>
            <a:xfrm>
              <a:off x="2174488" y="5962724"/>
              <a:ext cx="164840" cy="0"/>
            </a:xfrm>
            <a:prstGeom prst="straightConnector1">
              <a:avLst/>
            </a:prstGeom>
            <a:ln w="19050" cap="rnd">
              <a:solidFill>
                <a:schemeClr val="tx1"/>
              </a:solidFill>
              <a:prstDash val="sysDot"/>
              <a:headEnd type="none" w="lg" len="med"/>
              <a:tailEnd type="arrow" w="lg" len="med"/>
            </a:ln>
            <a:effectLst>
              <a:outerShdw blurRad="101573" dist="38100" dir="2700000" algn="tl" rotWithShape="0">
                <a:prstClr val="black">
                  <a:alpha val="25120"/>
                </a:prstClr>
              </a:outerShdw>
            </a:effectLst>
          </p:spPr>
          <p:style>
            <a:lnRef idx="1">
              <a:schemeClr val="accent1"/>
            </a:lnRef>
            <a:fillRef idx="0">
              <a:schemeClr val="accent1"/>
            </a:fillRef>
            <a:effectRef idx="0">
              <a:schemeClr val="accent1"/>
            </a:effectRef>
            <a:fontRef idx="minor">
              <a:schemeClr val="tx1"/>
            </a:fontRef>
          </p:style>
        </p:cxnSp>
      </p:grpSp>
      <p:sp>
        <p:nvSpPr>
          <p:cNvPr id="61" name="Content Placeholder 2">
            <a:extLst>
              <a:ext uri="{FF2B5EF4-FFF2-40B4-BE49-F238E27FC236}">
                <a16:creationId xmlns:a16="http://schemas.microsoft.com/office/drawing/2014/main" id="{1220B6D9-B111-4BD4-2E87-2300B27142C9}"/>
              </a:ext>
              <a:ext uri="{C183D7F6-B498-43B3-948B-1728B52AA6E4}">
                <adec:decorative xmlns:adec="http://schemas.microsoft.com/office/drawing/2017/decorative" val="1"/>
              </a:ext>
            </a:extLst>
          </p:cNvPr>
          <p:cNvSpPr txBox="1">
            <a:spLocks/>
          </p:cNvSpPr>
          <p:nvPr/>
        </p:nvSpPr>
        <p:spPr>
          <a:xfrm>
            <a:off x="4374250" y="4812466"/>
            <a:ext cx="3443500" cy="373670"/>
          </a:xfrm>
          <a:prstGeom prst="roundRect">
            <a:avLst>
              <a:gd name="adj" fmla="val 30214"/>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0" rIns="72000" bIns="36000"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600" b="1">
                <a:ln w="3175">
                  <a:noFill/>
                </a:ln>
                <a:gradFill>
                  <a:gsLst>
                    <a:gs pos="53147">
                      <a:srgbClr val="FFFFFF"/>
                    </a:gs>
                    <a:gs pos="28000">
                      <a:srgbClr val="FFFFFF"/>
                    </a:gs>
                  </a:gsLst>
                  <a:path path="circle">
                    <a:fillToRect l="100000" b="100000"/>
                  </a:path>
                </a:gradFill>
                <a:latin typeface="Segoe UI Semibold"/>
                <a:cs typeface="Segoe UI" pitchFamily="34" charset="0"/>
              </a:defRPr>
            </a:lvl1pPr>
            <a:lvl2pPr marL="228600" marR="0" indent="0" algn="l" defTabSz="932742" rtl="0" eaLnBrk="1" fontAlgn="auto" latinLnBrk="0" hangingPunct="1">
              <a:lnSpc>
                <a:spcPct val="100000"/>
              </a:lnSpc>
              <a:spcBef>
                <a:spcPct val="20000"/>
              </a:spcBef>
              <a:spcAft>
                <a:spcPts val="0"/>
              </a:spcAft>
              <a:buClr>
                <a:schemeClr val="tx2"/>
              </a:buClr>
              <a:buSzPct val="90000"/>
              <a:buFont typeface="Arial" panose="020B0604020202020204" pitchFamily="34" charset="0"/>
              <a:buNone/>
              <a:tabLst/>
              <a:defRPr sz="12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
                <a:schemeClr val="tx2"/>
              </a:buClr>
              <a:buSzPct val="90000"/>
              <a:buFont typeface="Arial" panose="020B0604020202020204" pitchFamily="34" charset="0"/>
              <a:buNone/>
              <a:tabLst/>
              <a:defRPr sz="11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
                <a:schemeClr val="tx2"/>
              </a:buClr>
              <a:buSzPct val="90000"/>
              <a:buFont typeface="Arial" panose="020B0604020202020204" pitchFamily="34" charset="0"/>
              <a:buNone/>
              <a:tabLst/>
              <a:defRPr sz="10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
                <a:schemeClr val="tx2"/>
              </a:buClr>
              <a:buSzPct val="90000"/>
              <a:buFont typeface="Arial" panose="020B0604020202020204" pitchFamily="34" charset="0"/>
              <a:buNone/>
              <a:tabLst/>
              <a:defRPr sz="8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Continuous improvement</a:t>
            </a:r>
          </a:p>
        </p:txBody>
      </p:sp>
      <p:sp>
        <p:nvSpPr>
          <p:cNvPr id="62" name="Content Placeholder 2">
            <a:extLst>
              <a:ext uri="{FF2B5EF4-FFF2-40B4-BE49-F238E27FC236}">
                <a16:creationId xmlns:a16="http://schemas.microsoft.com/office/drawing/2014/main" id="{9AF56852-785C-1B38-2D22-E2682E583B3C}"/>
              </a:ext>
              <a:ext uri="{C183D7F6-B498-43B3-948B-1728B52AA6E4}">
                <adec:decorative xmlns:adec="http://schemas.microsoft.com/office/drawing/2017/decorative" val="1"/>
              </a:ext>
            </a:extLst>
          </p:cNvPr>
          <p:cNvSpPr txBox="1">
            <a:spLocks/>
          </p:cNvSpPr>
          <p:nvPr/>
        </p:nvSpPr>
        <p:spPr>
          <a:xfrm>
            <a:off x="3505539" y="5650997"/>
            <a:ext cx="1320232" cy="365250"/>
          </a:xfrm>
          <a:prstGeom prst="roundRect">
            <a:avLst>
              <a:gd name="adj" fmla="val 50000"/>
            </a:avLst>
          </a:prstGeom>
          <a:solidFill>
            <a:schemeClr val="bg1"/>
          </a:solidFill>
          <a:ln w="12700"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36000" numCol="1" spcCol="0" rtlCol="0" fromWordArt="0" anchor="ctr" anchorCtr="0" forceAA="0" compatLnSpc="1">
            <a:prstTxWarp prst="textNoShape">
              <a:avLst/>
            </a:prstTxWarp>
            <a:noAutofit/>
          </a:bodyPr>
          <a:lstStyle>
            <a:defPPr>
              <a:defRPr lang="en-US"/>
            </a:defPPr>
            <a:lvl1pPr algn="ctr" defTabSz="811702">
              <a:spcBef>
                <a:spcPts val="174"/>
              </a:spcBef>
              <a:defRPr sz="2400" b="1">
                <a:gradFill>
                  <a:gsLst>
                    <a:gs pos="41958">
                      <a:srgbClr val="FFFFFF"/>
                    </a:gs>
                    <a:gs pos="63000">
                      <a:srgbClr val="FFFFFF"/>
                    </a:gs>
                  </a:gsLst>
                  <a:lin ang="0" scaled="0"/>
                </a:gradFill>
                <a:latin typeface="Segoe UI Semibold"/>
              </a:defRPr>
            </a:lvl1pPr>
            <a:lvl2pPr marL="228600" marR="0" indent="0" algn="l" defTabSz="932742" rtl="0" eaLnBrk="1" fontAlgn="auto" latinLnBrk="0" hangingPunct="1">
              <a:lnSpc>
                <a:spcPct val="100000"/>
              </a:lnSpc>
              <a:spcBef>
                <a:spcPct val="20000"/>
              </a:spcBef>
              <a:spcAft>
                <a:spcPts val="0"/>
              </a:spcAft>
              <a:buClr>
                <a:schemeClr val="tx2"/>
              </a:buClr>
              <a:buSzPct val="90000"/>
              <a:buFont typeface="Arial" panose="020B0604020202020204" pitchFamily="34" charset="0"/>
              <a:buNone/>
              <a:tabLst/>
              <a:defRPr sz="12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
                <a:schemeClr val="tx2"/>
              </a:buClr>
              <a:buSzPct val="90000"/>
              <a:buFont typeface="Arial" panose="020B0604020202020204" pitchFamily="34" charset="0"/>
              <a:buNone/>
              <a:tabLst/>
              <a:defRPr sz="11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
                <a:schemeClr val="tx2"/>
              </a:buClr>
              <a:buSzPct val="90000"/>
              <a:buFont typeface="Arial" panose="020B0604020202020204" pitchFamily="34" charset="0"/>
              <a:buNone/>
              <a:tabLst/>
              <a:defRPr sz="10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
                <a:schemeClr val="tx2"/>
              </a:buClr>
              <a:buSzPct val="90000"/>
              <a:buFont typeface="Arial" panose="020B0604020202020204" pitchFamily="34" charset="0"/>
              <a:buNone/>
              <a:tabLst/>
              <a:defRPr sz="8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81170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mn-cs"/>
              </a:rPr>
              <a:t>Paved path</a:t>
            </a:r>
          </a:p>
        </p:txBody>
      </p:sp>
      <p:sp>
        <p:nvSpPr>
          <p:cNvPr id="63" name="Content Placeholder 2">
            <a:extLst>
              <a:ext uri="{FF2B5EF4-FFF2-40B4-BE49-F238E27FC236}">
                <a16:creationId xmlns:a16="http://schemas.microsoft.com/office/drawing/2014/main" id="{4912D10C-CA55-11FC-621A-816D76A7331C}"/>
              </a:ext>
              <a:ext uri="{C183D7F6-B498-43B3-948B-1728B52AA6E4}">
                <adec:decorative xmlns:adec="http://schemas.microsoft.com/office/drawing/2017/decorative" val="1"/>
              </a:ext>
            </a:extLst>
          </p:cNvPr>
          <p:cNvSpPr txBox="1">
            <a:spLocks/>
          </p:cNvSpPr>
          <p:nvPr/>
        </p:nvSpPr>
        <p:spPr>
          <a:xfrm>
            <a:off x="7381147" y="5650997"/>
            <a:ext cx="1320233" cy="365250"/>
          </a:xfrm>
          <a:prstGeom prst="roundRect">
            <a:avLst>
              <a:gd name="adj" fmla="val 50000"/>
            </a:avLst>
          </a:prstGeom>
          <a:solidFill>
            <a:schemeClr val="bg1"/>
          </a:solidFill>
          <a:ln w="12700"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36000" numCol="1" spcCol="0" rtlCol="0" fromWordArt="0" anchor="ctr" anchorCtr="0" forceAA="0" compatLnSpc="1">
            <a:prstTxWarp prst="textNoShape">
              <a:avLst/>
            </a:prstTxWarp>
            <a:noAutofit/>
          </a:bodyPr>
          <a:lstStyle>
            <a:defPPr>
              <a:defRPr lang="en-US"/>
            </a:defPPr>
            <a:lvl1pPr algn="ctr" defTabSz="811702">
              <a:spcBef>
                <a:spcPts val="174"/>
              </a:spcBef>
              <a:defRPr sz="2400" b="1">
                <a:gradFill>
                  <a:gsLst>
                    <a:gs pos="41958">
                      <a:srgbClr val="FFFFFF"/>
                    </a:gs>
                    <a:gs pos="63000">
                      <a:srgbClr val="FFFFFF"/>
                    </a:gs>
                  </a:gsLst>
                  <a:lin ang="0" scaled="0"/>
                </a:gradFill>
                <a:latin typeface="Segoe UI Semibold"/>
              </a:defRPr>
            </a:lvl1pPr>
            <a:lvl2pPr marL="228600" marR="0" indent="0" defTabSz="932742" fontAlgn="auto">
              <a:lnSpc>
                <a:spcPct val="100000"/>
              </a:lnSpc>
              <a:spcBef>
                <a:spcPct val="20000"/>
              </a:spcBef>
              <a:spcAft>
                <a:spcPts val="0"/>
              </a:spcAft>
              <a:buClr>
                <a:schemeClr val="tx2"/>
              </a:buClr>
              <a:buSzPct val="90000"/>
              <a:buFont typeface="Arial" panose="020B0604020202020204" pitchFamily="34" charset="0"/>
              <a:buNone/>
              <a:tabLst/>
              <a:defRPr sz="1200" spc="0" baseline="0"/>
            </a:lvl2pPr>
            <a:lvl3pPr marL="457200" marR="0" indent="0" defTabSz="932742" fontAlgn="auto">
              <a:lnSpc>
                <a:spcPct val="100000"/>
              </a:lnSpc>
              <a:spcBef>
                <a:spcPct val="20000"/>
              </a:spcBef>
              <a:spcAft>
                <a:spcPts val="0"/>
              </a:spcAft>
              <a:buClr>
                <a:schemeClr val="tx2"/>
              </a:buClr>
              <a:buSzPct val="90000"/>
              <a:buFont typeface="Arial" panose="020B0604020202020204" pitchFamily="34" charset="0"/>
              <a:buNone/>
              <a:tabLst/>
              <a:defRPr sz="1100" spc="0" baseline="0"/>
            </a:lvl3pPr>
            <a:lvl4pPr marL="661988" marR="0" indent="0" defTabSz="932742" fontAlgn="auto">
              <a:lnSpc>
                <a:spcPct val="100000"/>
              </a:lnSpc>
              <a:spcBef>
                <a:spcPct val="20000"/>
              </a:spcBef>
              <a:spcAft>
                <a:spcPts val="0"/>
              </a:spcAft>
              <a:buClr>
                <a:schemeClr val="tx2"/>
              </a:buClr>
              <a:buSzPct val="90000"/>
              <a:buFont typeface="Arial" panose="020B0604020202020204" pitchFamily="34" charset="0"/>
              <a:buNone/>
              <a:tabLst/>
              <a:defRPr sz="1000" spc="0" baseline="0"/>
            </a:lvl4pPr>
            <a:lvl5pPr marL="855663" marR="0" indent="0" defTabSz="932742" fontAlgn="auto">
              <a:lnSpc>
                <a:spcPct val="100000"/>
              </a:lnSpc>
              <a:spcBef>
                <a:spcPct val="20000"/>
              </a:spcBef>
              <a:spcAft>
                <a:spcPts val="0"/>
              </a:spcAft>
              <a:buClr>
                <a:schemeClr val="tx2"/>
              </a:buClr>
              <a:buSzPct val="90000"/>
              <a:buFont typeface="Arial" panose="020B0604020202020204" pitchFamily="34" charset="0"/>
              <a:buNone/>
              <a:tabLst/>
              <a:defRPr sz="8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81170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mn-cs"/>
              </a:rPr>
              <a:t>Standards</a:t>
            </a:r>
          </a:p>
        </p:txBody>
      </p:sp>
      <p:sp>
        <p:nvSpPr>
          <p:cNvPr id="40" name="TextBox 39">
            <a:extLst>
              <a:ext uri="{FF2B5EF4-FFF2-40B4-BE49-F238E27FC236}">
                <a16:creationId xmlns:a16="http://schemas.microsoft.com/office/drawing/2014/main" id="{E731B0CC-750B-003A-D047-960C39BE1991}"/>
              </a:ext>
            </a:extLst>
          </p:cNvPr>
          <p:cNvSpPr txBox="1"/>
          <p:nvPr/>
        </p:nvSpPr>
        <p:spPr>
          <a:xfrm>
            <a:off x="4593450" y="1575187"/>
            <a:ext cx="3005099" cy="27699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lvl="0" defTabSz="932449">
              <a:spcBef>
                <a:spcPts val="200"/>
              </a:spcBef>
              <a:defRPr sz="2400">
                <a:gradFill>
                  <a:gsLst>
                    <a:gs pos="6993">
                      <a:schemeClr val="tx1"/>
                    </a:gs>
                    <a:gs pos="20280">
                      <a:schemeClr val="tx1"/>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Secure by default</a:t>
            </a:r>
          </a:p>
        </p:txBody>
      </p:sp>
    </p:spTree>
    <p:extLst>
      <p:ext uri="{BB962C8B-B14F-4D97-AF65-F5344CB8AC3E}">
        <p14:creationId xmlns:p14="http://schemas.microsoft.com/office/powerpoint/2010/main" val="12159530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42" presetClass="path" presetSubtype="0" decel="100000" fill="hold" nodeType="withEffect">
                                  <p:stCondLst>
                                    <p:cond delay="100"/>
                                  </p:stCondLst>
                                  <p:childTnLst>
                                    <p:animMotion origin="layout" path="M 0 1.48148E-6 L 0 0.03542 " pathEditMode="relative" rAng="0" ptsTypes="AA">
                                      <p:cBhvr>
                                        <p:cTn id="9" dur="700" spd="-100000" fill="hold"/>
                                        <p:tgtEl>
                                          <p:spTgt spid="42"/>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par>
                                <p:cTn id="13" presetID="42" presetClass="path" presetSubtype="0" decel="100000" fill="hold" grpId="1" nodeType="withEffect">
                                  <p:stCondLst>
                                    <p:cond delay="100"/>
                                  </p:stCondLst>
                                  <p:childTnLst>
                                    <p:animMotion origin="layout" path="M 4.16667E-7 1.48148E-6 L 4.16667E-7 0.03542 " pathEditMode="relative" rAng="0" ptsTypes="AA">
                                      <p:cBhvr>
                                        <p:cTn id="14" dur="700" spd="-100000" fill="hold"/>
                                        <p:tgtEl>
                                          <p:spTgt spid="38"/>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42" presetClass="path" presetSubtype="0" decel="100000" fill="hold" grpId="1" nodeType="withEffect">
                                  <p:stCondLst>
                                    <p:cond delay="100"/>
                                  </p:stCondLst>
                                  <p:childTnLst>
                                    <p:animMotion origin="layout" path="M -2.08333E-7 -3.7037E-6 L -2.08333E-7 0.03542 " pathEditMode="relative" rAng="0" ptsTypes="AA">
                                      <p:cBhvr>
                                        <p:cTn id="19" dur="700" spd="-100000" fill="hold"/>
                                        <p:tgtEl>
                                          <p:spTgt spid="41"/>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42" presetClass="path" presetSubtype="0" decel="100000" fill="hold" grpId="1" nodeType="withEffect">
                                  <p:stCondLst>
                                    <p:cond delay="100"/>
                                  </p:stCondLst>
                                  <p:childTnLst>
                                    <p:animMotion origin="layout" path="M -2.08333E-7 -3.7037E-6 L -2.08333E-7 0.03542 " pathEditMode="relative" rAng="0" ptsTypes="AA">
                                      <p:cBhvr>
                                        <p:cTn id="24" dur="700" spd="-100000" fill="hold"/>
                                        <p:tgtEl>
                                          <p:spTgt spid="40"/>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par>
                                <p:cTn id="28" presetID="42" presetClass="path" presetSubtype="0" decel="100000" fill="hold" grpId="1" nodeType="withEffect">
                                  <p:stCondLst>
                                    <p:cond delay="100"/>
                                  </p:stCondLst>
                                  <p:childTnLst>
                                    <p:animMotion origin="layout" path="M -2.08333E-7 -3.7037E-6 L -2.08333E-7 0.03542 " pathEditMode="relative" rAng="0" ptsTypes="AA">
                                      <p:cBhvr>
                                        <p:cTn id="29" dur="700" spd="-100000" fill="hold"/>
                                        <p:tgtEl>
                                          <p:spTgt spid="39"/>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500"/>
                                        <p:tgtEl>
                                          <p:spTgt spid="55"/>
                                        </p:tgtEl>
                                      </p:cBhvr>
                                    </p:animEffect>
                                  </p:childTnLst>
                                </p:cTn>
                              </p:par>
                              <p:par>
                                <p:cTn id="33" presetID="42" presetClass="path" presetSubtype="0" decel="100000" fill="hold" grpId="1" nodeType="withEffect">
                                  <p:stCondLst>
                                    <p:cond delay="200"/>
                                  </p:stCondLst>
                                  <p:childTnLst>
                                    <p:animMotion origin="layout" path="M 0 1.85185E-6 L 0 0.03541 " pathEditMode="relative" rAng="0" ptsTypes="AA">
                                      <p:cBhvr>
                                        <p:cTn id="34" dur="700" spd="-100000" fill="hold"/>
                                        <p:tgtEl>
                                          <p:spTgt spid="55"/>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par>
                                <p:cTn id="38" presetID="42" presetClass="path" presetSubtype="0" decel="100000" fill="hold" grpId="1" nodeType="withEffect">
                                  <p:stCondLst>
                                    <p:cond delay="200"/>
                                  </p:stCondLst>
                                  <p:childTnLst>
                                    <p:animMotion origin="layout" path="M 0 -1.11111E-6 L 0 0.03542 " pathEditMode="relative" rAng="0" ptsTypes="AA">
                                      <p:cBhvr>
                                        <p:cTn id="39" dur="700" spd="-100000" fill="hold"/>
                                        <p:tgtEl>
                                          <p:spTgt spid="37"/>
                                        </p:tgtEl>
                                        <p:attrNameLst>
                                          <p:attrName>ppt_x</p:attrName>
                                          <p:attrName>ppt_y</p:attrName>
                                        </p:attrNameLst>
                                      </p:cBhvr>
                                      <p:rCtr x="0" y="1759"/>
                                    </p:animMotion>
                                  </p:childTnLst>
                                </p:cTn>
                              </p:par>
                              <p:par>
                                <p:cTn id="40" presetID="10" presetClass="entr" presetSubtype="0" fill="hold" nodeType="withEffect">
                                  <p:stCondLst>
                                    <p:cond delay="200"/>
                                  </p:stCondLst>
                                  <p:childTnLst>
                                    <p:set>
                                      <p:cBhvr>
                                        <p:cTn id="41" dur="1" fill="hold">
                                          <p:stCondLst>
                                            <p:cond delay="0"/>
                                          </p:stCondLst>
                                        </p:cTn>
                                        <p:tgtEl>
                                          <p:spTgt spid="64"/>
                                        </p:tgtEl>
                                        <p:attrNameLst>
                                          <p:attrName>style.visibility</p:attrName>
                                        </p:attrNameLst>
                                      </p:cBhvr>
                                      <p:to>
                                        <p:strVal val="visible"/>
                                      </p:to>
                                    </p:set>
                                    <p:animEffect transition="in" filter="fade">
                                      <p:cBhvr>
                                        <p:cTn id="42" dur="500"/>
                                        <p:tgtEl>
                                          <p:spTgt spid="64"/>
                                        </p:tgtEl>
                                      </p:cBhvr>
                                    </p:animEffect>
                                  </p:childTnLst>
                                </p:cTn>
                              </p:par>
                              <p:par>
                                <p:cTn id="43" presetID="42" presetClass="path" presetSubtype="0" decel="100000" fill="hold" nodeType="withEffect">
                                  <p:stCondLst>
                                    <p:cond delay="200"/>
                                  </p:stCondLst>
                                  <p:childTnLst>
                                    <p:animMotion origin="layout" path="M 5E-6 -2.96296E-6 L 5E-6 0.03542 " pathEditMode="relative" rAng="0" ptsTypes="AA">
                                      <p:cBhvr>
                                        <p:cTn id="44" dur="700" spd="-100000" fill="hold"/>
                                        <p:tgtEl>
                                          <p:spTgt spid="64"/>
                                        </p:tgtEl>
                                        <p:attrNameLst>
                                          <p:attrName>ppt_x</p:attrName>
                                          <p:attrName>ppt_y</p:attrName>
                                        </p:attrNameLst>
                                      </p:cBhvr>
                                      <p:rCtr x="0" y="1759"/>
                                    </p:animMotion>
                                  </p:childTnLst>
                                </p:cTn>
                              </p:par>
                              <p:par>
                                <p:cTn id="45" presetID="10" presetClass="entr" presetSubtype="0" fill="hold" nodeType="withEffect">
                                  <p:stCondLst>
                                    <p:cond delay="200"/>
                                  </p:stCondLst>
                                  <p:childTnLst>
                                    <p:set>
                                      <p:cBhvr>
                                        <p:cTn id="46" dur="1" fill="hold">
                                          <p:stCondLst>
                                            <p:cond delay="0"/>
                                          </p:stCondLst>
                                        </p:cTn>
                                        <p:tgtEl>
                                          <p:spTgt spid="70"/>
                                        </p:tgtEl>
                                        <p:attrNameLst>
                                          <p:attrName>style.visibility</p:attrName>
                                        </p:attrNameLst>
                                      </p:cBhvr>
                                      <p:to>
                                        <p:strVal val="visible"/>
                                      </p:to>
                                    </p:set>
                                    <p:animEffect transition="in" filter="fade">
                                      <p:cBhvr>
                                        <p:cTn id="47" dur="500"/>
                                        <p:tgtEl>
                                          <p:spTgt spid="70"/>
                                        </p:tgtEl>
                                      </p:cBhvr>
                                    </p:animEffect>
                                  </p:childTnLst>
                                </p:cTn>
                              </p:par>
                              <p:par>
                                <p:cTn id="48" presetID="42" presetClass="path" presetSubtype="0" decel="100000" fill="hold" nodeType="withEffect">
                                  <p:stCondLst>
                                    <p:cond delay="200"/>
                                  </p:stCondLst>
                                  <p:childTnLst>
                                    <p:animMotion origin="layout" path="M 1.04167E-6 -2.96296E-6 L 1.04167E-6 0.03542 " pathEditMode="relative" rAng="0" ptsTypes="AA">
                                      <p:cBhvr>
                                        <p:cTn id="49" dur="700" spd="-100000" fill="hold"/>
                                        <p:tgtEl>
                                          <p:spTgt spid="70"/>
                                        </p:tgtEl>
                                        <p:attrNameLst>
                                          <p:attrName>ppt_x</p:attrName>
                                          <p:attrName>ppt_y</p:attrName>
                                        </p:attrNameLst>
                                      </p:cBhvr>
                                      <p:rCtr x="0" y="1759"/>
                                    </p:animMotion>
                                  </p:childTnLst>
                                </p:cTn>
                              </p:par>
                              <p:par>
                                <p:cTn id="50" presetID="10" presetClass="entr" presetSubtype="0" fill="hold" nodeType="withEffect">
                                  <p:stCondLst>
                                    <p:cond delay="200"/>
                                  </p:stCondLst>
                                  <p:childTnLst>
                                    <p:set>
                                      <p:cBhvr>
                                        <p:cTn id="51" dur="1" fill="hold">
                                          <p:stCondLst>
                                            <p:cond delay="0"/>
                                          </p:stCondLst>
                                        </p:cTn>
                                        <p:tgtEl>
                                          <p:spTgt spid="67"/>
                                        </p:tgtEl>
                                        <p:attrNameLst>
                                          <p:attrName>style.visibility</p:attrName>
                                        </p:attrNameLst>
                                      </p:cBhvr>
                                      <p:to>
                                        <p:strVal val="visible"/>
                                      </p:to>
                                    </p:set>
                                    <p:animEffect transition="in" filter="fade">
                                      <p:cBhvr>
                                        <p:cTn id="52" dur="500"/>
                                        <p:tgtEl>
                                          <p:spTgt spid="67"/>
                                        </p:tgtEl>
                                      </p:cBhvr>
                                    </p:animEffect>
                                  </p:childTnLst>
                                </p:cTn>
                              </p:par>
                              <p:par>
                                <p:cTn id="53" presetID="42" presetClass="path" presetSubtype="0" decel="100000" fill="hold" nodeType="withEffect">
                                  <p:stCondLst>
                                    <p:cond delay="200"/>
                                  </p:stCondLst>
                                  <p:childTnLst>
                                    <p:animMotion origin="layout" path="M -2.91667E-6 -2.96296E-6 L -2.91667E-6 0.03542 " pathEditMode="relative" rAng="0" ptsTypes="AA">
                                      <p:cBhvr>
                                        <p:cTn id="54" dur="700" spd="-100000" fill="hold"/>
                                        <p:tgtEl>
                                          <p:spTgt spid="67"/>
                                        </p:tgtEl>
                                        <p:attrNameLst>
                                          <p:attrName>ppt_x</p:attrName>
                                          <p:attrName>ppt_y</p:attrName>
                                        </p:attrNameLst>
                                      </p:cBhvr>
                                      <p:rCtr x="0" y="1759"/>
                                    </p:animMotion>
                                  </p:childTnLst>
                                </p:cTn>
                              </p:par>
                              <p:par>
                                <p:cTn id="55" presetID="10" presetClass="entr" presetSubtype="0" fill="hold" nodeType="withEffect">
                                  <p:stCondLst>
                                    <p:cond delay="200"/>
                                  </p:stCondLst>
                                  <p:childTnLst>
                                    <p:set>
                                      <p:cBhvr>
                                        <p:cTn id="56" dur="1" fill="hold">
                                          <p:stCondLst>
                                            <p:cond delay="0"/>
                                          </p:stCondLst>
                                        </p:cTn>
                                        <p:tgtEl>
                                          <p:spTgt spid="76"/>
                                        </p:tgtEl>
                                        <p:attrNameLst>
                                          <p:attrName>style.visibility</p:attrName>
                                        </p:attrNameLst>
                                      </p:cBhvr>
                                      <p:to>
                                        <p:strVal val="visible"/>
                                      </p:to>
                                    </p:set>
                                    <p:animEffect transition="in" filter="fade">
                                      <p:cBhvr>
                                        <p:cTn id="57" dur="500"/>
                                        <p:tgtEl>
                                          <p:spTgt spid="76"/>
                                        </p:tgtEl>
                                      </p:cBhvr>
                                    </p:animEffect>
                                  </p:childTnLst>
                                </p:cTn>
                              </p:par>
                              <p:par>
                                <p:cTn id="58" presetID="42" presetClass="path" presetSubtype="0" decel="100000" fill="hold" nodeType="withEffect">
                                  <p:stCondLst>
                                    <p:cond delay="200"/>
                                  </p:stCondLst>
                                  <p:childTnLst>
                                    <p:animMotion origin="layout" path="M 3.125E-6 -2.96296E-6 L 3.125E-6 0.03542 " pathEditMode="relative" rAng="0" ptsTypes="AA">
                                      <p:cBhvr>
                                        <p:cTn id="59" dur="700" spd="-100000" fill="hold"/>
                                        <p:tgtEl>
                                          <p:spTgt spid="76"/>
                                        </p:tgtEl>
                                        <p:attrNameLst>
                                          <p:attrName>ppt_x</p:attrName>
                                          <p:attrName>ppt_y</p:attrName>
                                        </p:attrNameLst>
                                      </p:cBhvr>
                                      <p:rCtr x="0" y="1759"/>
                                    </p:animMotion>
                                  </p:childTnLst>
                                </p:cTn>
                              </p:par>
                              <p:par>
                                <p:cTn id="60" presetID="10" presetClass="entr" presetSubtype="0" fill="hold" nodeType="withEffect">
                                  <p:stCondLst>
                                    <p:cond delay="200"/>
                                  </p:stCondLst>
                                  <p:childTnLst>
                                    <p:set>
                                      <p:cBhvr>
                                        <p:cTn id="61" dur="1" fill="hold">
                                          <p:stCondLst>
                                            <p:cond delay="0"/>
                                          </p:stCondLst>
                                        </p:cTn>
                                        <p:tgtEl>
                                          <p:spTgt spid="79"/>
                                        </p:tgtEl>
                                        <p:attrNameLst>
                                          <p:attrName>style.visibility</p:attrName>
                                        </p:attrNameLst>
                                      </p:cBhvr>
                                      <p:to>
                                        <p:strVal val="visible"/>
                                      </p:to>
                                    </p:set>
                                    <p:animEffect transition="in" filter="fade">
                                      <p:cBhvr>
                                        <p:cTn id="62" dur="500"/>
                                        <p:tgtEl>
                                          <p:spTgt spid="79"/>
                                        </p:tgtEl>
                                      </p:cBhvr>
                                    </p:animEffect>
                                  </p:childTnLst>
                                </p:cTn>
                              </p:par>
                              <p:par>
                                <p:cTn id="63" presetID="42" presetClass="path" presetSubtype="0" decel="100000" fill="hold" nodeType="withEffect">
                                  <p:stCondLst>
                                    <p:cond delay="200"/>
                                  </p:stCondLst>
                                  <p:childTnLst>
                                    <p:animMotion origin="layout" path="M -6.25E-7 -2.96296E-6 L -6.25E-7 0.03542 " pathEditMode="relative" rAng="0" ptsTypes="AA">
                                      <p:cBhvr>
                                        <p:cTn id="64" dur="700" spd="-100000" fill="hold"/>
                                        <p:tgtEl>
                                          <p:spTgt spid="79"/>
                                        </p:tgtEl>
                                        <p:attrNameLst>
                                          <p:attrName>ppt_x</p:attrName>
                                          <p:attrName>ppt_y</p:attrName>
                                        </p:attrNameLst>
                                      </p:cBhvr>
                                      <p:rCtr x="0" y="1759"/>
                                    </p:animMotion>
                                  </p:childTnLst>
                                </p:cTn>
                              </p:par>
                              <p:par>
                                <p:cTn id="65" presetID="10" presetClass="entr" presetSubtype="0" fill="hold" nodeType="withEffect">
                                  <p:stCondLst>
                                    <p:cond delay="200"/>
                                  </p:stCondLst>
                                  <p:childTnLst>
                                    <p:set>
                                      <p:cBhvr>
                                        <p:cTn id="66" dur="1" fill="hold">
                                          <p:stCondLst>
                                            <p:cond delay="0"/>
                                          </p:stCondLst>
                                        </p:cTn>
                                        <p:tgtEl>
                                          <p:spTgt spid="73"/>
                                        </p:tgtEl>
                                        <p:attrNameLst>
                                          <p:attrName>style.visibility</p:attrName>
                                        </p:attrNameLst>
                                      </p:cBhvr>
                                      <p:to>
                                        <p:strVal val="visible"/>
                                      </p:to>
                                    </p:set>
                                    <p:animEffect transition="in" filter="fade">
                                      <p:cBhvr>
                                        <p:cTn id="67" dur="500"/>
                                        <p:tgtEl>
                                          <p:spTgt spid="73"/>
                                        </p:tgtEl>
                                      </p:cBhvr>
                                    </p:animEffect>
                                  </p:childTnLst>
                                </p:cTn>
                              </p:par>
                              <p:par>
                                <p:cTn id="68" presetID="42" presetClass="path" presetSubtype="0" decel="100000" fill="hold" nodeType="withEffect">
                                  <p:stCondLst>
                                    <p:cond delay="200"/>
                                  </p:stCondLst>
                                  <p:childTnLst>
                                    <p:animMotion origin="layout" path="M -4.58333E-6 -2.96296E-6 L -4.58333E-6 0.03542 " pathEditMode="relative" rAng="0" ptsTypes="AA">
                                      <p:cBhvr>
                                        <p:cTn id="69" dur="700" spd="-100000" fill="hold"/>
                                        <p:tgtEl>
                                          <p:spTgt spid="73"/>
                                        </p:tgtEl>
                                        <p:attrNameLst>
                                          <p:attrName>ppt_x</p:attrName>
                                          <p:attrName>ppt_y</p:attrName>
                                        </p:attrNameLst>
                                      </p:cBhvr>
                                      <p:rCtr x="0" y="1759"/>
                                    </p:animMotion>
                                  </p:childTnLst>
                                </p:cTn>
                              </p:par>
                              <p:par>
                                <p:cTn id="70" presetID="10" presetClass="entr" presetSubtype="0" fill="hold" grpId="0" nodeType="withEffect">
                                  <p:stCondLst>
                                    <p:cond delay="20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par>
                                <p:cTn id="73" presetID="42" presetClass="path" presetSubtype="0" decel="100000" fill="hold" grpId="1" nodeType="withEffect">
                                  <p:stCondLst>
                                    <p:cond delay="200"/>
                                  </p:stCondLst>
                                  <p:childTnLst>
                                    <p:animMotion origin="layout" path="M 4.375E-6 3.7037E-6 L 4.375E-6 0.03541 " pathEditMode="relative" rAng="0" ptsTypes="AA">
                                      <p:cBhvr>
                                        <p:cTn id="74" dur="700" spd="-100000" fill="hold"/>
                                        <p:tgtEl>
                                          <p:spTgt spid="26"/>
                                        </p:tgtEl>
                                        <p:attrNameLst>
                                          <p:attrName>ppt_x</p:attrName>
                                          <p:attrName>ppt_y</p:attrName>
                                        </p:attrNameLst>
                                      </p:cBhvr>
                                      <p:rCtr x="0" y="1759"/>
                                    </p:animMotion>
                                  </p:childTnLst>
                                </p:cTn>
                              </p:par>
                              <p:par>
                                <p:cTn id="75" presetID="10" presetClass="entr" presetSubtype="0" fill="hold" grpId="0" nodeType="withEffect">
                                  <p:stCondLst>
                                    <p:cond delay="20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500"/>
                                        <p:tgtEl>
                                          <p:spTgt spid="28"/>
                                        </p:tgtEl>
                                      </p:cBhvr>
                                    </p:animEffect>
                                  </p:childTnLst>
                                </p:cTn>
                              </p:par>
                              <p:par>
                                <p:cTn id="78" presetID="42" presetClass="path" presetSubtype="0" decel="100000" fill="hold" grpId="1" nodeType="withEffect">
                                  <p:stCondLst>
                                    <p:cond delay="200"/>
                                  </p:stCondLst>
                                  <p:childTnLst>
                                    <p:animMotion origin="layout" path="M 6.25E-7 3.7037E-6 L 6.25E-7 0.03541 " pathEditMode="relative" rAng="0" ptsTypes="AA">
                                      <p:cBhvr>
                                        <p:cTn id="79" dur="700" spd="-100000" fill="hold"/>
                                        <p:tgtEl>
                                          <p:spTgt spid="28"/>
                                        </p:tgtEl>
                                        <p:attrNameLst>
                                          <p:attrName>ppt_x</p:attrName>
                                          <p:attrName>ppt_y</p:attrName>
                                        </p:attrNameLst>
                                      </p:cBhvr>
                                      <p:rCtr x="0" y="1759"/>
                                    </p:animMotion>
                                  </p:childTnLst>
                                </p:cTn>
                              </p:par>
                              <p:par>
                                <p:cTn id="80" presetID="10" presetClass="entr" presetSubtype="0" fill="hold" grpId="0" nodeType="withEffect">
                                  <p:stCondLst>
                                    <p:cond delay="20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par>
                                <p:cTn id="83" presetID="42" presetClass="path" presetSubtype="0" decel="100000" fill="hold" grpId="1" nodeType="withEffect">
                                  <p:stCondLst>
                                    <p:cond delay="200"/>
                                  </p:stCondLst>
                                  <p:childTnLst>
                                    <p:animMotion origin="layout" path="M -3.33333E-6 3.7037E-6 L -3.33333E-6 0.03541 " pathEditMode="relative" rAng="0" ptsTypes="AA">
                                      <p:cBhvr>
                                        <p:cTn id="84" dur="700" spd="-100000" fill="hold"/>
                                        <p:tgtEl>
                                          <p:spTgt spid="30"/>
                                        </p:tgtEl>
                                        <p:attrNameLst>
                                          <p:attrName>ppt_x</p:attrName>
                                          <p:attrName>ppt_y</p:attrName>
                                        </p:attrNameLst>
                                      </p:cBhvr>
                                      <p:rCtr x="0" y="1759"/>
                                    </p:animMotion>
                                  </p:childTnLst>
                                </p:cTn>
                              </p:par>
                              <p:par>
                                <p:cTn id="85" presetID="10" presetClass="entr" presetSubtype="0" fill="hold" grpId="0" nodeType="withEffect">
                                  <p:stCondLst>
                                    <p:cond delay="200"/>
                                  </p:stCondLst>
                                  <p:childTnLst>
                                    <p:set>
                                      <p:cBhvr>
                                        <p:cTn id="86" dur="1" fill="hold">
                                          <p:stCondLst>
                                            <p:cond delay="0"/>
                                          </p:stCondLst>
                                        </p:cTn>
                                        <p:tgtEl>
                                          <p:spTgt spid="32"/>
                                        </p:tgtEl>
                                        <p:attrNameLst>
                                          <p:attrName>style.visibility</p:attrName>
                                        </p:attrNameLst>
                                      </p:cBhvr>
                                      <p:to>
                                        <p:strVal val="visible"/>
                                      </p:to>
                                    </p:set>
                                    <p:animEffect transition="in" filter="fade">
                                      <p:cBhvr>
                                        <p:cTn id="87" dur="500"/>
                                        <p:tgtEl>
                                          <p:spTgt spid="32"/>
                                        </p:tgtEl>
                                      </p:cBhvr>
                                    </p:animEffect>
                                  </p:childTnLst>
                                </p:cTn>
                              </p:par>
                              <p:par>
                                <p:cTn id="88" presetID="42" presetClass="path" presetSubtype="0" decel="100000" fill="hold" grpId="1" nodeType="withEffect">
                                  <p:stCondLst>
                                    <p:cond delay="200"/>
                                  </p:stCondLst>
                                  <p:childTnLst>
                                    <p:animMotion origin="layout" path="M 2.91667E-6 3.7037E-6 L 2.91667E-6 0.03541 " pathEditMode="relative" rAng="0" ptsTypes="AA">
                                      <p:cBhvr>
                                        <p:cTn id="89" dur="700" spd="-100000" fill="hold"/>
                                        <p:tgtEl>
                                          <p:spTgt spid="32"/>
                                        </p:tgtEl>
                                        <p:attrNameLst>
                                          <p:attrName>ppt_x</p:attrName>
                                          <p:attrName>ppt_y</p:attrName>
                                        </p:attrNameLst>
                                      </p:cBhvr>
                                      <p:rCtr x="0" y="1759"/>
                                    </p:animMotion>
                                  </p:childTnLst>
                                </p:cTn>
                              </p:par>
                              <p:par>
                                <p:cTn id="90" presetID="10" presetClass="entr" presetSubtype="0" fill="hold" grpId="0" nodeType="withEffect">
                                  <p:stCondLst>
                                    <p:cond delay="200"/>
                                  </p:stCondLst>
                                  <p:childTnLst>
                                    <p:set>
                                      <p:cBhvr>
                                        <p:cTn id="91" dur="1" fill="hold">
                                          <p:stCondLst>
                                            <p:cond delay="0"/>
                                          </p:stCondLst>
                                        </p:cTn>
                                        <p:tgtEl>
                                          <p:spTgt spid="34"/>
                                        </p:tgtEl>
                                        <p:attrNameLst>
                                          <p:attrName>style.visibility</p:attrName>
                                        </p:attrNameLst>
                                      </p:cBhvr>
                                      <p:to>
                                        <p:strVal val="visible"/>
                                      </p:to>
                                    </p:set>
                                    <p:animEffect transition="in" filter="fade">
                                      <p:cBhvr>
                                        <p:cTn id="92" dur="500"/>
                                        <p:tgtEl>
                                          <p:spTgt spid="34"/>
                                        </p:tgtEl>
                                      </p:cBhvr>
                                    </p:animEffect>
                                  </p:childTnLst>
                                </p:cTn>
                              </p:par>
                              <p:par>
                                <p:cTn id="93" presetID="42" presetClass="path" presetSubtype="0" decel="100000" fill="hold" grpId="1" nodeType="withEffect">
                                  <p:stCondLst>
                                    <p:cond delay="200"/>
                                  </p:stCondLst>
                                  <p:childTnLst>
                                    <p:animMotion origin="layout" path="M -8.33333E-7 3.7037E-6 L -8.33333E-7 0.03541 " pathEditMode="relative" rAng="0" ptsTypes="AA">
                                      <p:cBhvr>
                                        <p:cTn id="94" dur="700" spd="-100000" fill="hold"/>
                                        <p:tgtEl>
                                          <p:spTgt spid="34"/>
                                        </p:tgtEl>
                                        <p:attrNameLst>
                                          <p:attrName>ppt_x</p:attrName>
                                          <p:attrName>ppt_y</p:attrName>
                                        </p:attrNameLst>
                                      </p:cBhvr>
                                      <p:rCtr x="0" y="1759"/>
                                    </p:animMotion>
                                  </p:childTnLst>
                                </p:cTn>
                              </p:par>
                              <p:par>
                                <p:cTn id="95" presetID="10" presetClass="entr" presetSubtype="0" fill="hold" grpId="0" nodeType="withEffect">
                                  <p:stCondLst>
                                    <p:cond delay="200"/>
                                  </p:stCondLst>
                                  <p:childTnLst>
                                    <p:set>
                                      <p:cBhvr>
                                        <p:cTn id="96" dur="1" fill="hold">
                                          <p:stCondLst>
                                            <p:cond delay="0"/>
                                          </p:stCondLst>
                                        </p:cTn>
                                        <p:tgtEl>
                                          <p:spTgt spid="36"/>
                                        </p:tgtEl>
                                        <p:attrNameLst>
                                          <p:attrName>style.visibility</p:attrName>
                                        </p:attrNameLst>
                                      </p:cBhvr>
                                      <p:to>
                                        <p:strVal val="visible"/>
                                      </p:to>
                                    </p:set>
                                    <p:animEffect transition="in" filter="fade">
                                      <p:cBhvr>
                                        <p:cTn id="97" dur="500"/>
                                        <p:tgtEl>
                                          <p:spTgt spid="36"/>
                                        </p:tgtEl>
                                      </p:cBhvr>
                                    </p:animEffect>
                                  </p:childTnLst>
                                </p:cTn>
                              </p:par>
                              <p:par>
                                <p:cTn id="98" presetID="42" presetClass="path" presetSubtype="0" decel="100000" fill="hold" grpId="1" nodeType="withEffect">
                                  <p:stCondLst>
                                    <p:cond delay="200"/>
                                  </p:stCondLst>
                                  <p:childTnLst>
                                    <p:animMotion origin="layout" path="M -4.58333E-6 3.7037E-6 L -4.58333E-6 0.03541 " pathEditMode="relative" rAng="0" ptsTypes="AA">
                                      <p:cBhvr>
                                        <p:cTn id="99" dur="700" spd="-100000" fill="hold"/>
                                        <p:tgtEl>
                                          <p:spTgt spid="36"/>
                                        </p:tgtEl>
                                        <p:attrNameLst>
                                          <p:attrName>ppt_x</p:attrName>
                                          <p:attrName>ppt_y</p:attrName>
                                        </p:attrNameLst>
                                      </p:cBhvr>
                                      <p:rCtr x="0" y="1759"/>
                                    </p:animMotion>
                                  </p:childTnLst>
                                </p:cTn>
                              </p:par>
                              <p:par>
                                <p:cTn id="100" presetID="10" presetClass="entr" presetSubtype="0" fill="hold" grpId="0" nodeType="withEffect">
                                  <p:stCondLst>
                                    <p:cond delay="200"/>
                                  </p:stCondLst>
                                  <p:childTnLst>
                                    <p:set>
                                      <p:cBhvr>
                                        <p:cTn id="101" dur="1" fill="hold">
                                          <p:stCondLst>
                                            <p:cond delay="0"/>
                                          </p:stCondLst>
                                        </p:cTn>
                                        <p:tgtEl>
                                          <p:spTgt spid="23"/>
                                        </p:tgtEl>
                                        <p:attrNameLst>
                                          <p:attrName>style.visibility</p:attrName>
                                        </p:attrNameLst>
                                      </p:cBhvr>
                                      <p:to>
                                        <p:strVal val="visible"/>
                                      </p:to>
                                    </p:set>
                                    <p:animEffect transition="in" filter="fade">
                                      <p:cBhvr>
                                        <p:cTn id="102" dur="500"/>
                                        <p:tgtEl>
                                          <p:spTgt spid="23"/>
                                        </p:tgtEl>
                                      </p:cBhvr>
                                    </p:animEffect>
                                  </p:childTnLst>
                                </p:cTn>
                              </p:par>
                              <p:par>
                                <p:cTn id="103" presetID="42" presetClass="path" presetSubtype="0" decel="100000" fill="hold" grpId="1" nodeType="withEffect">
                                  <p:stCondLst>
                                    <p:cond delay="200"/>
                                  </p:stCondLst>
                                  <p:childTnLst>
                                    <p:animMotion origin="layout" path="M 4.375E-6 -1.85185E-6 L 4.375E-6 0.03542 " pathEditMode="relative" rAng="0" ptsTypes="AA">
                                      <p:cBhvr>
                                        <p:cTn id="104" dur="700" spd="-100000" fill="hold"/>
                                        <p:tgtEl>
                                          <p:spTgt spid="23"/>
                                        </p:tgtEl>
                                        <p:attrNameLst>
                                          <p:attrName>ppt_x</p:attrName>
                                          <p:attrName>ppt_y</p:attrName>
                                        </p:attrNameLst>
                                      </p:cBhvr>
                                      <p:rCtr x="0" y="1759"/>
                                    </p:animMotion>
                                  </p:childTnLst>
                                </p:cTn>
                              </p:par>
                              <p:par>
                                <p:cTn id="105" presetID="10" presetClass="entr" presetSubtype="0" fill="hold" grpId="0" nodeType="withEffect">
                                  <p:stCondLst>
                                    <p:cond delay="200"/>
                                  </p:stCondLst>
                                  <p:childTnLst>
                                    <p:set>
                                      <p:cBhvr>
                                        <p:cTn id="106" dur="1" fill="hold">
                                          <p:stCondLst>
                                            <p:cond delay="0"/>
                                          </p:stCondLst>
                                        </p:cTn>
                                        <p:tgtEl>
                                          <p:spTgt spid="27"/>
                                        </p:tgtEl>
                                        <p:attrNameLst>
                                          <p:attrName>style.visibility</p:attrName>
                                        </p:attrNameLst>
                                      </p:cBhvr>
                                      <p:to>
                                        <p:strVal val="visible"/>
                                      </p:to>
                                    </p:set>
                                    <p:animEffect transition="in" filter="fade">
                                      <p:cBhvr>
                                        <p:cTn id="107" dur="500"/>
                                        <p:tgtEl>
                                          <p:spTgt spid="27"/>
                                        </p:tgtEl>
                                      </p:cBhvr>
                                    </p:animEffect>
                                  </p:childTnLst>
                                </p:cTn>
                              </p:par>
                              <p:par>
                                <p:cTn id="108" presetID="42" presetClass="path" presetSubtype="0" decel="100000" fill="hold" grpId="1" nodeType="withEffect">
                                  <p:stCondLst>
                                    <p:cond delay="200"/>
                                  </p:stCondLst>
                                  <p:childTnLst>
                                    <p:animMotion origin="layout" path="M 6.25E-7 -1.85185E-6 L 6.25E-7 0.03542 " pathEditMode="relative" rAng="0" ptsTypes="AA">
                                      <p:cBhvr>
                                        <p:cTn id="109" dur="700" spd="-100000" fill="hold"/>
                                        <p:tgtEl>
                                          <p:spTgt spid="27"/>
                                        </p:tgtEl>
                                        <p:attrNameLst>
                                          <p:attrName>ppt_x</p:attrName>
                                          <p:attrName>ppt_y</p:attrName>
                                        </p:attrNameLst>
                                      </p:cBhvr>
                                      <p:rCtr x="0" y="1759"/>
                                    </p:animMotion>
                                  </p:childTnLst>
                                </p:cTn>
                              </p:par>
                              <p:par>
                                <p:cTn id="110" presetID="10" presetClass="entr" presetSubtype="0" fill="hold" grpId="0" nodeType="withEffect">
                                  <p:stCondLst>
                                    <p:cond delay="200"/>
                                  </p:stCondLst>
                                  <p:childTnLst>
                                    <p:set>
                                      <p:cBhvr>
                                        <p:cTn id="111" dur="1" fill="hold">
                                          <p:stCondLst>
                                            <p:cond delay="0"/>
                                          </p:stCondLst>
                                        </p:cTn>
                                        <p:tgtEl>
                                          <p:spTgt spid="29"/>
                                        </p:tgtEl>
                                        <p:attrNameLst>
                                          <p:attrName>style.visibility</p:attrName>
                                        </p:attrNameLst>
                                      </p:cBhvr>
                                      <p:to>
                                        <p:strVal val="visible"/>
                                      </p:to>
                                    </p:set>
                                    <p:animEffect transition="in" filter="fade">
                                      <p:cBhvr>
                                        <p:cTn id="112" dur="500"/>
                                        <p:tgtEl>
                                          <p:spTgt spid="29"/>
                                        </p:tgtEl>
                                      </p:cBhvr>
                                    </p:animEffect>
                                  </p:childTnLst>
                                </p:cTn>
                              </p:par>
                              <p:par>
                                <p:cTn id="113" presetID="42" presetClass="path" presetSubtype="0" decel="100000" fill="hold" grpId="1" nodeType="withEffect">
                                  <p:stCondLst>
                                    <p:cond delay="200"/>
                                  </p:stCondLst>
                                  <p:childTnLst>
                                    <p:animMotion origin="layout" path="M -3.33333E-6 -3.7037E-7 L -3.33333E-6 0.03542 " pathEditMode="relative" rAng="0" ptsTypes="AA">
                                      <p:cBhvr>
                                        <p:cTn id="114" dur="700" spd="-100000" fill="hold"/>
                                        <p:tgtEl>
                                          <p:spTgt spid="29"/>
                                        </p:tgtEl>
                                        <p:attrNameLst>
                                          <p:attrName>ppt_x</p:attrName>
                                          <p:attrName>ppt_y</p:attrName>
                                        </p:attrNameLst>
                                      </p:cBhvr>
                                      <p:rCtr x="0" y="1759"/>
                                    </p:animMotion>
                                  </p:childTnLst>
                                </p:cTn>
                              </p:par>
                              <p:par>
                                <p:cTn id="115" presetID="10" presetClass="entr" presetSubtype="0" fill="hold" grpId="0" nodeType="withEffect">
                                  <p:stCondLst>
                                    <p:cond delay="200"/>
                                  </p:stCondLst>
                                  <p:childTnLst>
                                    <p:set>
                                      <p:cBhvr>
                                        <p:cTn id="116" dur="1" fill="hold">
                                          <p:stCondLst>
                                            <p:cond delay="0"/>
                                          </p:stCondLst>
                                        </p:cTn>
                                        <p:tgtEl>
                                          <p:spTgt spid="31"/>
                                        </p:tgtEl>
                                        <p:attrNameLst>
                                          <p:attrName>style.visibility</p:attrName>
                                        </p:attrNameLst>
                                      </p:cBhvr>
                                      <p:to>
                                        <p:strVal val="visible"/>
                                      </p:to>
                                    </p:set>
                                    <p:animEffect transition="in" filter="fade">
                                      <p:cBhvr>
                                        <p:cTn id="117" dur="500"/>
                                        <p:tgtEl>
                                          <p:spTgt spid="31"/>
                                        </p:tgtEl>
                                      </p:cBhvr>
                                    </p:animEffect>
                                  </p:childTnLst>
                                </p:cTn>
                              </p:par>
                              <p:par>
                                <p:cTn id="118" presetID="42" presetClass="path" presetSubtype="0" decel="100000" fill="hold" grpId="1" nodeType="withEffect">
                                  <p:stCondLst>
                                    <p:cond delay="200"/>
                                  </p:stCondLst>
                                  <p:childTnLst>
                                    <p:animMotion origin="layout" path="M 2.91667E-6 -1.85185E-6 L 2.91667E-6 0.03542 " pathEditMode="relative" rAng="0" ptsTypes="AA">
                                      <p:cBhvr>
                                        <p:cTn id="119" dur="700" spd="-100000" fill="hold"/>
                                        <p:tgtEl>
                                          <p:spTgt spid="31"/>
                                        </p:tgtEl>
                                        <p:attrNameLst>
                                          <p:attrName>ppt_x</p:attrName>
                                          <p:attrName>ppt_y</p:attrName>
                                        </p:attrNameLst>
                                      </p:cBhvr>
                                      <p:rCtr x="0" y="1759"/>
                                    </p:animMotion>
                                  </p:childTnLst>
                                </p:cTn>
                              </p:par>
                              <p:par>
                                <p:cTn id="120" presetID="10" presetClass="entr" presetSubtype="0" fill="hold" grpId="0" nodeType="withEffect">
                                  <p:stCondLst>
                                    <p:cond delay="200"/>
                                  </p:stCondLst>
                                  <p:childTnLst>
                                    <p:set>
                                      <p:cBhvr>
                                        <p:cTn id="121" dur="1" fill="hold">
                                          <p:stCondLst>
                                            <p:cond delay="0"/>
                                          </p:stCondLst>
                                        </p:cTn>
                                        <p:tgtEl>
                                          <p:spTgt spid="33"/>
                                        </p:tgtEl>
                                        <p:attrNameLst>
                                          <p:attrName>style.visibility</p:attrName>
                                        </p:attrNameLst>
                                      </p:cBhvr>
                                      <p:to>
                                        <p:strVal val="visible"/>
                                      </p:to>
                                    </p:set>
                                    <p:animEffect transition="in" filter="fade">
                                      <p:cBhvr>
                                        <p:cTn id="122" dur="500"/>
                                        <p:tgtEl>
                                          <p:spTgt spid="33"/>
                                        </p:tgtEl>
                                      </p:cBhvr>
                                    </p:animEffect>
                                  </p:childTnLst>
                                </p:cTn>
                              </p:par>
                              <p:par>
                                <p:cTn id="123" presetID="42" presetClass="path" presetSubtype="0" decel="100000" fill="hold" grpId="1" nodeType="withEffect">
                                  <p:stCondLst>
                                    <p:cond delay="200"/>
                                  </p:stCondLst>
                                  <p:childTnLst>
                                    <p:animMotion origin="layout" path="M -8.33333E-7 -1.85185E-6 L -8.33333E-7 0.03542 " pathEditMode="relative" rAng="0" ptsTypes="AA">
                                      <p:cBhvr>
                                        <p:cTn id="124" dur="700" spd="-100000" fill="hold"/>
                                        <p:tgtEl>
                                          <p:spTgt spid="33"/>
                                        </p:tgtEl>
                                        <p:attrNameLst>
                                          <p:attrName>ppt_x</p:attrName>
                                          <p:attrName>ppt_y</p:attrName>
                                        </p:attrNameLst>
                                      </p:cBhvr>
                                      <p:rCtr x="0" y="1759"/>
                                    </p:animMotion>
                                  </p:childTnLst>
                                </p:cTn>
                              </p:par>
                              <p:par>
                                <p:cTn id="125" presetID="10" presetClass="entr" presetSubtype="0" fill="hold" grpId="0" nodeType="withEffect">
                                  <p:stCondLst>
                                    <p:cond delay="200"/>
                                  </p:stCondLst>
                                  <p:childTnLst>
                                    <p:set>
                                      <p:cBhvr>
                                        <p:cTn id="126" dur="1" fill="hold">
                                          <p:stCondLst>
                                            <p:cond delay="0"/>
                                          </p:stCondLst>
                                        </p:cTn>
                                        <p:tgtEl>
                                          <p:spTgt spid="35"/>
                                        </p:tgtEl>
                                        <p:attrNameLst>
                                          <p:attrName>style.visibility</p:attrName>
                                        </p:attrNameLst>
                                      </p:cBhvr>
                                      <p:to>
                                        <p:strVal val="visible"/>
                                      </p:to>
                                    </p:set>
                                    <p:animEffect transition="in" filter="fade">
                                      <p:cBhvr>
                                        <p:cTn id="127" dur="500"/>
                                        <p:tgtEl>
                                          <p:spTgt spid="35"/>
                                        </p:tgtEl>
                                      </p:cBhvr>
                                    </p:animEffect>
                                  </p:childTnLst>
                                </p:cTn>
                              </p:par>
                              <p:par>
                                <p:cTn id="128" presetID="42" presetClass="path" presetSubtype="0" decel="100000" fill="hold" grpId="1" nodeType="withEffect">
                                  <p:stCondLst>
                                    <p:cond delay="200"/>
                                  </p:stCondLst>
                                  <p:childTnLst>
                                    <p:animMotion origin="layout" path="M -4.58333E-6 -3.7037E-7 L -4.58333E-6 0.03542 " pathEditMode="relative" rAng="0" ptsTypes="AA">
                                      <p:cBhvr>
                                        <p:cTn id="129" dur="700" spd="-100000" fill="hold"/>
                                        <p:tgtEl>
                                          <p:spTgt spid="35"/>
                                        </p:tgtEl>
                                        <p:attrNameLst>
                                          <p:attrName>ppt_x</p:attrName>
                                          <p:attrName>ppt_y</p:attrName>
                                        </p:attrNameLst>
                                      </p:cBhvr>
                                      <p:rCtr x="0" y="1759"/>
                                    </p:animMotion>
                                  </p:childTnLst>
                                </p:cTn>
                              </p:par>
                              <p:par>
                                <p:cTn id="130" presetID="10" presetClass="entr" presetSubtype="0" fill="hold" grpId="0" nodeType="withEffect">
                                  <p:stCondLst>
                                    <p:cond delay="300"/>
                                  </p:stCondLst>
                                  <p:childTnLst>
                                    <p:set>
                                      <p:cBhvr>
                                        <p:cTn id="131" dur="1" fill="hold">
                                          <p:stCondLst>
                                            <p:cond delay="0"/>
                                          </p:stCondLst>
                                        </p:cTn>
                                        <p:tgtEl>
                                          <p:spTgt spid="61"/>
                                        </p:tgtEl>
                                        <p:attrNameLst>
                                          <p:attrName>style.visibility</p:attrName>
                                        </p:attrNameLst>
                                      </p:cBhvr>
                                      <p:to>
                                        <p:strVal val="visible"/>
                                      </p:to>
                                    </p:set>
                                    <p:animEffect transition="in" filter="fade">
                                      <p:cBhvr>
                                        <p:cTn id="132" dur="500"/>
                                        <p:tgtEl>
                                          <p:spTgt spid="61"/>
                                        </p:tgtEl>
                                      </p:cBhvr>
                                    </p:animEffect>
                                  </p:childTnLst>
                                </p:cTn>
                              </p:par>
                              <p:par>
                                <p:cTn id="133" presetID="42" presetClass="path" presetSubtype="0" decel="100000" fill="hold" grpId="1" nodeType="withEffect">
                                  <p:stCondLst>
                                    <p:cond delay="300"/>
                                  </p:stCondLst>
                                  <p:childTnLst>
                                    <p:animMotion origin="layout" path="M 0 4.81481E-6 L 0 0.03541 " pathEditMode="relative" rAng="0" ptsTypes="AA">
                                      <p:cBhvr>
                                        <p:cTn id="134" dur="700" spd="-100000" fill="hold"/>
                                        <p:tgtEl>
                                          <p:spTgt spid="61"/>
                                        </p:tgtEl>
                                        <p:attrNameLst>
                                          <p:attrName>ppt_x</p:attrName>
                                          <p:attrName>ppt_y</p:attrName>
                                        </p:attrNameLst>
                                      </p:cBhvr>
                                      <p:rCtr x="0" y="1759"/>
                                    </p:animMotion>
                                  </p:childTnLst>
                                </p:cTn>
                              </p:par>
                              <p:par>
                                <p:cTn id="135" presetID="10" presetClass="entr" presetSubtype="0" fill="hold" nodeType="withEffect">
                                  <p:stCondLst>
                                    <p:cond delay="300"/>
                                  </p:stCondLst>
                                  <p:childTnLst>
                                    <p:set>
                                      <p:cBhvr>
                                        <p:cTn id="136" dur="1" fill="hold">
                                          <p:stCondLst>
                                            <p:cond delay="0"/>
                                          </p:stCondLst>
                                        </p:cTn>
                                        <p:tgtEl>
                                          <p:spTgt spid="56"/>
                                        </p:tgtEl>
                                        <p:attrNameLst>
                                          <p:attrName>style.visibility</p:attrName>
                                        </p:attrNameLst>
                                      </p:cBhvr>
                                      <p:to>
                                        <p:strVal val="visible"/>
                                      </p:to>
                                    </p:set>
                                    <p:animEffect transition="in" filter="fade">
                                      <p:cBhvr>
                                        <p:cTn id="137" dur="500"/>
                                        <p:tgtEl>
                                          <p:spTgt spid="56"/>
                                        </p:tgtEl>
                                      </p:cBhvr>
                                    </p:animEffect>
                                  </p:childTnLst>
                                </p:cTn>
                              </p:par>
                              <p:par>
                                <p:cTn id="138" presetID="42" presetClass="path" presetSubtype="0" decel="100000" fill="hold" nodeType="withEffect">
                                  <p:stCondLst>
                                    <p:cond delay="300"/>
                                  </p:stCondLst>
                                  <p:childTnLst>
                                    <p:animMotion origin="layout" path="M 4.16667E-7 7.40741E-7 L 4.16667E-7 0.03542 " pathEditMode="relative" rAng="0" ptsTypes="AA">
                                      <p:cBhvr>
                                        <p:cTn id="139" dur="700" spd="-100000" fill="hold"/>
                                        <p:tgtEl>
                                          <p:spTgt spid="56"/>
                                        </p:tgtEl>
                                        <p:attrNameLst>
                                          <p:attrName>ppt_x</p:attrName>
                                          <p:attrName>ppt_y</p:attrName>
                                        </p:attrNameLst>
                                      </p:cBhvr>
                                      <p:rCtr x="0" y="1759"/>
                                    </p:animMotion>
                                  </p:childTnLst>
                                </p:cTn>
                              </p:par>
                              <p:par>
                                <p:cTn id="140" presetID="10" presetClass="entr" presetSubtype="0" fill="hold" grpId="0" nodeType="withEffect">
                                  <p:stCondLst>
                                    <p:cond delay="300"/>
                                  </p:stCondLst>
                                  <p:childTnLst>
                                    <p:set>
                                      <p:cBhvr>
                                        <p:cTn id="141" dur="1" fill="hold">
                                          <p:stCondLst>
                                            <p:cond delay="0"/>
                                          </p:stCondLst>
                                        </p:cTn>
                                        <p:tgtEl>
                                          <p:spTgt spid="62"/>
                                        </p:tgtEl>
                                        <p:attrNameLst>
                                          <p:attrName>style.visibility</p:attrName>
                                        </p:attrNameLst>
                                      </p:cBhvr>
                                      <p:to>
                                        <p:strVal val="visible"/>
                                      </p:to>
                                    </p:set>
                                    <p:animEffect transition="in" filter="fade">
                                      <p:cBhvr>
                                        <p:cTn id="142" dur="500"/>
                                        <p:tgtEl>
                                          <p:spTgt spid="62"/>
                                        </p:tgtEl>
                                      </p:cBhvr>
                                    </p:animEffect>
                                  </p:childTnLst>
                                </p:cTn>
                              </p:par>
                              <p:par>
                                <p:cTn id="143" presetID="42" presetClass="path" presetSubtype="0" decel="100000" fill="hold" grpId="1" nodeType="withEffect">
                                  <p:stCondLst>
                                    <p:cond delay="300"/>
                                  </p:stCondLst>
                                  <p:childTnLst>
                                    <p:animMotion origin="layout" path="M 3.33333E-6 -4.44444E-6 L 3.33333E-6 0.03542 " pathEditMode="relative" rAng="0" ptsTypes="AA">
                                      <p:cBhvr>
                                        <p:cTn id="144" dur="700" spd="-100000" fill="hold"/>
                                        <p:tgtEl>
                                          <p:spTgt spid="62"/>
                                        </p:tgtEl>
                                        <p:attrNameLst>
                                          <p:attrName>ppt_x</p:attrName>
                                          <p:attrName>ppt_y</p:attrName>
                                        </p:attrNameLst>
                                      </p:cBhvr>
                                      <p:rCtr x="0" y="1759"/>
                                    </p:animMotion>
                                  </p:childTnLst>
                                </p:cTn>
                              </p:par>
                              <p:par>
                                <p:cTn id="145" presetID="10" presetClass="entr" presetSubtype="0" fill="hold" grpId="0" nodeType="withEffect">
                                  <p:stCondLst>
                                    <p:cond delay="300"/>
                                  </p:stCondLst>
                                  <p:childTnLst>
                                    <p:set>
                                      <p:cBhvr>
                                        <p:cTn id="146" dur="1" fill="hold">
                                          <p:stCondLst>
                                            <p:cond delay="0"/>
                                          </p:stCondLst>
                                        </p:cTn>
                                        <p:tgtEl>
                                          <p:spTgt spid="63"/>
                                        </p:tgtEl>
                                        <p:attrNameLst>
                                          <p:attrName>style.visibility</p:attrName>
                                        </p:attrNameLst>
                                      </p:cBhvr>
                                      <p:to>
                                        <p:strVal val="visible"/>
                                      </p:to>
                                    </p:set>
                                    <p:animEffect transition="in" filter="fade">
                                      <p:cBhvr>
                                        <p:cTn id="147" dur="500"/>
                                        <p:tgtEl>
                                          <p:spTgt spid="63"/>
                                        </p:tgtEl>
                                      </p:cBhvr>
                                    </p:animEffect>
                                  </p:childTnLst>
                                </p:cTn>
                              </p:par>
                              <p:par>
                                <p:cTn id="148" presetID="42" presetClass="path" presetSubtype="0" decel="100000" fill="hold" grpId="1" nodeType="withEffect">
                                  <p:stCondLst>
                                    <p:cond delay="300"/>
                                  </p:stCondLst>
                                  <p:childTnLst>
                                    <p:animMotion origin="layout" path="M 4.79167E-6 -4.44444E-6 L 4.79167E-6 0.03542 " pathEditMode="relative" rAng="0" ptsTypes="AA">
                                      <p:cBhvr>
                                        <p:cTn id="149" dur="700" spd="-100000" fill="hold"/>
                                        <p:tgtEl>
                                          <p:spTgt spid="63"/>
                                        </p:tgtEl>
                                        <p:attrNameLst>
                                          <p:attrName>ppt_x</p:attrName>
                                          <p:attrName>ppt_y</p:attrName>
                                        </p:attrNameLst>
                                      </p:cBhvr>
                                      <p:rCtr x="0" y="1759"/>
                                    </p:animMotion>
                                  </p:childTnLst>
                                </p:cTn>
                              </p:par>
                              <p:par>
                                <p:cTn id="150" presetID="10" presetClass="entr" presetSubtype="0" fill="hold" grpId="0" nodeType="withEffect">
                                  <p:stCondLst>
                                    <p:cond delay="0"/>
                                  </p:stCondLst>
                                  <p:childTnLst>
                                    <p:set>
                                      <p:cBhvr>
                                        <p:cTn id="151" dur="1" fill="hold">
                                          <p:stCondLst>
                                            <p:cond delay="0"/>
                                          </p:stCondLst>
                                        </p:cTn>
                                        <p:tgtEl>
                                          <p:spTgt spid="21"/>
                                        </p:tgtEl>
                                        <p:attrNameLst>
                                          <p:attrName>style.visibility</p:attrName>
                                        </p:attrNameLst>
                                      </p:cBhvr>
                                      <p:to>
                                        <p:strVal val="visible"/>
                                      </p:to>
                                    </p:set>
                                    <p:animEffect transition="in" filter="fade">
                                      <p:cBhvr>
                                        <p:cTn id="152" dur="500"/>
                                        <p:tgtEl>
                                          <p:spTgt spid="21"/>
                                        </p:tgtEl>
                                      </p:cBhvr>
                                    </p:animEffect>
                                  </p:childTnLst>
                                </p:cTn>
                              </p:par>
                              <p:par>
                                <p:cTn id="153" presetID="42" presetClass="path" presetSubtype="0" decel="100000" fill="hold" grpId="1" nodeType="withEffect">
                                  <p:stCondLst>
                                    <p:cond delay="0"/>
                                  </p:stCondLst>
                                  <p:childTnLst>
                                    <p:animMotion origin="layout" path="M -2.08333E-7 -4.44444E-6 L -2.08333E-7 0.03542 " pathEditMode="relative" rAng="0" ptsTypes="AA">
                                      <p:cBhvr>
                                        <p:cTn id="154" dur="700" spd="-100000" fill="hold"/>
                                        <p:tgtEl>
                                          <p:spTgt spid="2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38" grpId="0" animBg="1"/>
      <p:bldP spid="38" grpId="1" animBg="1"/>
      <p:bldP spid="39" grpId="0"/>
      <p:bldP spid="39" grpId="1"/>
      <p:bldP spid="41" grpId="0"/>
      <p:bldP spid="41" grpId="1"/>
      <p:bldP spid="37" grpId="0" animBg="1"/>
      <p:bldP spid="37" grpId="1" animBg="1"/>
      <p:bldP spid="55" grpId="0" animBg="1"/>
      <p:bldP spid="55" grpId="1" animBg="1"/>
      <p:bldP spid="26" grpId="0" animBg="1"/>
      <p:bldP spid="26" grpId="1" animBg="1"/>
      <p:bldP spid="23" grpId="0"/>
      <p:bldP spid="23" grpId="1"/>
      <p:bldP spid="28" grpId="0" animBg="1"/>
      <p:bldP spid="28" grpId="1" animBg="1"/>
      <p:bldP spid="27" grpId="0"/>
      <p:bldP spid="27" grpId="1"/>
      <p:bldP spid="30" grpId="0" animBg="1"/>
      <p:bldP spid="30" grpId="1" animBg="1"/>
      <p:bldP spid="29" grpId="0"/>
      <p:bldP spid="29" grpId="1"/>
      <p:bldP spid="32" grpId="0" animBg="1"/>
      <p:bldP spid="32" grpId="1" animBg="1"/>
      <p:bldP spid="31" grpId="0"/>
      <p:bldP spid="31" grpId="1"/>
      <p:bldP spid="34" grpId="0" animBg="1"/>
      <p:bldP spid="34" grpId="1" animBg="1"/>
      <p:bldP spid="33" grpId="0"/>
      <p:bldP spid="33" grpId="1"/>
      <p:bldP spid="36" grpId="0" animBg="1"/>
      <p:bldP spid="36" grpId="1" animBg="1"/>
      <p:bldP spid="35" grpId="0"/>
      <p:bldP spid="35" grpId="1"/>
      <p:bldP spid="61" grpId="0" animBg="1"/>
      <p:bldP spid="61" grpId="1" animBg="1"/>
      <p:bldP spid="62" grpId="0" animBg="1"/>
      <p:bldP spid="62" grpId="1" animBg="1"/>
      <p:bldP spid="63" grpId="0" animBg="1"/>
      <p:bldP spid="63" grpId="1" animBg="1"/>
      <p:bldP spid="40" grpId="0"/>
      <p:bldP spid="40"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67">
          <a:extLst>
            <a:ext uri="{FF2B5EF4-FFF2-40B4-BE49-F238E27FC236}">
              <a16:creationId xmlns:a16="http://schemas.microsoft.com/office/drawing/2014/main" id="{3A90285C-2CA3-E613-4DFE-15CE80F2A2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10CE83-8DE1-2E97-715B-A99D797E6571}"/>
              </a:ext>
            </a:extLst>
          </p:cNvPr>
          <p:cNvSpPr>
            <a:spLocks noGrp="1"/>
          </p:cNvSpPr>
          <p:nvPr>
            <p:ph type="title"/>
          </p:nvPr>
        </p:nvSpPr>
        <p:spPr>
          <a:xfrm>
            <a:off x="588963" y="457200"/>
            <a:ext cx="11017250" cy="553998"/>
          </a:xfrm>
        </p:spPr>
        <p:txBody>
          <a:bodyPr/>
          <a:lstStyle/>
          <a:p>
            <a:pPr algn="ctr"/>
            <a:r>
              <a:rPr lang="en-US" spc="0"/>
              <a:t>GitHub Advanced Security (GHAS)</a:t>
            </a:r>
            <a:endParaRPr lang="en-US" sz="1800" spc="0">
              <a:gradFill>
                <a:gsLst>
                  <a:gs pos="0">
                    <a:srgbClr val="FFA38B"/>
                  </a:gs>
                  <a:gs pos="32000">
                    <a:srgbClr val="D59ED7"/>
                  </a:gs>
                  <a:gs pos="68000">
                    <a:srgbClr val="8DC8E8"/>
                  </a:gs>
                  <a:gs pos="100000">
                    <a:srgbClr val="49C5B1"/>
                  </a:gs>
                </a:gsLst>
                <a:path path="circle">
                  <a:fillToRect l="100000" t="100000"/>
                </a:path>
              </a:gradFill>
              <a:latin typeface="Segoe UI Semibold"/>
            </a:endParaRPr>
          </a:p>
        </p:txBody>
      </p:sp>
      <p:sp>
        <p:nvSpPr>
          <p:cNvPr id="7" name="Title 1">
            <a:extLst>
              <a:ext uri="{FF2B5EF4-FFF2-40B4-BE49-F238E27FC236}">
                <a16:creationId xmlns:a16="http://schemas.microsoft.com/office/drawing/2014/main" id="{BB57652E-D064-3936-0D59-CB61AA6D6AFC}"/>
              </a:ext>
            </a:extLst>
          </p:cNvPr>
          <p:cNvSpPr txBox="1">
            <a:spLocks/>
          </p:cNvSpPr>
          <p:nvPr/>
        </p:nvSpPr>
        <p:spPr>
          <a:xfrm>
            <a:off x="588963" y="1121243"/>
            <a:ext cx="1101725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2000" b="0" i="0" u="none" strike="noStrike" kern="1200" cap="none" spc="0" normalizeH="0" baseline="0" noProof="0">
                <a:ln w="3175">
                  <a:noFill/>
                </a:ln>
                <a:solidFill>
                  <a:srgbClr val="FFFFFF"/>
                </a:solidFill>
                <a:effectLst/>
                <a:uLnTx/>
                <a:uFillTx/>
                <a:latin typeface="Segoe UI Semibold"/>
                <a:ea typeface="+mn-ea"/>
                <a:cs typeface="Segoe UI" pitchFamily="34" charset="0"/>
              </a:rPr>
              <a:t>Get Right and p</a:t>
            </a:r>
            <a:r>
              <a:rPr kumimoji="0" lang="en-GB" sz="2000" b="0" i="0" u="none" strike="noStrike" kern="1200" cap="none" spc="0" normalizeH="0" baseline="0" noProof="0">
                <a:ln w="3175">
                  <a:noFill/>
                </a:ln>
                <a:solidFill>
                  <a:srgbClr val="FFFFFF"/>
                </a:solidFill>
                <a:effectLst/>
                <a:uLnTx/>
                <a:uFillTx/>
                <a:latin typeface="Segoe UI Semibold"/>
                <a:ea typeface="+mn-ea"/>
                <a:cs typeface="Segoe UI" pitchFamily="34" charset="0"/>
                <a:sym typeface="Inter"/>
              </a:rPr>
              <a:t>reventing vulnerabilities </a:t>
            </a:r>
            <a:r>
              <a:rPr kumimoji="0" lang="en-GB"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sym typeface="Inter"/>
              </a:rPr>
              <a:t>in your code</a:t>
            </a:r>
            <a:endParaRPr kumimoji="0" lang="en-GB" sz="18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endParaRPr>
          </a:p>
        </p:txBody>
      </p:sp>
      <p:grpSp>
        <p:nvGrpSpPr>
          <p:cNvPr id="8" name="Group 7">
            <a:extLst>
              <a:ext uri="{FF2B5EF4-FFF2-40B4-BE49-F238E27FC236}">
                <a16:creationId xmlns:a16="http://schemas.microsoft.com/office/drawing/2014/main" id="{92D608FC-F02B-02BC-9560-895AE4BE1688}"/>
              </a:ext>
              <a:ext uri="{C183D7F6-B498-43B3-948B-1728B52AA6E4}">
                <adec:decorative xmlns:adec="http://schemas.microsoft.com/office/drawing/2017/decorative" val="1"/>
              </a:ext>
            </a:extLst>
          </p:cNvPr>
          <p:cNvGrpSpPr/>
          <p:nvPr/>
        </p:nvGrpSpPr>
        <p:grpSpPr>
          <a:xfrm>
            <a:off x="14818" y="1837627"/>
            <a:ext cx="12186708" cy="3208188"/>
            <a:chOff x="14818" y="1837627"/>
            <a:chExt cx="12186708" cy="3208188"/>
          </a:xfrm>
        </p:grpSpPr>
        <p:cxnSp>
          <p:nvCxnSpPr>
            <p:cNvPr id="54" name="Straight Connector 53">
              <a:extLst>
                <a:ext uri="{FF2B5EF4-FFF2-40B4-BE49-F238E27FC236}">
                  <a16:creationId xmlns:a16="http://schemas.microsoft.com/office/drawing/2014/main" id="{CC92CEB3-53E8-26EE-1521-F9C210CDA34F}"/>
                </a:ext>
                <a:ext uri="{C183D7F6-B498-43B3-948B-1728B52AA6E4}">
                  <adec:decorative xmlns:adec="http://schemas.microsoft.com/office/drawing/2017/decorative" val="1"/>
                </a:ext>
              </a:extLst>
            </p:cNvPr>
            <p:cNvCxnSpPr>
              <a:cxnSpLocks/>
            </p:cNvCxnSpPr>
            <p:nvPr/>
          </p:nvCxnSpPr>
          <p:spPr>
            <a:xfrm>
              <a:off x="6096001" y="4392130"/>
              <a:ext cx="0" cy="653685"/>
            </a:xfrm>
            <a:prstGeom prst="line">
              <a:avLst/>
            </a:prstGeom>
            <a:noFill/>
            <a:ln w="19050">
              <a:solidFill>
                <a:srgbClr val="8C4CC8"/>
              </a:solidFill>
              <a:tailEnd type="oval" w="lg" len="lg"/>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5F8D733-651D-2973-ED48-4AF553073FFD}"/>
                </a:ext>
                <a:ext uri="{C183D7F6-B498-43B3-948B-1728B52AA6E4}">
                  <adec:decorative xmlns:adec="http://schemas.microsoft.com/office/drawing/2017/decorative" val="1"/>
                </a:ext>
              </a:extLst>
            </p:cNvPr>
            <p:cNvCxnSpPr>
              <a:cxnSpLocks/>
            </p:cNvCxnSpPr>
            <p:nvPr/>
          </p:nvCxnSpPr>
          <p:spPr>
            <a:xfrm>
              <a:off x="3355284" y="4594694"/>
              <a:ext cx="0" cy="451121"/>
            </a:xfrm>
            <a:prstGeom prst="line">
              <a:avLst/>
            </a:prstGeom>
            <a:noFill/>
            <a:ln w="19050">
              <a:solidFill>
                <a:srgbClr val="30959B"/>
              </a:solidFill>
              <a:tailEnd type="oval" w="lg" len="lg"/>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A50F11F-ABC5-B64B-D514-CA3DEB4D8C64}"/>
                </a:ext>
                <a:ext uri="{C183D7F6-B498-43B3-948B-1728B52AA6E4}">
                  <adec:decorative xmlns:adec="http://schemas.microsoft.com/office/drawing/2017/decorative" val="1"/>
                </a:ext>
              </a:extLst>
            </p:cNvPr>
            <p:cNvCxnSpPr>
              <a:cxnSpLocks/>
            </p:cNvCxnSpPr>
            <p:nvPr/>
          </p:nvCxnSpPr>
          <p:spPr>
            <a:xfrm>
              <a:off x="8836718" y="4594694"/>
              <a:ext cx="0" cy="451121"/>
            </a:xfrm>
            <a:prstGeom prst="line">
              <a:avLst/>
            </a:prstGeom>
            <a:noFill/>
            <a:ln w="19050">
              <a:solidFill>
                <a:srgbClr val="FF5C39"/>
              </a:solidFill>
              <a:tailEnd type="oval"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0C7B150-BAC6-A9D5-59BB-F9F35D1CF744}"/>
                </a:ext>
              </a:extLst>
            </p:cNvPr>
            <p:cNvGrpSpPr/>
            <p:nvPr/>
          </p:nvGrpSpPr>
          <p:grpSpPr>
            <a:xfrm>
              <a:off x="14818" y="1837627"/>
              <a:ext cx="12186708" cy="2744367"/>
              <a:chOff x="14818" y="1837627"/>
              <a:chExt cx="12186708" cy="2744367"/>
            </a:xfrm>
          </p:grpSpPr>
          <p:sp>
            <p:nvSpPr>
              <p:cNvPr id="31" name="Arc 30">
                <a:extLst>
                  <a:ext uri="{FF2B5EF4-FFF2-40B4-BE49-F238E27FC236}">
                    <a16:creationId xmlns:a16="http://schemas.microsoft.com/office/drawing/2014/main" id="{14F03F19-1426-A595-2A9C-A0AD94F14443}"/>
                  </a:ext>
                  <a:ext uri="{C183D7F6-B498-43B3-948B-1728B52AA6E4}">
                    <adec:decorative xmlns:adec="http://schemas.microsoft.com/office/drawing/2017/decorative" val="1"/>
                  </a:ext>
                </a:extLst>
              </p:cNvPr>
              <p:cNvSpPr/>
              <p:nvPr/>
            </p:nvSpPr>
            <p:spPr>
              <a:xfrm rot="5400000">
                <a:off x="1984925" y="1841278"/>
                <a:ext cx="2740717" cy="2740715"/>
              </a:xfrm>
              <a:prstGeom prst="arc">
                <a:avLst>
                  <a:gd name="adj1" fmla="val 16200000"/>
                  <a:gd name="adj2" fmla="val 5391660"/>
                </a:avLst>
              </a:prstGeom>
              <a:noFill/>
              <a:ln w="38100">
                <a:gradFill flip="none" rotWithShape="1">
                  <a:gsLst>
                    <a:gs pos="0">
                      <a:srgbClr val="399A92"/>
                    </a:gs>
                    <a:gs pos="50000">
                      <a:srgbClr val="2188B3"/>
                    </a:gs>
                    <a:gs pos="100000">
                      <a:srgbClr val="0976D3"/>
                    </a:gs>
                  </a:gsLst>
                  <a:lin ang="16200000" scaled="1"/>
                  <a:tileRect/>
                </a:gra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1067"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28" name="Arc 1027">
                <a:extLst>
                  <a:ext uri="{FF2B5EF4-FFF2-40B4-BE49-F238E27FC236}">
                    <a16:creationId xmlns:a16="http://schemas.microsoft.com/office/drawing/2014/main" id="{4BB5A9B7-CE6A-49C0-1BA6-1D89B54454B2}"/>
                  </a:ext>
                  <a:ext uri="{C183D7F6-B498-43B3-948B-1728B52AA6E4}">
                    <adec:decorative xmlns:adec="http://schemas.microsoft.com/office/drawing/2017/decorative" val="1"/>
                  </a:ext>
                </a:extLst>
              </p:cNvPr>
              <p:cNvSpPr>
                <a:spLocks/>
              </p:cNvSpPr>
              <p:nvPr/>
            </p:nvSpPr>
            <p:spPr>
              <a:xfrm rot="16200000" flipH="1">
                <a:off x="7470030" y="1833956"/>
                <a:ext cx="2740705" cy="2748048"/>
              </a:xfrm>
              <a:prstGeom prst="arc">
                <a:avLst>
                  <a:gd name="adj1" fmla="val 16200000"/>
                  <a:gd name="adj2" fmla="val 5378760"/>
                </a:avLst>
              </a:prstGeom>
              <a:noFill/>
              <a:ln w="38100">
                <a:gradFill>
                  <a:gsLst>
                    <a:gs pos="0">
                      <a:srgbClr val="B140C5"/>
                    </a:gs>
                    <a:gs pos="50000">
                      <a:srgbClr val="D74E82"/>
                    </a:gs>
                    <a:gs pos="100000">
                      <a:srgbClr val="FD5B3E"/>
                    </a:gs>
                  </a:gsLst>
                  <a:lin ang="5400000" scaled="1"/>
                </a:gra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1067"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44" name="Straight Connector 43">
                <a:extLst>
                  <a:ext uri="{FF2B5EF4-FFF2-40B4-BE49-F238E27FC236}">
                    <a16:creationId xmlns:a16="http://schemas.microsoft.com/office/drawing/2014/main" id="{A6779869-AA37-D20E-079E-73B090D9594F}"/>
                  </a:ext>
                  <a:ext uri="{C183D7F6-B498-43B3-948B-1728B52AA6E4}">
                    <adec:decorative xmlns:adec="http://schemas.microsoft.com/office/drawing/2017/decorative" val="1"/>
                  </a:ext>
                </a:extLst>
              </p:cNvPr>
              <p:cNvCxnSpPr>
                <a:cxnSpLocks/>
              </p:cNvCxnSpPr>
              <p:nvPr/>
            </p:nvCxnSpPr>
            <p:spPr>
              <a:xfrm flipH="1">
                <a:off x="10203903" y="3211636"/>
                <a:ext cx="1997623" cy="0"/>
              </a:xfrm>
              <a:prstGeom prst="line">
                <a:avLst/>
              </a:prstGeom>
              <a:ln w="38100">
                <a:solidFill>
                  <a:srgbClr val="FD5B3E"/>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B2EE74F-D9A6-2459-3863-D40A7507863A}"/>
                  </a:ext>
                  <a:ext uri="{C183D7F6-B498-43B3-948B-1728B52AA6E4}">
                    <adec:decorative xmlns:adec="http://schemas.microsoft.com/office/drawing/2017/decorative" val="1"/>
                  </a:ext>
                </a:extLst>
              </p:cNvPr>
              <p:cNvCxnSpPr>
                <a:cxnSpLocks/>
              </p:cNvCxnSpPr>
              <p:nvPr/>
            </p:nvCxnSpPr>
            <p:spPr>
              <a:xfrm flipH="1" flipV="1">
                <a:off x="14818" y="3211636"/>
                <a:ext cx="1984943" cy="6792"/>
              </a:xfrm>
              <a:prstGeom prst="line">
                <a:avLst/>
              </a:prstGeom>
              <a:ln w="38100">
                <a:gradFill flip="none" rotWithShape="1">
                  <a:gsLst>
                    <a:gs pos="80000">
                      <a:srgbClr val="399A92"/>
                    </a:gs>
                    <a:gs pos="100000">
                      <a:srgbClr val="30959B"/>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32" name="Arc 31">
                <a:extLst>
                  <a:ext uri="{FF2B5EF4-FFF2-40B4-BE49-F238E27FC236}">
                    <a16:creationId xmlns:a16="http://schemas.microsoft.com/office/drawing/2014/main" id="{9297AF9A-F07A-8599-6477-D8E26EC5AB6B}"/>
                  </a:ext>
                  <a:ext uri="{C183D7F6-B498-43B3-948B-1728B52AA6E4}">
                    <adec:decorative xmlns:adec="http://schemas.microsoft.com/office/drawing/2017/decorative" val="1"/>
                  </a:ext>
                </a:extLst>
              </p:cNvPr>
              <p:cNvSpPr/>
              <p:nvPr/>
            </p:nvSpPr>
            <p:spPr>
              <a:xfrm rot="16200000">
                <a:off x="4725643" y="1841278"/>
                <a:ext cx="2740717" cy="2740715"/>
              </a:xfrm>
              <a:prstGeom prst="arc">
                <a:avLst>
                  <a:gd name="adj1" fmla="val 16200000"/>
                  <a:gd name="adj2" fmla="val 5392445"/>
                </a:avLst>
              </a:prstGeom>
              <a:ln w="38100" cap="rnd">
                <a:gradFill>
                  <a:gsLst>
                    <a:gs pos="0">
                      <a:srgbClr val="0976D3"/>
                    </a:gs>
                    <a:gs pos="50000">
                      <a:srgbClr val="5D5BCC"/>
                    </a:gs>
                    <a:gs pos="100000">
                      <a:srgbClr val="B140C5"/>
                    </a:gs>
                  </a:gsLst>
                  <a:lin ang="5400000" scaled="1"/>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1067"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sp>
        <p:nvSpPr>
          <p:cNvPr id="1025" name="Oval 30_1_1">
            <a:extLst>
              <a:ext uri="{FF2B5EF4-FFF2-40B4-BE49-F238E27FC236}">
                <a16:creationId xmlns:a16="http://schemas.microsoft.com/office/drawing/2014/main" id="{984C7906-1AB4-1A23-5351-1C12822AB08F}"/>
              </a:ext>
              <a:ext uri="{C183D7F6-B498-43B3-948B-1728B52AA6E4}">
                <adec:decorative xmlns:adec="http://schemas.microsoft.com/office/drawing/2017/decorative" val="1"/>
              </a:ext>
            </a:extLst>
          </p:cNvPr>
          <p:cNvSpPr>
            <a:spLocks/>
          </p:cNvSpPr>
          <p:nvPr/>
        </p:nvSpPr>
        <p:spPr>
          <a:xfrm>
            <a:off x="2174788" y="2031141"/>
            <a:ext cx="2360992" cy="2360989"/>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3" name="Google Shape;1469;p82" descr="Icon of a shield">
            <a:extLst>
              <a:ext uri="{FF2B5EF4-FFF2-40B4-BE49-F238E27FC236}">
                <a16:creationId xmlns:a16="http://schemas.microsoft.com/office/drawing/2014/main" id="{3579F615-01E9-7354-BAD4-AC3EFC2461F4}"/>
              </a:ext>
            </a:extLst>
          </p:cNvPr>
          <p:cNvSpPr/>
          <p:nvPr/>
        </p:nvSpPr>
        <p:spPr>
          <a:xfrm>
            <a:off x="2976034" y="2786885"/>
            <a:ext cx="758499" cy="849501"/>
          </a:xfrm>
          <a:custGeom>
            <a:avLst/>
            <a:gdLst/>
            <a:ahLst/>
            <a:cxnLst/>
            <a:rect l="l" t="t" r="r" b="b"/>
            <a:pathLst>
              <a:path w="2109" h="2362" extrusionOk="0">
                <a:moveTo>
                  <a:pt x="1105" y="9"/>
                </a:moveTo>
                <a:cubicBezTo>
                  <a:pt x="1072" y="0"/>
                  <a:pt x="1030" y="0"/>
                  <a:pt x="996" y="9"/>
                </a:cubicBezTo>
                <a:lnTo>
                  <a:pt x="127" y="287"/>
                </a:lnTo>
                <a:cubicBezTo>
                  <a:pt x="51" y="312"/>
                  <a:pt x="1" y="388"/>
                  <a:pt x="1" y="464"/>
                </a:cubicBezTo>
                <a:lnTo>
                  <a:pt x="1" y="996"/>
                </a:lnTo>
                <a:cubicBezTo>
                  <a:pt x="1" y="1645"/>
                  <a:pt x="397" y="2126"/>
                  <a:pt x="987" y="2345"/>
                </a:cubicBezTo>
                <a:cubicBezTo>
                  <a:pt x="1030" y="2362"/>
                  <a:pt x="1072" y="2362"/>
                  <a:pt x="1114" y="2345"/>
                </a:cubicBezTo>
                <a:cubicBezTo>
                  <a:pt x="1704" y="2126"/>
                  <a:pt x="2109" y="1645"/>
                  <a:pt x="2109" y="996"/>
                </a:cubicBezTo>
                <a:lnTo>
                  <a:pt x="2109" y="464"/>
                </a:lnTo>
                <a:cubicBezTo>
                  <a:pt x="2109" y="388"/>
                  <a:pt x="2050" y="312"/>
                  <a:pt x="1974" y="287"/>
                </a:cubicBezTo>
                <a:close/>
                <a:moveTo>
                  <a:pt x="1046" y="161"/>
                </a:moveTo>
                <a:cubicBezTo>
                  <a:pt x="1046" y="161"/>
                  <a:pt x="1055" y="161"/>
                  <a:pt x="1055" y="161"/>
                </a:cubicBezTo>
                <a:lnTo>
                  <a:pt x="1932" y="439"/>
                </a:lnTo>
                <a:cubicBezTo>
                  <a:pt x="1940" y="447"/>
                  <a:pt x="1949" y="456"/>
                  <a:pt x="1949" y="464"/>
                </a:cubicBezTo>
                <a:lnTo>
                  <a:pt x="1949" y="996"/>
                </a:lnTo>
                <a:cubicBezTo>
                  <a:pt x="1949" y="1569"/>
                  <a:pt x="1603" y="1999"/>
                  <a:pt x="1055" y="2201"/>
                </a:cubicBezTo>
                <a:cubicBezTo>
                  <a:pt x="1055" y="2201"/>
                  <a:pt x="1046" y="2201"/>
                  <a:pt x="1046" y="2201"/>
                </a:cubicBezTo>
                <a:cubicBezTo>
                  <a:pt x="498" y="1999"/>
                  <a:pt x="152" y="1569"/>
                  <a:pt x="152" y="996"/>
                </a:cubicBezTo>
                <a:lnTo>
                  <a:pt x="152" y="464"/>
                </a:lnTo>
                <a:cubicBezTo>
                  <a:pt x="152" y="456"/>
                  <a:pt x="161" y="447"/>
                  <a:pt x="169" y="439"/>
                </a:cubicBezTo>
                <a:close/>
              </a:path>
            </a:pathLst>
          </a:custGeom>
          <a:solidFill>
            <a:schemeClr val="tx1"/>
          </a:solidFill>
          <a:ln>
            <a:noFill/>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sp>
        <p:nvSpPr>
          <p:cNvPr id="50" name="Google Shape;1078;p69">
            <a:extLst>
              <a:ext uri="{FF2B5EF4-FFF2-40B4-BE49-F238E27FC236}">
                <a16:creationId xmlns:a16="http://schemas.microsoft.com/office/drawing/2014/main" id="{4F9F7E33-66D7-4A8C-14D0-1371CFE0EF95}"/>
              </a:ext>
            </a:extLst>
          </p:cNvPr>
          <p:cNvSpPr txBox="1">
            <a:spLocks/>
          </p:cNvSpPr>
          <p:nvPr/>
        </p:nvSpPr>
        <p:spPr>
          <a:xfrm>
            <a:off x="2071648" y="5222060"/>
            <a:ext cx="2567269" cy="738664"/>
          </a:xfrm>
          <a:prstGeom prst="rect">
            <a:avLst/>
          </a:prstGeom>
          <a:noFill/>
          <a:ln>
            <a:noFill/>
          </a:ln>
        </p:spPr>
        <p:txBody>
          <a:bodyPr spcFirstLastPara="1" wrap="square" lIns="0" tIns="0" rIns="0" bIns="0" anchor="t"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w="3175">
                  <a:noFill/>
                </a:ln>
                <a:solidFill>
                  <a:srgbClr val="FFFFFF"/>
                </a:solidFill>
                <a:effectLst/>
                <a:uLnTx/>
                <a:uFillTx/>
                <a:latin typeface="Segoe UI"/>
                <a:ea typeface="+mn-ea"/>
                <a:cs typeface="Segoe UI" pitchFamily="34" charset="0"/>
                <a:sym typeface="Inter"/>
              </a:rPr>
              <a:t>Embed Security </a:t>
            </a:r>
            <a:br>
              <a:rPr kumimoji="0" lang="en-US" sz="1600" b="0" i="0" u="none" strike="noStrike" kern="1200" cap="none" spc="0" normalizeH="0" baseline="0" noProof="0">
                <a:ln>
                  <a:noFill/>
                </a:ln>
                <a:solidFill>
                  <a:srgbClr val="FFFFFF"/>
                </a:solidFill>
                <a:effectLst/>
                <a:uLnTx/>
                <a:uFillTx/>
                <a:latin typeface="Segoe UI"/>
                <a:ea typeface="Inter"/>
                <a:cs typeface="Inter"/>
                <a:sym typeface="Inter"/>
              </a:rPr>
            </a:br>
            <a:r>
              <a:rPr kumimoji="0" lang="en-US" sz="1600" b="0" i="0" u="none" strike="noStrike" kern="1200" cap="none" spc="0" normalizeH="0" baseline="0" noProof="0">
                <a:ln>
                  <a:noFill/>
                </a:ln>
                <a:solidFill>
                  <a:srgbClr val="FFFFFF"/>
                </a:solidFill>
                <a:effectLst/>
                <a:uLnTx/>
                <a:uFillTx/>
                <a:latin typeface="Segoe UI"/>
                <a:ea typeface="Inter"/>
                <a:cs typeface="Inter"/>
                <a:sym typeface="Inter"/>
              </a:rPr>
              <a:t>into your developers’ workflow</a:t>
            </a:r>
          </a:p>
        </p:txBody>
      </p:sp>
      <p:sp>
        <p:nvSpPr>
          <p:cNvPr id="1026" name="Oval 31_1_1">
            <a:extLst>
              <a:ext uri="{FF2B5EF4-FFF2-40B4-BE49-F238E27FC236}">
                <a16:creationId xmlns:a16="http://schemas.microsoft.com/office/drawing/2014/main" id="{60D48DB8-4B80-91CA-DDC4-37B957318CCD}"/>
              </a:ext>
              <a:ext uri="{C183D7F6-B498-43B3-948B-1728B52AA6E4}">
                <adec:decorative xmlns:adec="http://schemas.microsoft.com/office/drawing/2017/decorative" val="1"/>
              </a:ext>
            </a:extLst>
          </p:cNvPr>
          <p:cNvSpPr>
            <a:spLocks/>
          </p:cNvSpPr>
          <p:nvPr/>
        </p:nvSpPr>
        <p:spPr>
          <a:xfrm>
            <a:off x="4915505" y="2031141"/>
            <a:ext cx="2360992" cy="2360989"/>
          </a:xfrm>
          <a:prstGeom prst="ellipse">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5" name="Graphic 4" descr="Icon of a wrench and a screw driver">
            <a:extLst>
              <a:ext uri="{FF2B5EF4-FFF2-40B4-BE49-F238E27FC236}">
                <a16:creationId xmlns:a16="http://schemas.microsoft.com/office/drawing/2014/main" id="{C4D4564A-C7AA-5002-FD9B-9ED01C14C7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40401" y="2856036"/>
            <a:ext cx="711200" cy="711200"/>
          </a:xfrm>
          <a:prstGeom prst="rect">
            <a:avLst/>
          </a:prstGeom>
        </p:spPr>
      </p:pic>
      <p:sp>
        <p:nvSpPr>
          <p:cNvPr id="51" name="Google Shape;1079;p69">
            <a:extLst>
              <a:ext uri="{FF2B5EF4-FFF2-40B4-BE49-F238E27FC236}">
                <a16:creationId xmlns:a16="http://schemas.microsoft.com/office/drawing/2014/main" id="{7C871C6C-16D4-AA31-F328-5C9EB9628482}"/>
              </a:ext>
            </a:extLst>
          </p:cNvPr>
          <p:cNvSpPr txBox="1">
            <a:spLocks/>
          </p:cNvSpPr>
          <p:nvPr/>
        </p:nvSpPr>
        <p:spPr>
          <a:xfrm>
            <a:off x="4811918" y="5222060"/>
            <a:ext cx="2568165" cy="738664"/>
          </a:xfrm>
          <a:prstGeom prst="rect">
            <a:avLst/>
          </a:prstGeom>
          <a:noFill/>
          <a:ln>
            <a:noFill/>
          </a:ln>
        </p:spPr>
        <p:txBody>
          <a:bodyPr spcFirstLastPara="1" wrap="square" lIns="0" tIns="0" rIns="0" bIns="0" anchor="t"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Inter"/>
                <a:cs typeface="Inter"/>
                <a:sym typeface="Inter"/>
              </a:rPr>
              <a:t>Provide ways to </a:t>
            </a:r>
            <a:br>
              <a:rPr kumimoji="0" lang="en-US" sz="1600" b="0" i="0" u="none" strike="noStrike" kern="1200" cap="none" spc="0" normalizeH="0" baseline="0" noProof="0">
                <a:ln>
                  <a:noFill/>
                </a:ln>
                <a:solidFill>
                  <a:srgbClr val="FFFFFF"/>
                </a:solidFill>
                <a:effectLst/>
                <a:uLnTx/>
                <a:uFillTx/>
                <a:latin typeface="Segoe UI"/>
                <a:ea typeface="Inter"/>
                <a:cs typeface="Inter"/>
                <a:sym typeface="Inter"/>
              </a:rPr>
            </a:br>
            <a:r>
              <a:rPr kumimoji="0" lang="en-US" sz="1600" b="1" i="0" u="none" strike="noStrike" kern="1200" cap="none" spc="0" normalizeH="0" baseline="0" noProof="0">
                <a:ln w="3175">
                  <a:noFill/>
                </a:ln>
                <a:solidFill>
                  <a:srgbClr val="FFFFFF"/>
                </a:solidFill>
                <a:effectLst/>
                <a:uLnTx/>
                <a:uFillTx/>
                <a:latin typeface="Segoe UI"/>
                <a:ea typeface="+mn-ea"/>
                <a:cs typeface="Segoe UI" pitchFamily="34" charset="0"/>
                <a:sym typeface="Inter"/>
              </a:rPr>
              <a:t>fix security findings </a:t>
            </a:r>
            <a:br>
              <a:rPr kumimoji="0" lang="en-US" sz="1600" b="0" i="0" u="none" strike="noStrike" kern="1200" cap="none" spc="0" normalizeH="0" baseline="0" noProof="0">
                <a:ln>
                  <a:noFill/>
                </a:ln>
                <a:solidFill>
                  <a:srgbClr val="FFFFFF"/>
                </a:solidFill>
                <a:effectLst/>
                <a:uLnTx/>
                <a:uFillTx/>
                <a:latin typeface="Segoe UI"/>
                <a:ea typeface="Inter"/>
                <a:cs typeface="Inter"/>
                <a:sym typeface="Inter"/>
              </a:rPr>
            </a:br>
            <a:r>
              <a:rPr kumimoji="0" lang="en-US" sz="1600" b="0" i="0" u="none" strike="noStrike" kern="1200" cap="none" spc="0" normalizeH="0" baseline="0" noProof="0">
                <a:ln>
                  <a:noFill/>
                </a:ln>
                <a:solidFill>
                  <a:srgbClr val="FFFFFF"/>
                </a:solidFill>
                <a:effectLst/>
                <a:uLnTx/>
                <a:uFillTx/>
                <a:latin typeface="Segoe UI"/>
                <a:ea typeface="Inter"/>
                <a:cs typeface="Inter"/>
                <a:sym typeface="Inter"/>
              </a:rPr>
              <a:t>in real-time</a:t>
            </a:r>
          </a:p>
        </p:txBody>
      </p:sp>
      <p:sp>
        <p:nvSpPr>
          <p:cNvPr id="1027" name="Oval 32_1_1">
            <a:extLst>
              <a:ext uri="{FF2B5EF4-FFF2-40B4-BE49-F238E27FC236}">
                <a16:creationId xmlns:a16="http://schemas.microsoft.com/office/drawing/2014/main" id="{06CCE10D-54A5-F658-017B-DE5C3534A436}"/>
              </a:ext>
              <a:ext uri="{C183D7F6-B498-43B3-948B-1728B52AA6E4}">
                <adec:decorative xmlns:adec="http://schemas.microsoft.com/office/drawing/2017/decorative" val="1"/>
              </a:ext>
            </a:extLst>
          </p:cNvPr>
          <p:cNvSpPr>
            <a:spLocks/>
          </p:cNvSpPr>
          <p:nvPr/>
        </p:nvSpPr>
        <p:spPr>
          <a:xfrm>
            <a:off x="7656222" y="2031141"/>
            <a:ext cx="2360992" cy="2360989"/>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11" name="Graphic 10" descr="Icon of a graduation hat">
            <a:extLst>
              <a:ext uri="{FF2B5EF4-FFF2-40B4-BE49-F238E27FC236}">
                <a16:creationId xmlns:a16="http://schemas.microsoft.com/office/drawing/2014/main" id="{3165C4D9-ED7B-8B59-5BDF-A7539FE7C8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88564" y="2763481"/>
            <a:ext cx="896309" cy="896309"/>
          </a:xfrm>
          <a:prstGeom prst="rect">
            <a:avLst/>
          </a:prstGeom>
        </p:spPr>
      </p:pic>
      <p:sp>
        <p:nvSpPr>
          <p:cNvPr id="52" name="Google Shape;1080;p69">
            <a:extLst>
              <a:ext uri="{FF2B5EF4-FFF2-40B4-BE49-F238E27FC236}">
                <a16:creationId xmlns:a16="http://schemas.microsoft.com/office/drawing/2014/main" id="{B78C437B-30B6-763B-E9B1-4A67916CD0BE}"/>
              </a:ext>
            </a:extLst>
          </p:cNvPr>
          <p:cNvSpPr txBox="1">
            <a:spLocks/>
          </p:cNvSpPr>
          <p:nvPr/>
        </p:nvSpPr>
        <p:spPr>
          <a:xfrm>
            <a:off x="7775492" y="5222060"/>
            <a:ext cx="2122450" cy="738664"/>
          </a:xfrm>
          <a:prstGeom prst="rect">
            <a:avLst/>
          </a:prstGeom>
          <a:noFill/>
          <a:ln>
            <a:noFill/>
          </a:ln>
        </p:spPr>
        <p:txBody>
          <a:bodyPr spcFirstLastPara="1" wrap="square" lIns="0" tIns="0" rIns="0" bIns="0" anchor="t"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Inter"/>
                <a:cs typeface="Inter"/>
                <a:sym typeface="Inter"/>
              </a:rPr>
              <a:t>Empower developers with </a:t>
            </a:r>
            <a:r>
              <a:rPr kumimoji="0" lang="en-US" sz="1600" b="1" i="0" u="none" strike="noStrike" kern="1200" cap="none" spc="0" normalizeH="0" baseline="0" noProof="0">
                <a:ln w="3175">
                  <a:noFill/>
                </a:ln>
                <a:solidFill>
                  <a:srgbClr val="FFFFFF"/>
                </a:solidFill>
                <a:effectLst/>
                <a:uLnTx/>
                <a:uFillTx/>
                <a:latin typeface="Segoe UI"/>
                <a:ea typeface="+mn-ea"/>
                <a:cs typeface="Segoe UI" pitchFamily="34" charset="0"/>
                <a:sym typeface="Inter"/>
              </a:rPr>
              <a:t>just-in time education</a:t>
            </a:r>
          </a:p>
        </p:txBody>
      </p:sp>
    </p:spTree>
    <p:extLst>
      <p:ext uri="{BB962C8B-B14F-4D97-AF65-F5344CB8AC3E}">
        <p14:creationId xmlns:p14="http://schemas.microsoft.com/office/powerpoint/2010/main" val="1867288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2.08333E-7 -4.44444E-6 L -2.08333E-7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0"/>
                                  </p:stCondLst>
                                  <p:childTnLst>
                                    <p:animMotion origin="layout" path="M -2.08333E-7 -4.44444E-6 L -2.08333E-7 0.03542 " pathEditMode="relative" rAng="0" ptsTypes="AA">
                                      <p:cBhvr>
                                        <p:cTn id="14" dur="700" spd="-100000" fill="hold"/>
                                        <p:tgtEl>
                                          <p:spTgt spid="7"/>
                                        </p:tgtEl>
                                        <p:attrNameLst>
                                          <p:attrName>ppt_x</p:attrName>
                                          <p:attrName>ppt_y</p:attrName>
                                        </p:attrNameLst>
                                      </p:cBhvr>
                                      <p:rCtr x="0" y="1759"/>
                                    </p:animMotion>
                                  </p:childTnLst>
                                </p:cTn>
                              </p:par>
                              <p:par>
                                <p:cTn id="15" presetID="22" presetClass="entr" presetSubtype="8"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1000"/>
                                        <p:tgtEl>
                                          <p:spTgt spid="8"/>
                                        </p:tgtEl>
                                      </p:cBhvr>
                                    </p:animEffect>
                                  </p:childTnLst>
                                </p:cTn>
                              </p:par>
                              <p:par>
                                <p:cTn id="18" presetID="10" presetClass="entr" presetSubtype="0" fill="hold" grpId="0" nodeType="withEffect">
                                  <p:stCondLst>
                                    <p:cond delay="20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42" presetClass="path" presetSubtype="0" decel="100000" fill="hold" grpId="1" nodeType="withEffect">
                                  <p:stCondLst>
                                    <p:cond delay="200"/>
                                  </p:stCondLst>
                                  <p:childTnLst>
                                    <p:animMotion origin="layout" path="M -2.08333E-7 -4.44444E-6 L -2.08333E-7 0.03542 " pathEditMode="relative" rAng="0" ptsTypes="AA">
                                      <p:cBhvr>
                                        <p:cTn id="22" dur="700" spd="-100000" fill="hold"/>
                                        <p:tgtEl>
                                          <p:spTgt spid="3"/>
                                        </p:tgtEl>
                                        <p:attrNameLst>
                                          <p:attrName>ppt_x</p:attrName>
                                          <p:attrName>ppt_y</p:attrName>
                                        </p:attrNameLst>
                                      </p:cBhvr>
                                      <p:rCtr x="0" y="1759"/>
                                    </p:animMotion>
                                  </p:childTnLst>
                                </p:cTn>
                              </p:par>
                              <p:par>
                                <p:cTn id="23" presetID="10" presetClass="entr" presetSubtype="0" fill="hold" grpId="0" nodeType="withEffect">
                                  <p:stCondLst>
                                    <p:cond delay="200"/>
                                  </p:stCondLst>
                                  <p:childTnLst>
                                    <p:set>
                                      <p:cBhvr>
                                        <p:cTn id="24" dur="1" fill="hold">
                                          <p:stCondLst>
                                            <p:cond delay="0"/>
                                          </p:stCondLst>
                                        </p:cTn>
                                        <p:tgtEl>
                                          <p:spTgt spid="1025"/>
                                        </p:tgtEl>
                                        <p:attrNameLst>
                                          <p:attrName>style.visibility</p:attrName>
                                        </p:attrNameLst>
                                      </p:cBhvr>
                                      <p:to>
                                        <p:strVal val="visible"/>
                                      </p:to>
                                    </p:set>
                                    <p:animEffect transition="in" filter="fade">
                                      <p:cBhvr>
                                        <p:cTn id="25" dur="500"/>
                                        <p:tgtEl>
                                          <p:spTgt spid="1025"/>
                                        </p:tgtEl>
                                      </p:cBhvr>
                                    </p:animEffect>
                                  </p:childTnLst>
                                </p:cTn>
                              </p:par>
                              <p:par>
                                <p:cTn id="26" presetID="42" presetClass="path" presetSubtype="0" decel="100000" fill="hold" grpId="1" nodeType="withEffect">
                                  <p:stCondLst>
                                    <p:cond delay="200"/>
                                  </p:stCondLst>
                                  <p:childTnLst>
                                    <p:animMotion origin="layout" path="M -2.08333E-7 -4.44444E-6 L -2.08333E-7 0.03542 " pathEditMode="relative" rAng="0" ptsTypes="AA">
                                      <p:cBhvr>
                                        <p:cTn id="27" dur="700" spd="-100000" fill="hold"/>
                                        <p:tgtEl>
                                          <p:spTgt spid="1025"/>
                                        </p:tgtEl>
                                        <p:attrNameLst>
                                          <p:attrName>ppt_x</p:attrName>
                                          <p:attrName>ppt_y</p:attrName>
                                        </p:attrNameLst>
                                      </p:cBhvr>
                                      <p:rCtr x="0" y="1759"/>
                                    </p:animMotion>
                                  </p:childTnLst>
                                </p:cTn>
                              </p:par>
                              <p:par>
                                <p:cTn id="28" presetID="10" presetClass="entr" presetSubtype="0" fill="hold" grpId="0" nodeType="withEffect">
                                  <p:stCondLst>
                                    <p:cond delay="200"/>
                                  </p:stCondLst>
                                  <p:childTnLst>
                                    <p:set>
                                      <p:cBhvr>
                                        <p:cTn id="29" dur="1" fill="hold">
                                          <p:stCondLst>
                                            <p:cond delay="0"/>
                                          </p:stCondLst>
                                        </p:cTn>
                                        <p:tgtEl>
                                          <p:spTgt spid="50"/>
                                        </p:tgtEl>
                                        <p:attrNameLst>
                                          <p:attrName>style.visibility</p:attrName>
                                        </p:attrNameLst>
                                      </p:cBhvr>
                                      <p:to>
                                        <p:strVal val="visible"/>
                                      </p:to>
                                    </p:set>
                                    <p:animEffect transition="in" filter="fade">
                                      <p:cBhvr>
                                        <p:cTn id="30" dur="500"/>
                                        <p:tgtEl>
                                          <p:spTgt spid="50"/>
                                        </p:tgtEl>
                                      </p:cBhvr>
                                    </p:animEffect>
                                  </p:childTnLst>
                                </p:cTn>
                              </p:par>
                              <p:par>
                                <p:cTn id="31" presetID="42" presetClass="path" presetSubtype="0" decel="100000" fill="hold" grpId="1" nodeType="withEffect">
                                  <p:stCondLst>
                                    <p:cond delay="200"/>
                                  </p:stCondLst>
                                  <p:childTnLst>
                                    <p:animMotion origin="layout" path="M -2.08333E-7 2.22222E-6 L -2.08333E-7 0.03541 " pathEditMode="relative" rAng="0" ptsTypes="AA">
                                      <p:cBhvr>
                                        <p:cTn id="32" dur="700" spd="-100000" fill="hold"/>
                                        <p:tgtEl>
                                          <p:spTgt spid="50"/>
                                        </p:tgtEl>
                                        <p:attrNameLst>
                                          <p:attrName>ppt_x</p:attrName>
                                          <p:attrName>ppt_y</p:attrName>
                                        </p:attrNameLst>
                                      </p:cBhvr>
                                      <p:rCtr x="0" y="1759"/>
                                    </p:animMotion>
                                  </p:childTnLst>
                                </p:cTn>
                              </p:par>
                              <p:par>
                                <p:cTn id="33" presetID="10" presetClass="entr" presetSubtype="0" fill="hold" grpId="0" nodeType="withEffect">
                                  <p:stCondLst>
                                    <p:cond delay="800"/>
                                  </p:stCondLst>
                                  <p:childTnLst>
                                    <p:set>
                                      <p:cBhvr>
                                        <p:cTn id="34" dur="1" fill="hold">
                                          <p:stCondLst>
                                            <p:cond delay="0"/>
                                          </p:stCondLst>
                                        </p:cTn>
                                        <p:tgtEl>
                                          <p:spTgt spid="1027"/>
                                        </p:tgtEl>
                                        <p:attrNameLst>
                                          <p:attrName>style.visibility</p:attrName>
                                        </p:attrNameLst>
                                      </p:cBhvr>
                                      <p:to>
                                        <p:strVal val="visible"/>
                                      </p:to>
                                    </p:set>
                                    <p:animEffect transition="in" filter="fade">
                                      <p:cBhvr>
                                        <p:cTn id="35" dur="500"/>
                                        <p:tgtEl>
                                          <p:spTgt spid="1027"/>
                                        </p:tgtEl>
                                      </p:cBhvr>
                                    </p:animEffect>
                                  </p:childTnLst>
                                </p:cTn>
                              </p:par>
                              <p:par>
                                <p:cTn id="36" presetID="42" presetClass="path" presetSubtype="0" decel="100000" fill="hold" grpId="1" nodeType="withEffect">
                                  <p:stCondLst>
                                    <p:cond delay="800"/>
                                  </p:stCondLst>
                                  <p:childTnLst>
                                    <p:animMotion origin="layout" path="M -2.08333E-7 -4.44444E-6 L -2.08333E-7 0.03542 " pathEditMode="relative" rAng="0" ptsTypes="AA">
                                      <p:cBhvr>
                                        <p:cTn id="37" dur="700" spd="-100000" fill="hold"/>
                                        <p:tgtEl>
                                          <p:spTgt spid="1027"/>
                                        </p:tgtEl>
                                        <p:attrNameLst>
                                          <p:attrName>ppt_x</p:attrName>
                                          <p:attrName>ppt_y</p:attrName>
                                        </p:attrNameLst>
                                      </p:cBhvr>
                                      <p:rCtr x="0" y="1759"/>
                                    </p:animMotion>
                                  </p:childTnLst>
                                </p:cTn>
                              </p:par>
                              <p:par>
                                <p:cTn id="38" presetID="10" presetClass="entr" presetSubtype="0" fill="hold" nodeType="withEffect">
                                  <p:stCondLst>
                                    <p:cond delay="80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42" presetClass="path" presetSubtype="0" decel="100000" fill="hold" nodeType="withEffect">
                                  <p:stCondLst>
                                    <p:cond delay="800"/>
                                  </p:stCondLst>
                                  <p:childTnLst>
                                    <p:animMotion origin="layout" path="M -2.08333E-7 -4.44444E-6 L -2.08333E-7 0.03542 " pathEditMode="relative" rAng="0" ptsTypes="AA">
                                      <p:cBhvr>
                                        <p:cTn id="42" dur="700" spd="-100000" fill="hold"/>
                                        <p:tgtEl>
                                          <p:spTgt spid="11"/>
                                        </p:tgtEl>
                                        <p:attrNameLst>
                                          <p:attrName>ppt_x</p:attrName>
                                          <p:attrName>ppt_y</p:attrName>
                                        </p:attrNameLst>
                                      </p:cBhvr>
                                      <p:rCtr x="0" y="1759"/>
                                    </p:animMotion>
                                  </p:childTnLst>
                                </p:cTn>
                              </p:par>
                              <p:par>
                                <p:cTn id="43" presetID="10" presetClass="entr" presetSubtype="0" fill="hold" grpId="0" nodeType="withEffect">
                                  <p:stCondLst>
                                    <p:cond delay="80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500"/>
                                        <p:tgtEl>
                                          <p:spTgt spid="52"/>
                                        </p:tgtEl>
                                      </p:cBhvr>
                                    </p:animEffect>
                                  </p:childTnLst>
                                </p:cTn>
                              </p:par>
                              <p:par>
                                <p:cTn id="46" presetID="42" presetClass="path" presetSubtype="0" decel="100000" fill="hold" grpId="1" nodeType="withEffect">
                                  <p:stCondLst>
                                    <p:cond delay="800"/>
                                  </p:stCondLst>
                                  <p:childTnLst>
                                    <p:animMotion origin="layout" path="M 4.16667E-7 2.22222E-6 L 4.16667E-7 0.03541 " pathEditMode="relative" rAng="0" ptsTypes="AA">
                                      <p:cBhvr>
                                        <p:cTn id="47" dur="700" spd="-100000" fill="hold"/>
                                        <p:tgtEl>
                                          <p:spTgt spid="52"/>
                                        </p:tgtEl>
                                        <p:attrNameLst>
                                          <p:attrName>ppt_x</p:attrName>
                                          <p:attrName>ppt_y</p:attrName>
                                        </p:attrNameLst>
                                      </p:cBhvr>
                                      <p:rCtr x="0" y="1759"/>
                                    </p:animMotion>
                                  </p:childTnLst>
                                </p:cTn>
                              </p:par>
                              <p:par>
                                <p:cTn id="48" presetID="10" presetClass="entr" presetSubtype="0" fill="hold" grpId="0" nodeType="withEffect">
                                  <p:stCondLst>
                                    <p:cond delay="500"/>
                                  </p:stCondLst>
                                  <p:childTnLst>
                                    <p:set>
                                      <p:cBhvr>
                                        <p:cTn id="49" dur="1" fill="hold">
                                          <p:stCondLst>
                                            <p:cond delay="0"/>
                                          </p:stCondLst>
                                        </p:cTn>
                                        <p:tgtEl>
                                          <p:spTgt spid="1026"/>
                                        </p:tgtEl>
                                        <p:attrNameLst>
                                          <p:attrName>style.visibility</p:attrName>
                                        </p:attrNameLst>
                                      </p:cBhvr>
                                      <p:to>
                                        <p:strVal val="visible"/>
                                      </p:to>
                                    </p:set>
                                    <p:animEffect transition="in" filter="fade">
                                      <p:cBhvr>
                                        <p:cTn id="50" dur="500"/>
                                        <p:tgtEl>
                                          <p:spTgt spid="1026"/>
                                        </p:tgtEl>
                                      </p:cBhvr>
                                    </p:animEffect>
                                  </p:childTnLst>
                                </p:cTn>
                              </p:par>
                              <p:par>
                                <p:cTn id="51" presetID="42" presetClass="path" presetSubtype="0" decel="100000" fill="hold" grpId="1" nodeType="withEffect">
                                  <p:stCondLst>
                                    <p:cond delay="500"/>
                                  </p:stCondLst>
                                  <p:childTnLst>
                                    <p:animMotion origin="layout" path="M -3.95833E-6 -2.96296E-6 L -3.95833E-6 -0.03287 " pathEditMode="relative" rAng="0" ptsTypes="AA">
                                      <p:cBhvr>
                                        <p:cTn id="52" dur="700" spd="-100000" fill="hold"/>
                                        <p:tgtEl>
                                          <p:spTgt spid="1026"/>
                                        </p:tgtEl>
                                        <p:attrNameLst>
                                          <p:attrName>ppt_x</p:attrName>
                                          <p:attrName>ppt_y</p:attrName>
                                        </p:attrNameLst>
                                      </p:cBhvr>
                                      <p:rCtr x="0" y="-1644"/>
                                    </p:animMotion>
                                  </p:childTnLst>
                                </p:cTn>
                              </p:par>
                              <p:par>
                                <p:cTn id="53" presetID="10" presetClass="entr" presetSubtype="0" fill="hold" nodeType="withEffect">
                                  <p:stCondLst>
                                    <p:cond delay="50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par>
                                <p:cTn id="56" presetID="42" presetClass="path" presetSubtype="0" decel="100000" fill="hold" nodeType="withEffect">
                                  <p:stCondLst>
                                    <p:cond delay="500"/>
                                  </p:stCondLst>
                                  <p:childTnLst>
                                    <p:animMotion origin="layout" path="M -3.95833E-6 -2.96296E-6 L -3.95833E-6 -0.03287 " pathEditMode="relative" rAng="0" ptsTypes="AA">
                                      <p:cBhvr>
                                        <p:cTn id="57" dur="700" spd="-100000" fill="hold"/>
                                        <p:tgtEl>
                                          <p:spTgt spid="5"/>
                                        </p:tgtEl>
                                        <p:attrNameLst>
                                          <p:attrName>ppt_x</p:attrName>
                                          <p:attrName>ppt_y</p:attrName>
                                        </p:attrNameLst>
                                      </p:cBhvr>
                                      <p:rCtr x="0" y="-1644"/>
                                    </p:animMotion>
                                  </p:childTnLst>
                                </p:cTn>
                              </p:par>
                              <p:par>
                                <p:cTn id="58" presetID="10" presetClass="entr" presetSubtype="0" fill="hold" grpId="0" nodeType="withEffect">
                                  <p:stCondLst>
                                    <p:cond delay="50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500"/>
                                        <p:tgtEl>
                                          <p:spTgt spid="51"/>
                                        </p:tgtEl>
                                      </p:cBhvr>
                                    </p:animEffect>
                                  </p:childTnLst>
                                </p:cTn>
                              </p:par>
                              <p:par>
                                <p:cTn id="61" presetID="42" presetClass="path" presetSubtype="0" decel="100000" fill="hold" grpId="1" nodeType="withEffect">
                                  <p:stCondLst>
                                    <p:cond delay="500"/>
                                  </p:stCondLst>
                                  <p:childTnLst>
                                    <p:animMotion origin="layout" path="M 0 2.22222E-6 L 0 -0.03287 " pathEditMode="relative" rAng="0" ptsTypes="AA">
                                      <p:cBhvr>
                                        <p:cTn id="62" dur="700" spd="-100000" fill="hold"/>
                                        <p:tgtEl>
                                          <p:spTgt spid="51"/>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7" grpId="0"/>
      <p:bldP spid="7" grpId="1"/>
      <p:bldP spid="1025" grpId="0" animBg="1"/>
      <p:bldP spid="1025" grpId="1" animBg="1"/>
      <p:bldP spid="3" grpId="0" animBg="1"/>
      <p:bldP spid="3" grpId="1" animBg="1"/>
      <p:bldP spid="50" grpId="0"/>
      <p:bldP spid="50" grpId="1"/>
      <p:bldP spid="1026" grpId="0" animBg="1"/>
      <p:bldP spid="1026" grpId="1" animBg="1"/>
      <p:bldP spid="51" grpId="0"/>
      <p:bldP spid="51" grpId="1"/>
      <p:bldP spid="1027" grpId="0" animBg="1"/>
      <p:bldP spid="1027" grpId="1" animBg="1"/>
      <p:bldP spid="52" grpId="0"/>
      <p:bldP spid="52"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292">
          <a:extLst>
            <a:ext uri="{FF2B5EF4-FFF2-40B4-BE49-F238E27FC236}">
              <a16:creationId xmlns:a16="http://schemas.microsoft.com/office/drawing/2014/main" id="{A71A76A9-2465-8F6C-20EC-59FA768E7654}"/>
            </a:ext>
          </a:extLst>
        </p:cNvPr>
        <p:cNvGrpSpPr/>
        <p:nvPr/>
      </p:nvGrpSpPr>
      <p:grpSpPr>
        <a:xfrm>
          <a:off x="0" y="0"/>
          <a:ext cx="0" cy="0"/>
          <a:chOff x="0" y="0"/>
          <a:chExt cx="0" cy="0"/>
        </a:xfrm>
      </p:grpSpPr>
      <p:sp>
        <p:nvSpPr>
          <p:cNvPr id="20" name="Title 19">
            <a:extLst>
              <a:ext uri="{FF2B5EF4-FFF2-40B4-BE49-F238E27FC236}">
                <a16:creationId xmlns:a16="http://schemas.microsoft.com/office/drawing/2014/main" id="{0F8F45B4-FF32-487F-B6A0-7B3BF198A669}"/>
              </a:ext>
            </a:extLst>
          </p:cNvPr>
          <p:cNvSpPr>
            <a:spLocks noGrp="1"/>
          </p:cNvSpPr>
          <p:nvPr>
            <p:ph type="title"/>
          </p:nvPr>
        </p:nvSpPr>
        <p:spPr>
          <a:xfrm>
            <a:off x="588263" y="457200"/>
            <a:ext cx="11018520" cy="553998"/>
          </a:xfrm>
        </p:spPr>
        <p:txBody>
          <a:bodyPr/>
          <a:lstStyle/>
          <a:p>
            <a:pPr lvl="0"/>
            <a:r>
              <a:rPr lang="en-GB"/>
              <a:t>Secret Scanning</a:t>
            </a:r>
            <a:endParaRPr lang="en-GB" noProof="0"/>
          </a:p>
        </p:txBody>
      </p:sp>
      <p:sp>
        <p:nvSpPr>
          <p:cNvPr id="12" name="Title 1">
            <a:extLst>
              <a:ext uri="{FF2B5EF4-FFF2-40B4-BE49-F238E27FC236}">
                <a16:creationId xmlns:a16="http://schemas.microsoft.com/office/drawing/2014/main" id="{CCFF108C-DBA3-5F02-9439-FFA4B4EFAC33}"/>
              </a:ext>
            </a:extLst>
          </p:cNvPr>
          <p:cNvSpPr txBox="1">
            <a:spLocks/>
          </p:cNvSpPr>
          <p:nvPr/>
        </p:nvSpPr>
        <p:spPr>
          <a:xfrm>
            <a:off x="588263" y="1632735"/>
            <a:ext cx="3013581"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24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rPr>
              <a:t>Find and Manage hard-coded secrets </a:t>
            </a:r>
          </a:p>
        </p:txBody>
      </p:sp>
      <p:cxnSp>
        <p:nvCxnSpPr>
          <p:cNvPr id="11" name="Straight Arrow Connector 10" descr="Dark grey line">
            <a:extLst>
              <a:ext uri="{FF2B5EF4-FFF2-40B4-BE49-F238E27FC236}">
                <a16:creationId xmlns:a16="http://schemas.microsoft.com/office/drawing/2014/main" id="{577A5759-6C42-97D7-0480-AA55CED724F9}"/>
              </a:ext>
              <a:ext uri="{C183D7F6-B498-43B3-948B-1728B52AA6E4}">
                <adec:decorative xmlns:adec="http://schemas.microsoft.com/office/drawing/2017/decorative" val="0"/>
              </a:ext>
            </a:extLst>
          </p:cNvPr>
          <p:cNvCxnSpPr>
            <a:cxnSpLocks/>
          </p:cNvCxnSpPr>
          <p:nvPr/>
        </p:nvCxnSpPr>
        <p:spPr>
          <a:xfrm>
            <a:off x="588264" y="2652769"/>
            <a:ext cx="4686263"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637B32AB-E155-E1EE-598A-2BE51F75D2A5}"/>
              </a:ext>
            </a:extLst>
          </p:cNvPr>
          <p:cNvSpPr txBox="1">
            <a:spLocks/>
          </p:cNvSpPr>
          <p:nvPr/>
        </p:nvSpPr>
        <p:spPr>
          <a:xfrm>
            <a:off x="588262" y="2992937"/>
            <a:ext cx="4786626" cy="2708434"/>
          </a:xfrm>
          <a:prstGeom prst="rect">
            <a:avLst/>
          </a:prstGeom>
        </p:spPr>
        <p:txBody>
          <a:bodyPr vert="horz" wrap="square"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
                <a:srgbClr val="091F2C"/>
              </a:buClr>
              <a:buSzTx/>
              <a:buFont typeface="Arial" panose="020B0604020202020204" pitchFamily="34" charset="0"/>
              <a:buNone/>
              <a:tabLst/>
              <a:defRPr/>
            </a:pPr>
            <a:r>
              <a:rPr kumimoji="0" lang="en-US" sz="18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rPr>
              <a:t>Proactively identify secrets as </a:t>
            </a:r>
            <a:br>
              <a:rPr kumimoji="0" lang="en-US" sz="18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rPr>
            </a:br>
            <a:r>
              <a:rPr kumimoji="0" lang="en-US" sz="18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rPr>
              <a:t>early as possible</a:t>
            </a:r>
          </a:p>
          <a:p>
            <a:pPr marL="0" marR="0" lvl="0" indent="0" algn="l" defTabSz="914400" rtl="0" eaLnBrk="1" fontAlgn="auto" latinLnBrk="0" hangingPunct="1">
              <a:lnSpc>
                <a:spcPct val="100000"/>
              </a:lnSpc>
              <a:spcBef>
                <a:spcPts val="0"/>
              </a:spcBef>
              <a:spcAft>
                <a:spcPts val="1200"/>
              </a:spcAft>
              <a:buClr>
                <a:srgbClr val="091F2C"/>
              </a:buClr>
              <a:buSzTx/>
              <a:buFont typeface="Arial" panose="020B0604020202020204" pitchFamily="34" charset="0"/>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Finds secrets the moment they are pushed to your repo (GitHub or Azure DevOps) and immediately notifies developers when they are found.</a:t>
            </a:r>
          </a:p>
          <a:p>
            <a:pPr marL="0" marR="0" lvl="0" indent="0" algn="l" defTabSz="914400" rtl="0" eaLnBrk="1" fontAlgn="auto" latinLnBrk="0" hangingPunct="1">
              <a:lnSpc>
                <a:spcPct val="100000"/>
              </a:lnSpc>
              <a:spcBef>
                <a:spcPts val="0"/>
              </a:spcBef>
              <a:spcAft>
                <a:spcPts val="600"/>
              </a:spcAft>
              <a:buClr>
                <a:srgbClr val="091F2C"/>
              </a:buClr>
              <a:buSzTx/>
              <a:buFont typeface="Arial" panose="020B0604020202020204" pitchFamily="34" charset="0"/>
              <a:buNone/>
              <a:tabLst/>
              <a:defRPr/>
            </a:pPr>
            <a:r>
              <a:rPr kumimoji="0" lang="en-US" sz="18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rPr>
              <a:t>Detect more than 200+ token </a:t>
            </a:r>
            <a:br>
              <a:rPr kumimoji="0" lang="en-US" sz="18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rPr>
            </a:br>
            <a:r>
              <a:rPr kumimoji="0" lang="en-US" sz="18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rPr>
              <a:t>types from more than 100 partners</a:t>
            </a:r>
          </a:p>
          <a:p>
            <a:pPr marL="0" marR="0" lvl="0" indent="0" algn="l" defTabSz="914400" rtl="0" eaLnBrk="1" fontAlgn="auto" latinLnBrk="0" hangingPunct="1">
              <a:lnSpc>
                <a:spcPct val="100000"/>
              </a:lnSpc>
              <a:spcBef>
                <a:spcPts val="0"/>
              </a:spcBef>
              <a:spcAft>
                <a:spcPts val="600"/>
              </a:spcAft>
              <a:buClr>
                <a:srgbClr val="091F2C"/>
              </a:buClr>
              <a:buSzTx/>
              <a:buFont typeface="Arial" panose="020B0604020202020204" pitchFamily="34" charset="0"/>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For every commit made to your repository and its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full git history, we'll look for secret formats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from our secret scanning partners.</a:t>
            </a:r>
          </a:p>
        </p:txBody>
      </p:sp>
      <p:pic>
        <p:nvPicPr>
          <p:cNvPr id="19" name="Google Shape;3297;g1f01ef695e0_3_9" descr="Video of Azure DevOps personal access token.">
            <a:extLst>
              <a:ext uri="{FF2B5EF4-FFF2-40B4-BE49-F238E27FC236}">
                <a16:creationId xmlns:a16="http://schemas.microsoft.com/office/drawing/2014/main" id="{CCE4343F-52EC-F3A8-446B-17A087A55557}"/>
              </a:ext>
            </a:extLst>
          </p:cNvPr>
          <p:cNvPicPr preferRelativeResize="0"/>
          <p:nvPr/>
        </p:nvPicPr>
        <p:blipFill>
          <a:blip r:embed="rId3"/>
          <a:stretch>
            <a:fillRect/>
          </a:stretch>
        </p:blipFill>
        <p:spPr>
          <a:xfrm>
            <a:off x="6096000" y="1843835"/>
            <a:ext cx="5656263" cy="3521024"/>
          </a:xfrm>
          <a:prstGeom prst="roundRect">
            <a:avLst>
              <a:gd name="adj" fmla="val 3218"/>
            </a:avLst>
          </a:prstGeom>
          <a:ln>
            <a:noFill/>
          </a:ln>
        </p:spPr>
      </p:pic>
    </p:spTree>
    <p:extLst>
      <p:ext uri="{BB962C8B-B14F-4D97-AF65-F5344CB8AC3E}">
        <p14:creationId xmlns:p14="http://schemas.microsoft.com/office/powerpoint/2010/main" val="88190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2.08333E-7 -4.44444E-6 L -2.08333E-7 0.03542 " pathEditMode="relative" rAng="0" ptsTypes="AA">
                                      <p:cBhvr>
                                        <p:cTn id="9" dur="700" spd="-100000" fill="hold"/>
                                        <p:tgtEl>
                                          <p:spTgt spid="20"/>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100"/>
                                  </p:stCondLst>
                                  <p:childTnLst>
                                    <p:animMotion origin="layout" path="M 5E-6 1.85185E-6 L 5E-6 0.03541 " pathEditMode="relative" rAng="0" ptsTypes="AA">
                                      <p:cBhvr>
                                        <p:cTn id="14" dur="700" spd="-100000" fill="hold"/>
                                        <p:tgtEl>
                                          <p:spTgt spid="12"/>
                                        </p:tgtEl>
                                        <p:attrNameLst>
                                          <p:attrName>ppt_x</p:attrName>
                                          <p:attrName>ppt_y</p:attrName>
                                        </p:attrNameLst>
                                      </p:cBhvr>
                                      <p:rCtr x="0" y="1759"/>
                                    </p:animMotion>
                                  </p:childTnLst>
                                </p:cTn>
                              </p:par>
                              <p:par>
                                <p:cTn id="15" presetID="10" presetClass="entr" presetSubtype="0" fill="hold" nodeType="withEffect">
                                  <p:stCondLst>
                                    <p:cond delay="2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42" presetClass="path" presetSubtype="0" decel="100000" fill="hold" nodeType="withEffect">
                                  <p:stCondLst>
                                    <p:cond delay="200"/>
                                  </p:stCondLst>
                                  <p:childTnLst>
                                    <p:animMotion origin="layout" path="M -4.79167E-6 4.44444E-6 L -4.79167E-6 0.03541 " pathEditMode="relative" rAng="0" ptsTypes="AA">
                                      <p:cBhvr>
                                        <p:cTn id="19" dur="700" spd="-100000" fill="hold"/>
                                        <p:tgtEl>
                                          <p:spTgt spid="11"/>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200"/>
                                  </p:stCondLst>
                                  <p:childTnLst>
                                    <p:animMotion origin="layout" path="M -1.25E-6 3.7037E-6 L -1.25E-6 0.03541 " pathEditMode="relative" rAng="0" ptsTypes="AA">
                                      <p:cBhvr>
                                        <p:cTn id="24" dur="700" spd="-100000" fill="hold"/>
                                        <p:tgtEl>
                                          <p:spTgt spid="10"/>
                                        </p:tgtEl>
                                        <p:attrNameLst>
                                          <p:attrName>ppt_x</p:attrName>
                                          <p:attrName>ppt_y</p:attrName>
                                        </p:attrNameLst>
                                      </p:cBhvr>
                                      <p:rCtr x="0" y="1759"/>
                                    </p:animMotion>
                                  </p:childTnLst>
                                </p:cTn>
                              </p:par>
                              <p:par>
                                <p:cTn id="25" presetID="10" presetClass="entr" presetSubtype="0" fill="hold" nodeType="withEffect">
                                  <p:stCondLst>
                                    <p:cond delay="3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42" presetClass="path" presetSubtype="0" decel="100000" fill="hold" nodeType="withEffect">
                                  <p:stCondLst>
                                    <p:cond delay="300"/>
                                  </p:stCondLst>
                                  <p:childTnLst>
                                    <p:animMotion origin="layout" path="M -1.04167E-6 -2.96296E-6 L -1.04167E-6 0.03542 " pathEditMode="relative" rAng="0" ptsTypes="AA">
                                      <p:cBhvr>
                                        <p:cTn id="29" dur="700" spd="-100000" fill="hold"/>
                                        <p:tgtEl>
                                          <p:spTgt spid="1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12" grpId="0"/>
      <p:bldP spid="12" grpId="1"/>
      <p:bldP spid="10" grpId="0"/>
      <p:bldP spid="10"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379"/>
        <p:cNvGrpSpPr/>
        <p:nvPr/>
      </p:nvGrpSpPr>
      <p:grpSpPr>
        <a:xfrm>
          <a:off x="0" y="0"/>
          <a:ext cx="0" cy="0"/>
          <a:chOff x="0" y="0"/>
          <a:chExt cx="0" cy="0"/>
        </a:xfrm>
      </p:grpSpPr>
      <p:sp>
        <p:nvSpPr>
          <p:cNvPr id="7" name="Title 6">
            <a:extLst>
              <a:ext uri="{FF2B5EF4-FFF2-40B4-BE49-F238E27FC236}">
                <a16:creationId xmlns:a16="http://schemas.microsoft.com/office/drawing/2014/main" id="{2327D075-5444-AED1-DAE8-0E6B8351BC9C}"/>
              </a:ext>
            </a:extLst>
          </p:cNvPr>
          <p:cNvSpPr>
            <a:spLocks noGrp="1"/>
          </p:cNvSpPr>
          <p:nvPr>
            <p:ph type="title"/>
          </p:nvPr>
        </p:nvSpPr>
        <p:spPr>
          <a:xfrm>
            <a:off x="588963" y="457200"/>
            <a:ext cx="11017250" cy="553998"/>
          </a:xfrm>
        </p:spPr>
        <p:txBody>
          <a:bodyPr/>
          <a:lstStyle/>
          <a:p>
            <a:pPr lvl="0"/>
            <a:r>
              <a:rPr lang="en-GB"/>
              <a:t>Dependency Scanning </a:t>
            </a:r>
            <a:endParaRPr lang="en-GB" noProof="0"/>
          </a:p>
        </p:txBody>
      </p:sp>
      <p:sp>
        <p:nvSpPr>
          <p:cNvPr id="3381" name="Google Shape;3381;g1f01ef695e0_3_0">
            <a:extLst>
              <a:ext uri="{C183D7F6-B498-43B3-948B-1728B52AA6E4}">
                <adec:decorative xmlns:adec="http://schemas.microsoft.com/office/drawing/2017/decorative" val="1"/>
              </a:ext>
            </a:extLst>
          </p:cNvPr>
          <p:cNvSpPr txBox="1"/>
          <p:nvPr/>
        </p:nvSpPr>
        <p:spPr>
          <a:xfrm>
            <a:off x="408709" y="296472"/>
            <a:ext cx="11016000" cy="637600"/>
          </a:xfrm>
          <a:prstGeom prst="rect">
            <a:avLst/>
          </a:prstGeom>
          <a:noFill/>
          <a:ln>
            <a:noFill/>
          </a:ln>
        </p:spPr>
        <p:txBody>
          <a:bodyPr spcFirstLastPara="1" wrap="square" lIns="91433" tIns="45700" rIns="91433" bIns="45700" anchor="t" anchorCtr="0">
            <a:noAutofit/>
          </a:bodyPr>
          <a:lstStyle/>
          <a:p>
            <a:pPr marL="0" marR="0" lvl="0" indent="0" algn="l" defTabSz="914367" rtl="0" eaLnBrk="1" fontAlgn="auto" latinLnBrk="0" hangingPunct="1">
              <a:lnSpc>
                <a:spcPct val="90000"/>
              </a:lnSpc>
              <a:spcBef>
                <a:spcPts val="0"/>
              </a:spcBef>
              <a:spcAft>
                <a:spcPts val="0"/>
              </a:spcAft>
              <a:buClrTx/>
              <a:buSzTx/>
              <a:buFontTx/>
              <a:buNone/>
              <a:tabLst/>
              <a:defRPr/>
            </a:pPr>
            <a:endParaRPr kumimoji="0" lang="en-US" sz="4800" b="1" i="0" u="none" strike="noStrike" kern="1200" cap="none" spc="0" normalizeH="0" baseline="0" noProof="0">
              <a:ln>
                <a:noFill/>
              </a:ln>
              <a:solidFill>
                <a:srgbClr val="FFFFFF"/>
              </a:solidFill>
              <a:effectLst/>
              <a:uLnTx/>
              <a:uFillTx/>
              <a:latin typeface="Calibri"/>
              <a:ea typeface="Calibri"/>
              <a:cs typeface="Calibri"/>
            </a:endParaRPr>
          </a:p>
        </p:txBody>
      </p:sp>
      <p:sp>
        <p:nvSpPr>
          <p:cNvPr id="6" name="Title 1">
            <a:extLst>
              <a:ext uri="{FF2B5EF4-FFF2-40B4-BE49-F238E27FC236}">
                <a16:creationId xmlns:a16="http://schemas.microsoft.com/office/drawing/2014/main" id="{BE62B09F-64B5-76F8-4DB7-41078F68633A}"/>
              </a:ext>
            </a:extLst>
          </p:cNvPr>
          <p:cNvSpPr txBox="1">
            <a:spLocks/>
          </p:cNvSpPr>
          <p:nvPr/>
        </p:nvSpPr>
        <p:spPr>
          <a:xfrm>
            <a:off x="588263" y="1602779"/>
            <a:ext cx="4808927"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24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rPr>
              <a:t>Provide visibility into vulnerable and out-of-date dependencies </a:t>
            </a:r>
          </a:p>
        </p:txBody>
      </p:sp>
      <p:cxnSp>
        <p:nvCxnSpPr>
          <p:cNvPr id="5" name="Straight Arrow Connector 4" descr="Dark grey line">
            <a:extLst>
              <a:ext uri="{FF2B5EF4-FFF2-40B4-BE49-F238E27FC236}">
                <a16:creationId xmlns:a16="http://schemas.microsoft.com/office/drawing/2014/main" id="{58D55926-DA6F-CC57-3402-6F7B5975810F}"/>
              </a:ext>
              <a:ext uri="{C183D7F6-B498-43B3-948B-1728B52AA6E4}">
                <adec:decorative xmlns:adec="http://schemas.microsoft.com/office/drawing/2017/decorative" val="0"/>
              </a:ext>
            </a:extLst>
          </p:cNvPr>
          <p:cNvCxnSpPr>
            <a:cxnSpLocks/>
          </p:cNvCxnSpPr>
          <p:nvPr/>
        </p:nvCxnSpPr>
        <p:spPr>
          <a:xfrm>
            <a:off x="588264" y="2523443"/>
            <a:ext cx="4886985"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E6774BF8-34EC-0313-7907-E37C5DBAC6C1}"/>
              </a:ext>
            </a:extLst>
          </p:cNvPr>
          <p:cNvSpPr txBox="1">
            <a:spLocks/>
          </p:cNvSpPr>
          <p:nvPr/>
        </p:nvSpPr>
        <p:spPr>
          <a:xfrm>
            <a:off x="588261" y="2863611"/>
            <a:ext cx="4808929" cy="2939266"/>
          </a:xfrm>
          <a:prstGeom prst="rect">
            <a:avLst/>
          </a:prstGeom>
        </p:spPr>
        <p:txBody>
          <a:bodyPr vert="horz" wrap="square"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
                <a:srgbClr val="091F2C"/>
              </a:buClr>
              <a:buSzTx/>
              <a:buFont typeface="Arial" panose="020B0604020202020204" pitchFamily="34" charset="0"/>
              <a:buNone/>
              <a:tabLst/>
              <a:defRPr/>
            </a:pPr>
            <a:r>
              <a:rPr kumimoji="0" lang="en-US" sz="18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rPr>
              <a:t>Automated security alerts</a:t>
            </a:r>
          </a:p>
          <a:p>
            <a:pPr marL="0" marR="0" lvl="0" indent="0" algn="l" defTabSz="914400" rtl="0" eaLnBrk="1" fontAlgn="auto" latinLnBrk="0" hangingPunct="1">
              <a:lnSpc>
                <a:spcPct val="100000"/>
              </a:lnSpc>
              <a:spcBef>
                <a:spcPts val="0"/>
              </a:spcBef>
              <a:spcAft>
                <a:spcPts val="1200"/>
              </a:spcAft>
              <a:buClr>
                <a:srgbClr val="091F2C"/>
              </a:buClr>
              <a:buSzTx/>
              <a:buFont typeface="Arial" panose="020B0604020202020204" pitchFamily="34" charset="0"/>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Keep your projects secure and up to date by monitoring them for vulnerable and out-of-date components. </a:t>
            </a:r>
          </a:p>
          <a:p>
            <a:pPr marL="0" marR="0" lvl="0" indent="0" algn="l" defTabSz="914400" rtl="0" eaLnBrk="1" fontAlgn="auto" latinLnBrk="0" hangingPunct="1">
              <a:lnSpc>
                <a:spcPct val="100000"/>
              </a:lnSpc>
              <a:spcBef>
                <a:spcPts val="0"/>
              </a:spcBef>
              <a:spcAft>
                <a:spcPts val="600"/>
              </a:spcAft>
              <a:buClr>
                <a:srgbClr val="091F2C"/>
              </a:buClr>
              <a:buSzTx/>
              <a:buFont typeface="Arial" panose="020B0604020202020204" pitchFamily="34" charset="0"/>
              <a:buNone/>
              <a:tabLst/>
              <a:defRPr/>
            </a:pPr>
            <a:r>
              <a:rPr kumimoji="0" lang="en-US" sz="18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rPr>
              <a:t>Integrated with developer workflow</a:t>
            </a:r>
          </a:p>
          <a:p>
            <a:pPr marL="0" marR="0" lvl="0" indent="0" algn="l" defTabSz="914400" rtl="0" eaLnBrk="1" fontAlgn="auto" latinLnBrk="0" hangingPunct="1">
              <a:lnSpc>
                <a:spcPct val="100000"/>
              </a:lnSpc>
              <a:spcBef>
                <a:spcPts val="0"/>
              </a:spcBef>
              <a:spcAft>
                <a:spcPts val="1200"/>
              </a:spcAft>
              <a:buClr>
                <a:srgbClr val="091F2C"/>
              </a:buClr>
              <a:buSzTx/>
              <a:buFont typeface="Arial" panose="020B0604020202020204" pitchFamily="34" charset="0"/>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Dependency Scanning integrates directly into the developer workflow for a frictionless experience and faster fixes</a:t>
            </a:r>
            <a:r>
              <a:rPr kumimoji="0" lang="en-US" sz="18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rPr>
              <a:t>.</a:t>
            </a:r>
          </a:p>
          <a:p>
            <a:pPr marL="0" marR="0" lvl="0" indent="0" algn="l" defTabSz="914400" rtl="0" eaLnBrk="1" fontAlgn="auto" latinLnBrk="0" hangingPunct="1">
              <a:lnSpc>
                <a:spcPct val="100000"/>
              </a:lnSpc>
              <a:spcBef>
                <a:spcPts val="0"/>
              </a:spcBef>
              <a:spcAft>
                <a:spcPts val="600"/>
              </a:spcAft>
              <a:buClr>
                <a:srgbClr val="091F2C"/>
              </a:buClr>
              <a:buSzTx/>
              <a:buFont typeface="Arial" panose="020B0604020202020204" pitchFamily="34" charset="0"/>
              <a:buNone/>
              <a:tabLst/>
              <a:defRPr/>
            </a:pPr>
            <a:r>
              <a:rPr kumimoji="0" lang="en-US" sz="18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rPr>
              <a:t>Rich vulnerability data</a:t>
            </a:r>
          </a:p>
          <a:p>
            <a:pPr marL="0" marR="0" lvl="0" indent="0" algn="l" defTabSz="914400" rtl="0" eaLnBrk="1" fontAlgn="auto" latinLnBrk="0" hangingPunct="1">
              <a:lnSpc>
                <a:spcPct val="100000"/>
              </a:lnSpc>
              <a:spcBef>
                <a:spcPts val="0"/>
              </a:spcBef>
              <a:spcAft>
                <a:spcPts val="600"/>
              </a:spcAft>
              <a:buClr>
                <a:srgbClr val="091F2C"/>
              </a:buClr>
              <a:buSzTx/>
              <a:buFont typeface="Arial" panose="020B0604020202020204" pitchFamily="34" charset="0"/>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GitHub tracks vulnerabilities in the GitHub Advisory Database, the 2nd largest CVE issuer in the world after MITRE.</a:t>
            </a:r>
          </a:p>
        </p:txBody>
      </p:sp>
      <p:pic>
        <p:nvPicPr>
          <p:cNvPr id="2" name="Google Shape;3384;g1f01ef695e0_3_0" descr="Video of Advanced Security tab.">
            <a:extLst>
              <a:ext uri="{FF2B5EF4-FFF2-40B4-BE49-F238E27FC236}">
                <a16:creationId xmlns:a16="http://schemas.microsoft.com/office/drawing/2014/main" id="{D2437931-0BB1-5B1C-1D31-D24E8170A380}"/>
              </a:ext>
            </a:extLst>
          </p:cNvPr>
          <p:cNvPicPr preferRelativeResize="0">
            <a:picLocks noChangeAspect="1"/>
          </p:cNvPicPr>
          <p:nvPr/>
        </p:nvPicPr>
        <p:blipFill>
          <a:blip r:embed="rId3"/>
          <a:stretch>
            <a:fillRect/>
          </a:stretch>
        </p:blipFill>
        <p:spPr>
          <a:xfrm>
            <a:off x="6096000" y="1972111"/>
            <a:ext cx="5656263" cy="3521019"/>
          </a:xfrm>
          <a:prstGeom prst="roundRect">
            <a:avLst>
              <a:gd name="adj" fmla="val 3218"/>
            </a:avLst>
          </a:prstGeom>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2.08333E-7 -4.44444E-6 L -2.08333E-7 0.03542 " pathEditMode="relative" rAng="0" ptsTypes="AA">
                                      <p:cBhvr>
                                        <p:cTn id="9" dur="700" spd="-100000" fill="hold"/>
                                        <p:tgtEl>
                                          <p:spTgt spid="7"/>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100"/>
                                  </p:stCondLst>
                                  <p:childTnLst>
                                    <p:animMotion origin="layout" path="M -2.70833E-6 -5.55112E-17 L -2.70833E-6 0.03542 " pathEditMode="relative" rAng="0" ptsTypes="AA">
                                      <p:cBhvr>
                                        <p:cTn id="14" dur="700" spd="-100000" fill="hold"/>
                                        <p:tgtEl>
                                          <p:spTgt spid="6"/>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grpId="1" nodeType="withEffect">
                                  <p:stCondLst>
                                    <p:cond delay="200"/>
                                  </p:stCondLst>
                                  <p:childTnLst>
                                    <p:animMotion origin="layout" path="M -2.70833E-6 -2.96296E-6 L -2.70833E-6 0.03542 " pathEditMode="relative" rAng="0" ptsTypes="AA">
                                      <p:cBhvr>
                                        <p:cTn id="19" dur="700" spd="-100000" fill="hold"/>
                                        <p:tgtEl>
                                          <p:spTgt spid="4"/>
                                        </p:tgtEl>
                                        <p:attrNameLst>
                                          <p:attrName>ppt_x</p:attrName>
                                          <p:attrName>ppt_y</p:attrName>
                                        </p:attrNameLst>
                                      </p:cBhvr>
                                      <p:rCtr x="0" y="1759"/>
                                    </p:animMotion>
                                  </p:childTnLst>
                                </p:cTn>
                              </p:par>
                              <p:par>
                                <p:cTn id="20" presetID="10" presetClass="entr" presetSubtype="0" fill="hold" nodeType="withEffect">
                                  <p:stCondLst>
                                    <p:cond delay="2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42" presetClass="path" presetSubtype="0" decel="100000" fill="hold" nodeType="withEffect">
                                  <p:stCondLst>
                                    <p:cond delay="200"/>
                                  </p:stCondLst>
                                  <p:childTnLst>
                                    <p:animMotion origin="layout" path="M 2.08333E-6 4.44444E-6 L 2.08333E-6 0.03541 " pathEditMode="relative" rAng="0" ptsTypes="AA">
                                      <p:cBhvr>
                                        <p:cTn id="24" dur="700" spd="-100000" fill="hold"/>
                                        <p:tgtEl>
                                          <p:spTgt spid="5"/>
                                        </p:tgtEl>
                                        <p:attrNameLst>
                                          <p:attrName>ppt_x</p:attrName>
                                          <p:attrName>ppt_y</p:attrName>
                                        </p:attrNameLst>
                                      </p:cBhvr>
                                      <p:rCtr x="0" y="1759"/>
                                    </p:animMotion>
                                  </p:childTnLst>
                                </p:cTn>
                              </p:par>
                              <p:par>
                                <p:cTn id="25" presetID="10" presetClass="entr" presetSubtype="0" fill="hold" nodeType="withEffect">
                                  <p:stCondLst>
                                    <p:cond delay="30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par>
                                <p:cTn id="28" presetID="42" presetClass="path" presetSubtype="0" decel="100000" fill="hold" nodeType="withEffect">
                                  <p:stCondLst>
                                    <p:cond delay="300"/>
                                  </p:stCondLst>
                                  <p:childTnLst>
                                    <p:animMotion origin="layout" path="M -1.04167E-6 -2.96296E-6 L -1.04167E-6 0.03542 " pathEditMode="relative" rAng="0" ptsTypes="AA">
                                      <p:cBhvr>
                                        <p:cTn id="29"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6" grpId="0"/>
      <p:bldP spid="6" grpId="1"/>
      <p:bldP spid="4" grpId="0"/>
      <p:bldP spid="4"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356"/>
        <p:cNvGrpSpPr/>
        <p:nvPr/>
      </p:nvGrpSpPr>
      <p:grpSpPr>
        <a:xfrm>
          <a:off x="0" y="0"/>
          <a:ext cx="0" cy="0"/>
          <a:chOff x="0" y="0"/>
          <a:chExt cx="0" cy="0"/>
        </a:xfrm>
      </p:grpSpPr>
      <p:sp>
        <p:nvSpPr>
          <p:cNvPr id="6" name="Google Shape;685;p50">
            <a:extLst>
              <a:ext uri="{FF2B5EF4-FFF2-40B4-BE49-F238E27FC236}">
                <a16:creationId xmlns:a16="http://schemas.microsoft.com/office/drawing/2014/main" id="{8DA14E49-8BCF-972C-28C2-F6BC86A374C0}"/>
              </a:ext>
            </a:extLst>
          </p:cNvPr>
          <p:cNvSpPr txBox="1">
            <a:spLocks noGrp="1"/>
          </p:cNvSpPr>
          <p:nvPr>
            <p:ph type="title"/>
          </p:nvPr>
        </p:nvSpPr>
        <p:spPr>
          <a:xfrm>
            <a:off x="588263" y="457200"/>
            <a:ext cx="11018520" cy="553998"/>
          </a:xfrm>
        </p:spPr>
        <p:txBody>
          <a:bodyPr spcFirstLastPara="1" vert="horz" wrap="square" lIns="0" tIns="0" rIns="0" bIns="0" rtlCol="0" anchor="t" anchorCtr="0">
            <a:noAutofit/>
          </a:bodyPr>
          <a:lstStyle/>
          <a:p>
            <a:r>
              <a:rPr lang="en-US"/>
              <a:t>Code Scanning</a:t>
            </a:r>
          </a:p>
        </p:txBody>
      </p:sp>
      <p:sp>
        <p:nvSpPr>
          <p:cNvPr id="17" name="Content Placeholder 2">
            <a:extLst>
              <a:ext uri="{FF2B5EF4-FFF2-40B4-BE49-F238E27FC236}">
                <a16:creationId xmlns:a16="http://schemas.microsoft.com/office/drawing/2014/main" id="{0CF86434-1F8F-AFA4-80F8-6C5F34FF571E}"/>
              </a:ext>
            </a:extLst>
          </p:cNvPr>
          <p:cNvSpPr txBox="1">
            <a:spLocks/>
          </p:cNvSpPr>
          <p:nvPr/>
        </p:nvSpPr>
        <p:spPr>
          <a:xfrm>
            <a:off x="588262" y="2595727"/>
            <a:ext cx="4886988" cy="3600986"/>
          </a:xfrm>
          <a:prstGeom prst="rect">
            <a:avLst/>
          </a:prstGeom>
        </p:spPr>
        <p:txBody>
          <a:bodyPr vert="horz" wrap="square"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
                <a:srgbClr val="091F2C"/>
              </a:buClr>
              <a:buSzTx/>
              <a:buFont typeface="Arial" panose="020B0604020202020204" pitchFamily="34" charset="0"/>
              <a:buNone/>
              <a:tabLst/>
              <a:defRPr/>
            </a:pPr>
            <a:r>
              <a:rPr kumimoji="0" lang="en-US" sz="1800" b="0" i="0" u="none" strike="noStrike" kern="1200" cap="none" spc="0" normalizeH="0" baseline="0" noProof="0" err="1">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rPr>
              <a:t>CodeQL</a:t>
            </a:r>
            <a:endParaRPr kumimoji="0" lang="en-US" sz="18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endParaRPr>
          </a:p>
          <a:p>
            <a:pPr marL="0" marR="0" lvl="0" indent="0" algn="l" defTabSz="914400" rtl="0" eaLnBrk="1" fontAlgn="auto" latinLnBrk="0" hangingPunct="1">
              <a:lnSpc>
                <a:spcPct val="100000"/>
              </a:lnSpc>
              <a:spcBef>
                <a:spcPts val="0"/>
              </a:spcBef>
              <a:spcAft>
                <a:spcPts val="1200"/>
              </a:spcAft>
              <a:buClr>
                <a:srgbClr val="091F2C"/>
              </a:buClr>
              <a:buSzTx/>
              <a:buFont typeface="Arial" panose="020B0604020202020204" pitchFamily="34" charset="0"/>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Turns source code into relational data that can be queried for vulnerabilities</a:t>
            </a:r>
          </a:p>
          <a:p>
            <a:pPr marL="0" marR="0" lvl="0" indent="0" algn="l" defTabSz="914400" rtl="0" eaLnBrk="1" fontAlgn="auto" latinLnBrk="0" hangingPunct="1">
              <a:lnSpc>
                <a:spcPct val="100000"/>
              </a:lnSpc>
              <a:spcBef>
                <a:spcPts val="0"/>
              </a:spcBef>
              <a:spcAft>
                <a:spcPts val="600"/>
              </a:spcAft>
              <a:buClr>
                <a:srgbClr val="091F2C"/>
              </a:buClr>
              <a:buSzTx/>
              <a:buFont typeface="Arial" panose="020B0604020202020204" pitchFamily="34" charset="0"/>
              <a:buNone/>
              <a:tabLst/>
              <a:defRPr/>
            </a:pPr>
            <a:r>
              <a:rPr kumimoji="0" lang="en-US" sz="18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rPr>
              <a:t>Find and fix vulnerabilities fast</a:t>
            </a:r>
          </a:p>
          <a:p>
            <a:pPr marL="0" marR="0" lvl="0" indent="0" algn="l" defTabSz="914400" rtl="0" eaLnBrk="1" fontAlgn="auto" latinLnBrk="0" hangingPunct="1">
              <a:lnSpc>
                <a:spcPct val="100000"/>
              </a:lnSpc>
              <a:spcBef>
                <a:spcPts val="0"/>
              </a:spcBef>
              <a:spcAft>
                <a:spcPts val="1200"/>
              </a:spcAft>
              <a:buClr>
                <a:srgbClr val="091F2C"/>
              </a:buClr>
              <a:buSzTx/>
              <a:buFont typeface="Arial" panose="020B0604020202020204" pitchFamily="34" charset="0"/>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Find and fix vulnerabilities before they are merged into the code base with automated scans.</a:t>
            </a:r>
          </a:p>
          <a:p>
            <a:pPr marL="0" marR="0" lvl="0" indent="0" algn="l" defTabSz="914400" rtl="0" eaLnBrk="1" fontAlgn="auto" latinLnBrk="0" hangingPunct="1">
              <a:lnSpc>
                <a:spcPct val="100000"/>
              </a:lnSpc>
              <a:spcBef>
                <a:spcPts val="0"/>
              </a:spcBef>
              <a:spcAft>
                <a:spcPts val="600"/>
              </a:spcAft>
              <a:buClr>
                <a:srgbClr val="091F2C"/>
              </a:buClr>
              <a:buSzTx/>
              <a:buFont typeface="Arial" panose="020B0604020202020204" pitchFamily="34" charset="0"/>
              <a:buNone/>
              <a:tabLst/>
              <a:defRPr/>
            </a:pPr>
            <a:r>
              <a:rPr kumimoji="0" lang="en-US" sz="18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rPr>
              <a:t>Community of top security experts</a:t>
            </a:r>
          </a:p>
          <a:p>
            <a:pPr marL="0" marR="0" lvl="0" indent="0" algn="l" defTabSz="914400" rtl="0" eaLnBrk="1" fontAlgn="auto" latinLnBrk="0" hangingPunct="1">
              <a:lnSpc>
                <a:spcPct val="100000"/>
              </a:lnSpc>
              <a:spcBef>
                <a:spcPts val="0"/>
              </a:spcBef>
              <a:spcAft>
                <a:spcPts val="1200"/>
              </a:spcAft>
              <a:buClr>
                <a:srgbClr val="091F2C"/>
              </a:buClr>
              <a:buSzTx/>
              <a:buFont typeface="Arial" panose="020B0604020202020204" pitchFamily="34" charset="0"/>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Your projects are powered by world-class security teams. Use queries created by the security community in your projects.</a:t>
            </a:r>
          </a:p>
          <a:p>
            <a:pPr marL="0" marR="0" lvl="0" indent="0" algn="l" defTabSz="914400" rtl="0" eaLnBrk="1" fontAlgn="auto" latinLnBrk="0" hangingPunct="1">
              <a:lnSpc>
                <a:spcPct val="100000"/>
              </a:lnSpc>
              <a:spcBef>
                <a:spcPts val="0"/>
              </a:spcBef>
              <a:spcAft>
                <a:spcPts val="600"/>
              </a:spcAft>
              <a:buClr>
                <a:srgbClr val="091F2C"/>
              </a:buClr>
              <a:buSzTx/>
              <a:buFont typeface="Arial" panose="020B0604020202020204" pitchFamily="34" charset="0"/>
              <a:buNone/>
              <a:tabLst/>
              <a:defRPr/>
            </a:pPr>
            <a:r>
              <a:rPr kumimoji="0" lang="en-US" sz="18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rPr>
              <a:t>Integrated with developer workflow</a:t>
            </a:r>
          </a:p>
          <a:p>
            <a:pPr marL="0" marR="0" lvl="0" indent="0" algn="l" defTabSz="914400" rtl="0" eaLnBrk="1" fontAlgn="auto" latinLnBrk="0" hangingPunct="1">
              <a:lnSpc>
                <a:spcPct val="100000"/>
              </a:lnSpc>
              <a:spcBef>
                <a:spcPts val="0"/>
              </a:spcBef>
              <a:spcAft>
                <a:spcPts val="600"/>
              </a:spcAft>
              <a:buClr>
                <a:srgbClr val="091F2C"/>
              </a:buClr>
              <a:buSzTx/>
              <a:buFont typeface="Arial" panose="020B0604020202020204" pitchFamily="34" charset="0"/>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Integrate security results directly into the developer workflow for a frictionless experience and faster development.</a:t>
            </a:r>
          </a:p>
        </p:txBody>
      </p:sp>
      <p:cxnSp>
        <p:nvCxnSpPr>
          <p:cNvPr id="18" name="Straight Arrow Connector 17" descr="Dark grey line">
            <a:extLst>
              <a:ext uri="{FF2B5EF4-FFF2-40B4-BE49-F238E27FC236}">
                <a16:creationId xmlns:a16="http://schemas.microsoft.com/office/drawing/2014/main" id="{4D580278-74DB-6E8B-B9B2-ADF29734001B}"/>
              </a:ext>
              <a:ext uri="{C183D7F6-B498-43B3-948B-1728B52AA6E4}">
                <adec:decorative xmlns:adec="http://schemas.microsoft.com/office/drawing/2017/decorative" val="0"/>
              </a:ext>
            </a:extLst>
          </p:cNvPr>
          <p:cNvCxnSpPr>
            <a:cxnSpLocks/>
          </p:cNvCxnSpPr>
          <p:nvPr/>
        </p:nvCxnSpPr>
        <p:spPr>
          <a:xfrm>
            <a:off x="588264" y="2344769"/>
            <a:ext cx="4976195"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26E875D7-11D4-4263-5CF2-5D61B4694A15}"/>
              </a:ext>
            </a:extLst>
          </p:cNvPr>
          <p:cNvSpPr txBox="1">
            <a:spLocks/>
          </p:cNvSpPr>
          <p:nvPr/>
        </p:nvSpPr>
        <p:spPr>
          <a:xfrm>
            <a:off x="588263" y="1334895"/>
            <a:ext cx="3716107"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24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rPr>
              <a:t>Find and fix vulnerabilities as you code</a:t>
            </a:r>
          </a:p>
        </p:txBody>
      </p:sp>
      <p:pic>
        <p:nvPicPr>
          <p:cNvPr id="3" name="Google Shape;3361;g1f01ef695e0_3_19" descr="Video of Advanced Security tab.">
            <a:extLst>
              <a:ext uri="{FF2B5EF4-FFF2-40B4-BE49-F238E27FC236}">
                <a16:creationId xmlns:a16="http://schemas.microsoft.com/office/drawing/2014/main" id="{181DC0FE-A0C2-2EE6-DF7C-F2A5D3E2F896}"/>
              </a:ext>
            </a:extLst>
          </p:cNvPr>
          <p:cNvPicPr preferRelativeResize="0"/>
          <p:nvPr/>
        </p:nvPicPr>
        <p:blipFill>
          <a:blip r:embed="rId3"/>
          <a:stretch>
            <a:fillRect/>
          </a:stretch>
        </p:blipFill>
        <p:spPr>
          <a:xfrm>
            <a:off x="6096000" y="1928023"/>
            <a:ext cx="5656262" cy="3521019"/>
          </a:xfrm>
          <a:prstGeom prst="roundRect">
            <a:avLst>
              <a:gd name="adj" fmla="val 3218"/>
            </a:avLst>
          </a:prstGeom>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path" presetSubtype="0" decel="100000" fill="hold" nodeType="withEffect">
                                  <p:stCondLst>
                                    <p:cond delay="200"/>
                                  </p:stCondLst>
                                  <p:childTnLst>
                                    <p:animMotion origin="layout" path="M -3.75E-6 1.85185E-6 L -3.75E-6 0.03541 " pathEditMode="relative" rAng="0" ptsTypes="AA">
                                      <p:cBhvr>
                                        <p:cTn id="9" dur="700" spd="-100000" fill="hold"/>
                                        <p:tgtEl>
                                          <p:spTgt spid="18"/>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200"/>
                                  </p:stCondLst>
                                  <p:childTnLst>
                                    <p:animMotion origin="layout" path="M 2.08333E-6 -2.22222E-6 L 2.08333E-6 0.03542 " pathEditMode="relative" rAng="0" ptsTypes="AA">
                                      <p:cBhvr>
                                        <p:cTn id="14" dur="700" spd="-100000" fill="hold"/>
                                        <p:tgtEl>
                                          <p:spTgt spid="17"/>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1.04167E-6 3.7037E-7 L -1.04167E-6 0.03542 " pathEditMode="relative" rAng="0" ptsTypes="AA">
                                      <p:cBhvr>
                                        <p:cTn id="19" dur="700" spd="-100000" fill="hold"/>
                                        <p:tgtEl>
                                          <p:spTgt spid="19"/>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42" presetClass="path" presetSubtype="0" decel="100000" fill="hold" grpId="1" nodeType="withEffect">
                                  <p:stCondLst>
                                    <p:cond delay="0"/>
                                  </p:stCondLst>
                                  <p:childTnLst>
                                    <p:animMotion origin="layout" path="M -2.08333E-7 -4.44444E-6 L -2.08333E-7 0.03542 " pathEditMode="relative" rAng="0" ptsTypes="AA">
                                      <p:cBhvr>
                                        <p:cTn id="24" dur="700" spd="-100000" fill="hold"/>
                                        <p:tgtEl>
                                          <p:spTgt spid="6"/>
                                        </p:tgtEl>
                                        <p:attrNameLst>
                                          <p:attrName>ppt_x</p:attrName>
                                          <p:attrName>ppt_y</p:attrName>
                                        </p:attrNameLst>
                                      </p:cBhvr>
                                      <p:rCtr x="0" y="1759"/>
                                    </p:animMotion>
                                  </p:childTnLst>
                                </p:cTn>
                              </p:par>
                              <p:par>
                                <p:cTn id="25" presetID="10" presetClass="entr" presetSubtype="0" fill="hold" nodeType="withEffect">
                                  <p:stCondLst>
                                    <p:cond delay="3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42" presetClass="path" presetSubtype="0" decel="100000" fill="hold" nodeType="withEffect">
                                  <p:stCondLst>
                                    <p:cond delay="300"/>
                                  </p:stCondLst>
                                  <p:childTnLst>
                                    <p:animMotion origin="layout" path="M -1.04167E-6 -1.48148E-6 L -1.04167E-6 0.03542 " pathEditMode="relative" rAng="0" ptsTypes="AA">
                                      <p:cBhvr>
                                        <p:cTn id="29"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7" grpId="0"/>
      <p:bldP spid="17" grpId="1"/>
      <p:bldP spid="19" grpId="0"/>
      <p:bldP spid="19"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EAED5-ACCA-D4E5-C49B-B48E48A8BB4D}"/>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04C9101-0DE0-F8ED-C259-9175EC696C13}"/>
              </a:ext>
            </a:extLst>
          </p:cNvPr>
          <p:cNvSpPr>
            <a:spLocks noGrp="1"/>
          </p:cNvSpPr>
          <p:nvPr>
            <p:ph type="title"/>
          </p:nvPr>
        </p:nvSpPr>
        <p:spPr>
          <a:xfrm>
            <a:off x="758744" y="232474"/>
            <a:ext cx="11018520" cy="553998"/>
          </a:xfrm>
        </p:spPr>
        <p:txBody>
          <a:bodyPr/>
          <a:lstStyle/>
          <a:p>
            <a:r>
              <a:rPr lang="en-US"/>
              <a:t>Demo GHAS</a:t>
            </a:r>
          </a:p>
        </p:txBody>
      </p:sp>
      <p:pic>
        <p:nvPicPr>
          <p:cNvPr id="3" name="Picture 2">
            <a:extLst>
              <a:ext uri="{FF2B5EF4-FFF2-40B4-BE49-F238E27FC236}">
                <a16:creationId xmlns:a16="http://schemas.microsoft.com/office/drawing/2014/main" id="{CC46F8E2-EC05-B30C-B1A2-71A1742406A8}"/>
              </a:ext>
            </a:extLst>
          </p:cNvPr>
          <p:cNvPicPr>
            <a:picLocks noChangeAspect="1"/>
          </p:cNvPicPr>
          <p:nvPr/>
        </p:nvPicPr>
        <p:blipFill>
          <a:blip r:embed="rId3"/>
          <a:stretch>
            <a:fillRect/>
          </a:stretch>
        </p:blipFill>
        <p:spPr>
          <a:xfrm>
            <a:off x="1036320" y="1255625"/>
            <a:ext cx="10241280" cy="5053046"/>
          </a:xfrm>
          <a:prstGeom prst="rect">
            <a:avLst/>
          </a:prstGeom>
        </p:spPr>
      </p:pic>
    </p:spTree>
    <p:extLst>
      <p:ext uri="{BB962C8B-B14F-4D97-AF65-F5344CB8AC3E}">
        <p14:creationId xmlns:p14="http://schemas.microsoft.com/office/powerpoint/2010/main" val="4181382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9CB77C-8D87-A1AB-AA3D-D2D8D63EBF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DAECA3-D1F4-82D0-E8BD-929882D130C8}"/>
              </a:ext>
            </a:extLst>
          </p:cNvPr>
          <p:cNvSpPr>
            <a:spLocks noGrp="1"/>
          </p:cNvSpPr>
          <p:nvPr>
            <p:ph type="title"/>
          </p:nvPr>
        </p:nvSpPr>
        <p:spPr>
          <a:xfrm>
            <a:off x="558322" y="1940154"/>
            <a:ext cx="5764784" cy="886397"/>
          </a:xfrm>
        </p:spPr>
        <p:txBody>
          <a:bodyPr/>
          <a:lstStyle/>
          <a:p>
            <a:r>
              <a:rPr lang="en-US" sz="3200">
                <a:solidFill>
                  <a:schemeClr val="tx1"/>
                </a:solidFill>
              </a:rPr>
              <a:t>A Bit About Microsoft’s Journey</a:t>
            </a:r>
            <a:br>
              <a:rPr lang="en-US" sz="3200">
                <a:solidFill>
                  <a:schemeClr val="tx1"/>
                </a:solidFill>
              </a:rPr>
            </a:br>
            <a:r>
              <a:rPr lang="en-US" sz="3200">
                <a:solidFill>
                  <a:schemeClr val="tx1"/>
                </a:solidFill>
              </a:rPr>
              <a:t>“1ES”</a:t>
            </a:r>
          </a:p>
        </p:txBody>
      </p:sp>
    </p:spTree>
    <p:extLst>
      <p:ext uri="{BB962C8B-B14F-4D97-AF65-F5344CB8AC3E}">
        <p14:creationId xmlns:p14="http://schemas.microsoft.com/office/powerpoint/2010/main" val="395810593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356">
          <a:extLst>
            <a:ext uri="{FF2B5EF4-FFF2-40B4-BE49-F238E27FC236}">
              <a16:creationId xmlns:a16="http://schemas.microsoft.com/office/drawing/2014/main" id="{9B8B775C-272B-E7F2-82AB-F81B3389AF7D}"/>
            </a:ext>
          </a:extLst>
        </p:cNvPr>
        <p:cNvGrpSpPr/>
        <p:nvPr/>
      </p:nvGrpSpPr>
      <p:grpSpPr>
        <a:xfrm>
          <a:off x="0" y="0"/>
          <a:ext cx="0" cy="0"/>
          <a:chOff x="0" y="0"/>
          <a:chExt cx="0" cy="0"/>
        </a:xfrm>
      </p:grpSpPr>
      <p:sp>
        <p:nvSpPr>
          <p:cNvPr id="14" name="Title 13">
            <a:extLst>
              <a:ext uri="{FF2B5EF4-FFF2-40B4-BE49-F238E27FC236}">
                <a16:creationId xmlns:a16="http://schemas.microsoft.com/office/drawing/2014/main" id="{460ABE4C-3F9C-45A0-31C2-A43E868B5E2F}"/>
              </a:ext>
            </a:extLst>
          </p:cNvPr>
          <p:cNvSpPr>
            <a:spLocks noGrp="1"/>
          </p:cNvSpPr>
          <p:nvPr>
            <p:ph type="title"/>
          </p:nvPr>
        </p:nvSpPr>
        <p:spPr>
          <a:xfrm>
            <a:off x="588963" y="457200"/>
            <a:ext cx="11017250" cy="554038"/>
          </a:xfrm>
        </p:spPr>
        <p:txBody>
          <a:bodyPr/>
          <a:lstStyle/>
          <a:p>
            <a:r>
              <a:rPr lang="en-US"/>
              <a:t>Microsoft Defender for Cloud</a:t>
            </a:r>
          </a:p>
        </p:txBody>
      </p:sp>
      <p:sp>
        <p:nvSpPr>
          <p:cNvPr id="16" name="Title 13">
            <a:extLst>
              <a:ext uri="{FF2B5EF4-FFF2-40B4-BE49-F238E27FC236}">
                <a16:creationId xmlns:a16="http://schemas.microsoft.com/office/drawing/2014/main" id="{BCB00D1A-772F-D7E2-0C80-90F792ABB1C3}"/>
              </a:ext>
            </a:extLst>
          </p:cNvPr>
          <p:cNvSpPr txBox="1">
            <a:spLocks/>
          </p:cNvSpPr>
          <p:nvPr/>
        </p:nvSpPr>
        <p:spPr>
          <a:xfrm>
            <a:off x="588963" y="1183754"/>
            <a:ext cx="1101725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rPr>
              <a:t>Empower </a:t>
            </a:r>
            <a:r>
              <a:rPr kumimoji="0" lang="en-GB" sz="2000" b="0" i="0" u="none" strike="noStrike" kern="1200" cap="none" spc="0" normalizeH="0" baseline="0" noProof="0" err="1">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rPr>
              <a:t>DevSecOps</a:t>
            </a:r>
            <a:r>
              <a:rPr kumimoji="0" lang="en-GB"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rPr>
              <a:t> models with Defender for Cloud</a:t>
            </a:r>
          </a:p>
        </p:txBody>
      </p:sp>
      <p:cxnSp>
        <p:nvCxnSpPr>
          <p:cNvPr id="18" name="Straight Arrow Connector 17" descr="Dark grey line">
            <a:extLst>
              <a:ext uri="{FF2B5EF4-FFF2-40B4-BE49-F238E27FC236}">
                <a16:creationId xmlns:a16="http://schemas.microsoft.com/office/drawing/2014/main" id="{BEA4A7A2-C709-4F01-E74F-C01AF7FE555F}"/>
              </a:ext>
              <a:ext uri="{C183D7F6-B498-43B3-948B-1728B52AA6E4}">
                <adec:decorative xmlns:adec="http://schemas.microsoft.com/office/drawing/2017/decorative" val="0"/>
              </a:ext>
            </a:extLst>
          </p:cNvPr>
          <p:cNvCxnSpPr>
            <a:cxnSpLocks/>
          </p:cNvCxnSpPr>
          <p:nvPr/>
        </p:nvCxnSpPr>
        <p:spPr>
          <a:xfrm>
            <a:off x="588963" y="1872099"/>
            <a:ext cx="3476626"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7" name="Title 13">
            <a:extLst>
              <a:ext uri="{FF2B5EF4-FFF2-40B4-BE49-F238E27FC236}">
                <a16:creationId xmlns:a16="http://schemas.microsoft.com/office/drawing/2014/main" id="{0120D951-FD5F-005A-0BF2-7B44489F1A64}"/>
              </a:ext>
            </a:extLst>
          </p:cNvPr>
          <p:cNvSpPr txBox="1">
            <a:spLocks/>
          </p:cNvSpPr>
          <p:nvPr/>
        </p:nvSpPr>
        <p:spPr>
          <a:xfrm>
            <a:off x="588965" y="2252666"/>
            <a:ext cx="3476624" cy="39395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1600" b="0" i="0" u="none" strike="noStrike" kern="1200" cap="none" spc="0" normalizeH="0" baseline="0" noProof="0">
                <a:ln w="3175">
                  <a:noFill/>
                </a:ln>
                <a:solidFill>
                  <a:srgbClr val="FFFFFF"/>
                </a:solidFill>
                <a:effectLst/>
                <a:uLnTx/>
                <a:uFillTx/>
                <a:latin typeface="Segoe UI"/>
                <a:ea typeface="+mn-ea"/>
                <a:cs typeface="Segoe UI" pitchFamily="34" charset="0"/>
              </a:rPr>
              <a:t>Unify visibility of DevOps security posture and minimize blind spots within a single pane of glass and get context-driven remediation guidance for code fixes. Integrating with Defender for Cloud helps organizations prioritize critical code fixes and keeps teams focused on emerging threats by reducing security issues before they reach production environments.</a:t>
            </a:r>
          </a:p>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GB" sz="1600" b="0" i="0" u="none" strike="noStrike" kern="1200" cap="none" spc="0" normalizeH="0" baseline="0" noProof="0">
              <a:ln w="3175">
                <a:noFill/>
              </a:ln>
              <a:solidFill>
                <a:srgbClr val="FFFFFF"/>
              </a:solidFill>
              <a:effectLst/>
              <a:uLnTx/>
              <a:uFillTx/>
              <a:latin typeface="Segoe UI"/>
              <a:ea typeface="+mn-ea"/>
              <a:cs typeface="Segoe UI" pitchFamily="34" charset="0"/>
            </a:endParaRP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1600" b="0" i="0" u="none" strike="noStrike" kern="1200" cap="none" spc="0" normalizeH="0" baseline="0" noProof="0">
                <a:ln w="3175">
                  <a:noFill/>
                </a:ln>
                <a:solidFill>
                  <a:srgbClr val="FFFFFF"/>
                </a:solidFill>
                <a:effectLst/>
                <a:uLnTx/>
                <a:uFillTx/>
                <a:latin typeface="Segoe UI"/>
                <a:ea typeface="+mn-ea"/>
                <a:cs typeface="Segoe UI" pitchFamily="34" charset="0"/>
              </a:rPr>
              <a:t>View alerts from GitHub and Azure DevOps in one unified place, allowing maximum visibility into your application security posture. </a:t>
            </a:r>
          </a:p>
        </p:txBody>
      </p:sp>
      <p:pic>
        <p:nvPicPr>
          <p:cNvPr id="5" name="Picture 4" descr="Diagram that shows the core functionality of Microsoft Defender for Cloud.">
            <a:extLst>
              <a:ext uri="{FF2B5EF4-FFF2-40B4-BE49-F238E27FC236}">
                <a16:creationId xmlns:a16="http://schemas.microsoft.com/office/drawing/2014/main" id="{E7DBD5A4-D088-9659-23D0-4835305D2D39}"/>
              </a:ext>
            </a:extLst>
          </p:cNvPr>
          <p:cNvPicPr>
            <a:picLocks noChangeAspect="1"/>
          </p:cNvPicPr>
          <p:nvPr/>
        </p:nvPicPr>
        <p:blipFill>
          <a:blip r:embed="rId3"/>
          <a:stretch>
            <a:fillRect/>
          </a:stretch>
        </p:blipFill>
        <p:spPr>
          <a:xfrm>
            <a:off x="4402255" y="2252666"/>
            <a:ext cx="8899724" cy="3297902"/>
          </a:xfrm>
          <a:prstGeom prst="roundRect">
            <a:avLst>
              <a:gd name="adj" fmla="val 50000"/>
            </a:avLst>
          </a:prstGeom>
        </p:spPr>
      </p:pic>
    </p:spTree>
    <p:extLst>
      <p:ext uri="{BB962C8B-B14F-4D97-AF65-F5344CB8AC3E}">
        <p14:creationId xmlns:p14="http://schemas.microsoft.com/office/powerpoint/2010/main" val="20345102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0"/>
                                  </p:stCondLst>
                                  <p:childTnLst>
                                    <p:animMotion origin="layout" path="M -8.33333E-7 -2.96296E-6 L -8.33333E-7 0.03542 " pathEditMode="relative" rAng="0" ptsTypes="AA">
                                      <p:cBhvr>
                                        <p:cTn id="9" dur="700" spd="-100000" fill="hold"/>
                                        <p:tgtEl>
                                          <p:spTgt spid="14"/>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42" presetClass="path" presetSubtype="0" decel="100000" fill="hold" grpId="1" nodeType="withEffect">
                                  <p:stCondLst>
                                    <p:cond delay="0"/>
                                  </p:stCondLst>
                                  <p:childTnLst>
                                    <p:animMotion origin="layout" path="M -8.33333E-7 -2.96296E-6 L -8.33333E-7 0.03542 " pathEditMode="relative" rAng="0" ptsTypes="AA">
                                      <p:cBhvr>
                                        <p:cTn id="14" dur="700" spd="-100000" fill="hold"/>
                                        <p:tgtEl>
                                          <p:spTgt spid="16"/>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42" presetClass="path" presetSubtype="0" decel="100000" fill="hold" nodeType="withEffect">
                                  <p:stCondLst>
                                    <p:cond delay="100"/>
                                  </p:stCondLst>
                                  <p:childTnLst>
                                    <p:animMotion origin="layout" path="M -8.33333E-7 -2.96296E-6 L -8.33333E-7 0.03542 " pathEditMode="relative" rAng="0" ptsTypes="AA">
                                      <p:cBhvr>
                                        <p:cTn id="19" dur="700" spd="-100000" fill="hold"/>
                                        <p:tgtEl>
                                          <p:spTgt spid="18"/>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42" presetClass="path" presetSubtype="0" decel="100000" fill="hold" grpId="1" nodeType="withEffect">
                                  <p:stCondLst>
                                    <p:cond delay="100"/>
                                  </p:stCondLst>
                                  <p:childTnLst>
                                    <p:animMotion origin="layout" path="M -8.33333E-7 -2.96296E-6 L -8.33333E-7 0.03542 " pathEditMode="relative" rAng="0" ptsTypes="AA">
                                      <p:cBhvr>
                                        <p:cTn id="24" dur="700" spd="-100000" fill="hold"/>
                                        <p:tgtEl>
                                          <p:spTgt spid="17"/>
                                        </p:tgtEl>
                                        <p:attrNameLst>
                                          <p:attrName>ppt_x</p:attrName>
                                          <p:attrName>ppt_y</p:attrName>
                                        </p:attrNameLst>
                                      </p:cBhvr>
                                      <p:rCtr x="0" y="1759"/>
                                    </p:animMotion>
                                  </p:childTnLst>
                                </p:cTn>
                              </p:par>
                              <p:par>
                                <p:cTn id="25" presetID="10" presetClass="entr" presetSubtype="0" fill="hold" nodeType="withEffect">
                                  <p:stCondLst>
                                    <p:cond delay="10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42" presetClass="path" presetSubtype="0" decel="100000" fill="hold" nodeType="withEffect">
                                  <p:stCondLst>
                                    <p:cond delay="100"/>
                                  </p:stCondLst>
                                  <p:childTnLst>
                                    <p:animMotion origin="layout" path="M -8.33333E-7 -2.96296E-6 L -8.33333E-7 0.03542 " pathEditMode="relative" rAng="0" ptsTypes="AA">
                                      <p:cBhvr>
                                        <p:cTn id="2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6" grpId="0"/>
      <p:bldP spid="16" grpId="1"/>
      <p:bldP spid="17" grpId="0"/>
      <p:bldP spid="17"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96512-A2C9-5427-4722-B232E6012A1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8E484AB-BC6A-B4F3-24B1-17B7B7BA10F0}"/>
              </a:ext>
            </a:extLst>
          </p:cNvPr>
          <p:cNvSpPr>
            <a:spLocks noGrp="1"/>
          </p:cNvSpPr>
          <p:nvPr>
            <p:ph type="title" idx="4294967295"/>
          </p:nvPr>
        </p:nvSpPr>
        <p:spPr>
          <a:xfrm>
            <a:off x="2018126" y="2625392"/>
            <a:ext cx="8419214" cy="1607215"/>
          </a:xfrm>
        </p:spPr>
        <p:txBody>
          <a:bodyPr>
            <a:noAutofit/>
          </a:bodyPr>
          <a:lstStyle/>
          <a:p>
            <a:pPr algn="ctr" defTabSz="914400">
              <a:lnSpc>
                <a:spcPct val="91911"/>
              </a:lnSpc>
              <a:spcBef>
                <a:spcPts val="1000"/>
              </a:spcBef>
              <a:defRPr/>
            </a:pPr>
            <a:r>
              <a:rPr lang="en-US" sz="4000">
                <a:gradFill flip="none" rotWithShape="1">
                  <a:gsLst>
                    <a:gs pos="0">
                      <a:srgbClr val="D59ED7"/>
                    </a:gs>
                    <a:gs pos="68000">
                      <a:srgbClr val="8DC8E8"/>
                    </a:gs>
                  </a:gsLst>
                  <a:lin ang="10800000" scaled="1"/>
                  <a:tileRect/>
                </a:gradFill>
                <a:latin typeface="Segoe UI Semibold"/>
                <a:cs typeface="+mn-cs"/>
              </a:rPr>
              <a:t>Provide a standardized, secure, and scalable foundation for software development teams</a:t>
            </a:r>
          </a:p>
        </p:txBody>
      </p:sp>
      <p:sp>
        <p:nvSpPr>
          <p:cNvPr id="2" name="Title 23">
            <a:extLst>
              <a:ext uri="{FF2B5EF4-FFF2-40B4-BE49-F238E27FC236}">
                <a16:creationId xmlns:a16="http://schemas.microsoft.com/office/drawing/2014/main" id="{C638E33E-C063-8D58-0EDB-4015FCE6194A}"/>
              </a:ext>
            </a:extLst>
          </p:cNvPr>
          <p:cNvSpPr txBox="1">
            <a:spLocks/>
          </p:cNvSpPr>
          <p:nvPr/>
        </p:nvSpPr>
        <p:spPr>
          <a:xfrm>
            <a:off x="588263" y="457622"/>
            <a:ext cx="11018520" cy="492443"/>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FFFFFF"/>
                </a:solidFill>
                <a:effectLst/>
                <a:uLnTx/>
                <a:uFillTx/>
                <a:latin typeface="Segoe UI Semibold"/>
                <a:ea typeface="+mn-ea"/>
                <a:cs typeface="Segoe UI" pitchFamily="34" charset="0"/>
              </a:rPr>
              <a:t>Microsoft’s Platform Engineering Journey</a:t>
            </a:r>
          </a:p>
        </p:txBody>
      </p:sp>
      <p:pic>
        <p:nvPicPr>
          <p:cNvPr id="3" name="Picture 2" descr="A logo on a black background&#10;&#10;Description automatically generated">
            <a:extLst>
              <a:ext uri="{FF2B5EF4-FFF2-40B4-BE49-F238E27FC236}">
                <a16:creationId xmlns:a16="http://schemas.microsoft.com/office/drawing/2014/main" id="{7AEB65D1-9ADC-E080-927A-650ABDC91D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029077"/>
            <a:ext cx="1659193" cy="743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4974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25DEA-0B1E-C30D-B181-B7A9796600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9FC762-9274-C732-2862-24A5E9F67EF0}"/>
              </a:ext>
            </a:extLst>
          </p:cNvPr>
          <p:cNvSpPr>
            <a:spLocks noGrp="1"/>
          </p:cNvSpPr>
          <p:nvPr>
            <p:ph type="title"/>
          </p:nvPr>
        </p:nvSpPr>
        <p:spPr>
          <a:xfrm>
            <a:off x="588263" y="457200"/>
            <a:ext cx="11018520" cy="482761"/>
          </a:xfrm>
        </p:spPr>
        <p:txBody>
          <a:bodyPr/>
          <a:lstStyle/>
          <a:p>
            <a:pPr marR="0" lvl="0" indent="0" algn="ctr" fontAlgn="auto">
              <a:spcAft>
                <a:spcPts val="0"/>
              </a:spcAft>
              <a:buClrTx/>
              <a:buSzTx/>
              <a:tabLst/>
              <a:defRPr/>
            </a:pPr>
            <a:r>
              <a:rPr lang="en-US"/>
              <a:t>The three traits of 1ES</a:t>
            </a:r>
          </a:p>
        </p:txBody>
      </p:sp>
      <p:sp>
        <p:nvSpPr>
          <p:cNvPr id="3" name="TextBox 2">
            <a:extLst>
              <a:ext uri="{FF2B5EF4-FFF2-40B4-BE49-F238E27FC236}">
                <a16:creationId xmlns:a16="http://schemas.microsoft.com/office/drawing/2014/main" id="{6F5C543C-2489-113A-8B30-AF8A811B2B1B}"/>
              </a:ext>
            </a:extLst>
          </p:cNvPr>
          <p:cNvSpPr txBox="1"/>
          <p:nvPr/>
        </p:nvSpPr>
        <p:spPr>
          <a:xfrm>
            <a:off x="1233011" y="3476503"/>
            <a:ext cx="2834640" cy="184665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Community across the company to help drive tooling, culture, and process learnings</a:t>
            </a:r>
          </a:p>
        </p:txBody>
      </p:sp>
      <p:sp>
        <p:nvSpPr>
          <p:cNvPr id="4" name="Oval 3">
            <a:extLst>
              <a:ext uri="{FF2B5EF4-FFF2-40B4-BE49-F238E27FC236}">
                <a16:creationId xmlns:a16="http://schemas.microsoft.com/office/drawing/2014/main" id="{AD05A8AB-163F-4923-03BE-4C9C918B2083}"/>
              </a:ext>
              <a:ext uri="{C183D7F6-B498-43B3-948B-1728B52AA6E4}">
                <adec:decorative xmlns:adec="http://schemas.microsoft.com/office/drawing/2017/decorative" val="1"/>
              </a:ext>
            </a:extLst>
          </p:cNvPr>
          <p:cNvSpPr/>
          <p:nvPr/>
        </p:nvSpPr>
        <p:spPr bwMode="auto">
          <a:xfrm>
            <a:off x="2193131" y="2271797"/>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5" name="Graphic 19" descr="Icon of a lightbulb">
            <a:extLst>
              <a:ext uri="{FF2B5EF4-FFF2-40B4-BE49-F238E27FC236}">
                <a16:creationId xmlns:a16="http://schemas.microsoft.com/office/drawing/2014/main" id="{F4983CEA-4C42-C9C7-4B40-1086AC0FAF54}"/>
              </a:ext>
              <a:ext uri="{C183D7F6-B498-43B3-948B-1728B52AA6E4}">
                <adec:decorative xmlns:adec="http://schemas.microsoft.com/office/drawing/2017/decorative" val="0"/>
              </a:ext>
            </a:extLst>
          </p:cNvPr>
          <p:cNvSpPr/>
          <p:nvPr/>
        </p:nvSpPr>
        <p:spPr>
          <a:xfrm>
            <a:off x="2500794" y="2522751"/>
            <a:ext cx="299074" cy="412494"/>
          </a:xfrm>
          <a:custGeom>
            <a:avLst/>
            <a:gdLst>
              <a:gd name="connsiteX0" fmla="*/ 102756 w 138112"/>
              <a:gd name="connsiteY0" fmla="*/ 161906 h 190490"/>
              <a:gd name="connsiteX1" fmla="*/ 99993 w 138112"/>
              <a:gd name="connsiteY1" fmla="*/ 173898 h 190490"/>
              <a:gd name="connsiteX2" fmla="*/ 80753 w 138112"/>
              <a:gd name="connsiteY2" fmla="*/ 190424 h 190490"/>
              <a:gd name="connsiteX3" fmla="*/ 79105 w 138112"/>
              <a:gd name="connsiteY3" fmla="*/ 190490 h 190490"/>
              <a:gd name="connsiteX4" fmla="*/ 58998 w 138112"/>
              <a:gd name="connsiteY4" fmla="*/ 190490 h 190490"/>
              <a:gd name="connsiteX5" fmla="*/ 38548 w 138112"/>
              <a:gd name="connsiteY5" fmla="*/ 175470 h 190490"/>
              <a:gd name="connsiteX6" fmla="*/ 38110 w 138112"/>
              <a:gd name="connsiteY6" fmla="*/ 173879 h 190490"/>
              <a:gd name="connsiteX7" fmla="*/ 35347 w 138112"/>
              <a:gd name="connsiteY7" fmla="*/ 161906 h 190490"/>
              <a:gd name="connsiteX8" fmla="*/ 102756 w 138112"/>
              <a:gd name="connsiteY8" fmla="*/ 161906 h 190490"/>
              <a:gd name="connsiteX9" fmla="*/ 69056 w 138112"/>
              <a:gd name="connsiteY9" fmla="*/ 0 h 190490"/>
              <a:gd name="connsiteX10" fmla="*/ 138113 w 138112"/>
              <a:gd name="connsiteY10" fmla="*/ 69056 h 190490"/>
              <a:gd name="connsiteX11" fmla="*/ 111776 w 138112"/>
              <a:gd name="connsiteY11" fmla="*/ 124682 h 190490"/>
              <a:gd name="connsiteX12" fmla="*/ 111100 w 138112"/>
              <a:gd name="connsiteY12" fmla="*/ 125873 h 190490"/>
              <a:gd name="connsiteX13" fmla="*/ 106070 w 138112"/>
              <a:gd name="connsiteY13" fmla="*/ 147618 h 190490"/>
              <a:gd name="connsiteX14" fmla="*/ 32042 w 138112"/>
              <a:gd name="connsiteY14" fmla="*/ 147618 h 190490"/>
              <a:gd name="connsiteX15" fmla="*/ 27032 w 138112"/>
              <a:gd name="connsiteY15" fmla="*/ 125873 h 190490"/>
              <a:gd name="connsiteX16" fmla="*/ 26356 w 138112"/>
              <a:gd name="connsiteY16" fmla="*/ 124692 h 190490"/>
              <a:gd name="connsiteX17" fmla="*/ 0 w 138112"/>
              <a:gd name="connsiteY17" fmla="*/ 69047 h 190490"/>
              <a:gd name="connsiteX18" fmla="*/ 69056 w 138112"/>
              <a:gd name="connsiteY18" fmla="*/ 0 h 19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90">
                <a:moveTo>
                  <a:pt x="102756" y="161906"/>
                </a:moveTo>
                <a:lnTo>
                  <a:pt x="99993" y="173898"/>
                </a:lnTo>
                <a:cubicBezTo>
                  <a:pt x="97878" y="183018"/>
                  <a:pt x="90087" y="189708"/>
                  <a:pt x="80753" y="190424"/>
                </a:cubicBezTo>
                <a:lnTo>
                  <a:pt x="79105" y="190490"/>
                </a:lnTo>
                <a:lnTo>
                  <a:pt x="58998" y="190490"/>
                </a:lnTo>
                <a:cubicBezTo>
                  <a:pt x="49631" y="190490"/>
                  <a:pt x="41349" y="184408"/>
                  <a:pt x="38548" y="175470"/>
                </a:cubicBezTo>
                <a:lnTo>
                  <a:pt x="38110" y="173879"/>
                </a:lnTo>
                <a:lnTo>
                  <a:pt x="35347" y="161906"/>
                </a:lnTo>
                <a:lnTo>
                  <a:pt x="102756" y="161906"/>
                </a:lnTo>
                <a:close/>
                <a:moveTo>
                  <a:pt x="69056" y="0"/>
                </a:moveTo>
                <a:cubicBezTo>
                  <a:pt x="107195" y="0"/>
                  <a:pt x="138113" y="30918"/>
                  <a:pt x="138113" y="69056"/>
                </a:cubicBezTo>
                <a:cubicBezTo>
                  <a:pt x="138113" y="89402"/>
                  <a:pt x="129197" y="108042"/>
                  <a:pt x="111776" y="124682"/>
                </a:cubicBezTo>
                <a:cubicBezTo>
                  <a:pt x="111439" y="125004"/>
                  <a:pt x="111203" y="125419"/>
                  <a:pt x="111100" y="125873"/>
                </a:cubicBezTo>
                <a:lnTo>
                  <a:pt x="106070" y="147618"/>
                </a:lnTo>
                <a:lnTo>
                  <a:pt x="32042" y="147618"/>
                </a:lnTo>
                <a:lnTo>
                  <a:pt x="27032" y="125873"/>
                </a:lnTo>
                <a:cubicBezTo>
                  <a:pt x="26926" y="125421"/>
                  <a:pt x="26691" y="125011"/>
                  <a:pt x="26356" y="124692"/>
                </a:cubicBezTo>
                <a:cubicBezTo>
                  <a:pt x="8925" y="108042"/>
                  <a:pt x="0" y="89402"/>
                  <a:pt x="0" y="69047"/>
                </a:cubicBezTo>
                <a:cubicBezTo>
                  <a:pt x="5" y="30912"/>
                  <a:pt x="30921" y="0"/>
                  <a:pt x="69056" y="0"/>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6" name="TextBox 5">
            <a:extLst>
              <a:ext uri="{FF2B5EF4-FFF2-40B4-BE49-F238E27FC236}">
                <a16:creationId xmlns:a16="http://schemas.microsoft.com/office/drawing/2014/main" id="{DCB9EDD9-84ED-1BB9-F1EE-E2E09C984634}"/>
              </a:ext>
            </a:extLst>
          </p:cNvPr>
          <p:cNvSpPr txBox="1"/>
          <p:nvPr/>
        </p:nvSpPr>
        <p:spPr>
          <a:xfrm>
            <a:off x="4678680" y="3476503"/>
            <a:ext cx="2834640" cy="184665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Integrated and connected services promote reuse both internally and externally</a:t>
            </a:r>
          </a:p>
        </p:txBody>
      </p:sp>
      <p:sp>
        <p:nvSpPr>
          <p:cNvPr id="7" name="Oval 6">
            <a:extLst>
              <a:ext uri="{FF2B5EF4-FFF2-40B4-BE49-F238E27FC236}">
                <a16:creationId xmlns:a16="http://schemas.microsoft.com/office/drawing/2014/main" id="{4772668F-9C18-301D-FE3F-CBEF4C4C0B3B}"/>
              </a:ext>
              <a:ext uri="{C183D7F6-B498-43B3-948B-1728B52AA6E4}">
                <adec:decorative xmlns:adec="http://schemas.microsoft.com/office/drawing/2017/decorative" val="1"/>
              </a:ext>
            </a:extLst>
          </p:cNvPr>
          <p:cNvSpPr/>
          <p:nvPr/>
        </p:nvSpPr>
        <p:spPr bwMode="auto">
          <a:xfrm>
            <a:off x="5638800" y="2271798"/>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Semibold"/>
              <a:ea typeface="+mn-ea"/>
              <a:cs typeface="+mn-cs"/>
            </a:endParaRPr>
          </a:p>
        </p:txBody>
      </p:sp>
      <p:sp>
        <p:nvSpPr>
          <p:cNvPr id="8" name="Graphic 27" descr="Icon of cloud and connector">
            <a:extLst>
              <a:ext uri="{FF2B5EF4-FFF2-40B4-BE49-F238E27FC236}">
                <a16:creationId xmlns:a16="http://schemas.microsoft.com/office/drawing/2014/main" id="{E534C145-F218-1E6B-0ED3-EA1965B382A0}"/>
              </a:ext>
              <a:ext uri="{C183D7F6-B498-43B3-948B-1728B52AA6E4}">
                <adec:decorative xmlns:adec="http://schemas.microsoft.com/office/drawing/2017/decorative" val="0"/>
              </a:ext>
            </a:extLst>
          </p:cNvPr>
          <p:cNvSpPr>
            <a:spLocks noChangeAspect="1"/>
          </p:cNvSpPr>
          <p:nvPr/>
        </p:nvSpPr>
        <p:spPr>
          <a:xfrm>
            <a:off x="5900057" y="2523258"/>
            <a:ext cx="391886" cy="411480"/>
          </a:xfrm>
          <a:custGeom>
            <a:avLst/>
            <a:gdLst>
              <a:gd name="connsiteX0" fmla="*/ 95250 w 190500"/>
              <a:gd name="connsiteY0" fmla="*/ 0 h 200025"/>
              <a:gd name="connsiteX1" fmla="*/ 38862 w 190500"/>
              <a:gd name="connsiteY1" fmla="*/ 47816 h 200025"/>
              <a:gd name="connsiteX2" fmla="*/ 0 w 190500"/>
              <a:gd name="connsiteY2" fmla="*/ 90488 h 200025"/>
              <a:gd name="connsiteX3" fmla="*/ 42863 w 190500"/>
              <a:gd name="connsiteY3" fmla="*/ 133350 h 200025"/>
              <a:gd name="connsiteX4" fmla="*/ 106490 w 190500"/>
              <a:gd name="connsiteY4" fmla="*/ 133350 h 200025"/>
              <a:gd name="connsiteX5" fmla="*/ 107728 w 190500"/>
              <a:gd name="connsiteY5" fmla="*/ 128492 h 200025"/>
              <a:gd name="connsiteX6" fmla="*/ 131445 w 190500"/>
              <a:gd name="connsiteY6" fmla="*/ 107442 h 200025"/>
              <a:gd name="connsiteX7" fmla="*/ 164306 w 190500"/>
              <a:gd name="connsiteY7" fmla="*/ 85725 h 200025"/>
              <a:gd name="connsiteX8" fmla="*/ 190024 w 190500"/>
              <a:gd name="connsiteY8" fmla="*/ 96679 h 200025"/>
              <a:gd name="connsiteX9" fmla="*/ 190500 w 190500"/>
              <a:gd name="connsiteY9" fmla="*/ 90488 h 200025"/>
              <a:gd name="connsiteX10" fmla="*/ 151638 w 190500"/>
              <a:gd name="connsiteY10" fmla="*/ 47816 h 200025"/>
              <a:gd name="connsiteX11" fmla="*/ 95250 w 190500"/>
              <a:gd name="connsiteY11" fmla="*/ 0 h 200025"/>
              <a:gd name="connsiteX12" fmla="*/ 164306 w 190500"/>
              <a:gd name="connsiteY12" fmla="*/ 109538 h 200025"/>
              <a:gd name="connsiteX13" fmla="*/ 176213 w 190500"/>
              <a:gd name="connsiteY13" fmla="*/ 121444 h 200025"/>
              <a:gd name="connsiteX14" fmla="*/ 164306 w 190500"/>
              <a:gd name="connsiteY14" fmla="*/ 133350 h 200025"/>
              <a:gd name="connsiteX15" fmla="*/ 152400 w 190500"/>
              <a:gd name="connsiteY15" fmla="*/ 121444 h 200025"/>
              <a:gd name="connsiteX16" fmla="*/ 164306 w 190500"/>
              <a:gd name="connsiteY16" fmla="*/ 109538 h 200025"/>
              <a:gd name="connsiteX17" fmla="*/ 135446 w 190500"/>
              <a:gd name="connsiteY17" fmla="*/ 130969 h 200025"/>
              <a:gd name="connsiteX18" fmla="*/ 139922 w 190500"/>
              <a:gd name="connsiteY18" fmla="*/ 130969 h 200025"/>
              <a:gd name="connsiteX19" fmla="*/ 164306 w 190500"/>
              <a:gd name="connsiteY19" fmla="*/ 147638 h 200025"/>
              <a:gd name="connsiteX20" fmla="*/ 190500 w 190500"/>
              <a:gd name="connsiteY20" fmla="*/ 121444 h 200025"/>
              <a:gd name="connsiteX21" fmla="*/ 164306 w 190500"/>
              <a:gd name="connsiteY21" fmla="*/ 95250 h 200025"/>
              <a:gd name="connsiteX22" fmla="*/ 138589 w 190500"/>
              <a:gd name="connsiteY22" fmla="*/ 116681 h 200025"/>
              <a:gd name="connsiteX23" fmla="*/ 135446 w 190500"/>
              <a:gd name="connsiteY23" fmla="*/ 116681 h 200025"/>
              <a:gd name="connsiteX24" fmla="*/ 116967 w 190500"/>
              <a:gd name="connsiteY24" fmla="*/ 130969 h 200025"/>
              <a:gd name="connsiteX25" fmla="*/ 107347 w 190500"/>
              <a:gd name="connsiteY25" fmla="*/ 167926 h 200025"/>
              <a:gd name="connsiteX26" fmla="*/ 102775 w 190500"/>
              <a:gd name="connsiteY26" fmla="*/ 171450 h 200025"/>
              <a:gd name="connsiteX27" fmla="*/ 95155 w 190500"/>
              <a:gd name="connsiteY27" fmla="*/ 171450 h 200025"/>
              <a:gd name="connsiteX28" fmla="*/ 69056 w 190500"/>
              <a:gd name="connsiteY28" fmla="*/ 147638 h 200025"/>
              <a:gd name="connsiteX29" fmla="*/ 42863 w 190500"/>
              <a:gd name="connsiteY29" fmla="*/ 173831 h 200025"/>
              <a:gd name="connsiteX30" fmla="*/ 69056 w 190500"/>
              <a:gd name="connsiteY30" fmla="*/ 200025 h 200025"/>
              <a:gd name="connsiteX31" fmla="*/ 92393 w 190500"/>
              <a:gd name="connsiteY31" fmla="*/ 185738 h 200025"/>
              <a:gd name="connsiteX32" fmla="*/ 102680 w 190500"/>
              <a:gd name="connsiteY32" fmla="*/ 185738 h 200025"/>
              <a:gd name="connsiteX33" fmla="*/ 121158 w 190500"/>
              <a:gd name="connsiteY33" fmla="*/ 171450 h 200025"/>
              <a:gd name="connsiteX34" fmla="*/ 130778 w 190500"/>
              <a:gd name="connsiteY34" fmla="*/ 134493 h 200025"/>
              <a:gd name="connsiteX35" fmla="*/ 135350 w 190500"/>
              <a:gd name="connsiteY35" fmla="*/ 130969 h 200025"/>
              <a:gd name="connsiteX36" fmla="*/ 57150 w 190500"/>
              <a:gd name="connsiteY36" fmla="*/ 173831 h 200025"/>
              <a:gd name="connsiteX37" fmla="*/ 69056 w 190500"/>
              <a:gd name="connsiteY37" fmla="*/ 161925 h 200025"/>
              <a:gd name="connsiteX38" fmla="*/ 80963 w 190500"/>
              <a:gd name="connsiteY38" fmla="*/ 173831 h 200025"/>
              <a:gd name="connsiteX39" fmla="*/ 69056 w 190500"/>
              <a:gd name="connsiteY39" fmla="*/ 185738 h 200025"/>
              <a:gd name="connsiteX40" fmla="*/ 57150 w 190500"/>
              <a:gd name="connsiteY40" fmla="*/ 17383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90500" h="200025">
                <a:moveTo>
                  <a:pt x="95250" y="0"/>
                </a:moveTo>
                <a:cubicBezTo>
                  <a:pt x="66866" y="0"/>
                  <a:pt x="43339" y="20669"/>
                  <a:pt x="38862" y="47816"/>
                </a:cubicBezTo>
                <a:cubicBezTo>
                  <a:pt x="17050" y="49816"/>
                  <a:pt x="0" y="68199"/>
                  <a:pt x="0" y="90488"/>
                </a:cubicBezTo>
                <a:cubicBezTo>
                  <a:pt x="0" y="114205"/>
                  <a:pt x="19145" y="133350"/>
                  <a:pt x="42863" y="133350"/>
                </a:cubicBezTo>
                <a:lnTo>
                  <a:pt x="106490" y="133350"/>
                </a:lnTo>
                <a:lnTo>
                  <a:pt x="107728" y="128492"/>
                </a:lnTo>
                <a:cubicBezTo>
                  <a:pt x="110681" y="117253"/>
                  <a:pt x="120110" y="108966"/>
                  <a:pt x="131445" y="107442"/>
                </a:cubicBezTo>
                <a:cubicBezTo>
                  <a:pt x="136874" y="94678"/>
                  <a:pt x="149543" y="85725"/>
                  <a:pt x="164306" y="85725"/>
                </a:cubicBezTo>
                <a:cubicBezTo>
                  <a:pt x="174403" y="85725"/>
                  <a:pt x="183547" y="89916"/>
                  <a:pt x="190024" y="96679"/>
                </a:cubicBezTo>
                <a:cubicBezTo>
                  <a:pt x="190310" y="94678"/>
                  <a:pt x="190500" y="92583"/>
                  <a:pt x="190500" y="90488"/>
                </a:cubicBezTo>
                <a:cubicBezTo>
                  <a:pt x="190500" y="68199"/>
                  <a:pt x="173450" y="49816"/>
                  <a:pt x="151638" y="47816"/>
                </a:cubicBezTo>
                <a:cubicBezTo>
                  <a:pt x="147161" y="20669"/>
                  <a:pt x="123634" y="0"/>
                  <a:pt x="95250" y="0"/>
                </a:cubicBezTo>
                <a:close/>
                <a:moveTo>
                  <a:pt x="164306" y="109538"/>
                </a:moveTo>
                <a:cubicBezTo>
                  <a:pt x="170879" y="109538"/>
                  <a:pt x="176213" y="114872"/>
                  <a:pt x="176213" y="121444"/>
                </a:cubicBezTo>
                <a:cubicBezTo>
                  <a:pt x="176213" y="128016"/>
                  <a:pt x="170879" y="133350"/>
                  <a:pt x="164306" y="133350"/>
                </a:cubicBezTo>
                <a:cubicBezTo>
                  <a:pt x="157734" y="133350"/>
                  <a:pt x="152400" y="128016"/>
                  <a:pt x="152400" y="121444"/>
                </a:cubicBezTo>
                <a:cubicBezTo>
                  <a:pt x="152400" y="114872"/>
                  <a:pt x="157734" y="109538"/>
                  <a:pt x="164306" y="109538"/>
                </a:cubicBezTo>
                <a:close/>
                <a:moveTo>
                  <a:pt x="135446" y="130969"/>
                </a:moveTo>
                <a:lnTo>
                  <a:pt x="139922" y="130969"/>
                </a:lnTo>
                <a:cubicBezTo>
                  <a:pt x="143732" y="140684"/>
                  <a:pt x="153257" y="147638"/>
                  <a:pt x="164306" y="147638"/>
                </a:cubicBezTo>
                <a:cubicBezTo>
                  <a:pt x="178784" y="147638"/>
                  <a:pt x="190500" y="135922"/>
                  <a:pt x="190500" y="121444"/>
                </a:cubicBezTo>
                <a:cubicBezTo>
                  <a:pt x="190500" y="106966"/>
                  <a:pt x="178784" y="95250"/>
                  <a:pt x="164306" y="95250"/>
                </a:cubicBezTo>
                <a:cubicBezTo>
                  <a:pt x="151448" y="95250"/>
                  <a:pt x="140780" y="104489"/>
                  <a:pt x="138589" y="116681"/>
                </a:cubicBezTo>
                <a:lnTo>
                  <a:pt x="135446" y="116681"/>
                </a:lnTo>
                <a:cubicBezTo>
                  <a:pt x="126778" y="116681"/>
                  <a:pt x="119158" y="122492"/>
                  <a:pt x="116967" y="130969"/>
                </a:cubicBezTo>
                <a:lnTo>
                  <a:pt x="107347" y="167926"/>
                </a:lnTo>
                <a:cubicBezTo>
                  <a:pt x="106775" y="170021"/>
                  <a:pt x="104870" y="171450"/>
                  <a:pt x="102775" y="171450"/>
                </a:cubicBezTo>
                <a:lnTo>
                  <a:pt x="95155" y="171450"/>
                </a:lnTo>
                <a:cubicBezTo>
                  <a:pt x="93917" y="158115"/>
                  <a:pt x="82772" y="147638"/>
                  <a:pt x="69056" y="147638"/>
                </a:cubicBezTo>
                <a:cubicBezTo>
                  <a:pt x="54578" y="147638"/>
                  <a:pt x="42863" y="159353"/>
                  <a:pt x="42863" y="173831"/>
                </a:cubicBezTo>
                <a:cubicBezTo>
                  <a:pt x="42863" y="188309"/>
                  <a:pt x="54578" y="200025"/>
                  <a:pt x="69056" y="200025"/>
                </a:cubicBezTo>
                <a:cubicBezTo>
                  <a:pt x="79248" y="200025"/>
                  <a:pt x="88011" y="194215"/>
                  <a:pt x="92393" y="185738"/>
                </a:cubicBezTo>
                <a:lnTo>
                  <a:pt x="102680" y="185738"/>
                </a:lnTo>
                <a:cubicBezTo>
                  <a:pt x="111347" y="185738"/>
                  <a:pt x="118967" y="179927"/>
                  <a:pt x="121158" y="171450"/>
                </a:cubicBezTo>
                <a:lnTo>
                  <a:pt x="130778" y="134493"/>
                </a:lnTo>
                <a:cubicBezTo>
                  <a:pt x="131350" y="132398"/>
                  <a:pt x="133255" y="130969"/>
                  <a:pt x="135350" y="130969"/>
                </a:cubicBezTo>
                <a:close/>
                <a:moveTo>
                  <a:pt x="57150" y="173831"/>
                </a:moveTo>
                <a:cubicBezTo>
                  <a:pt x="57150" y="167259"/>
                  <a:pt x="62484" y="161925"/>
                  <a:pt x="69056" y="161925"/>
                </a:cubicBezTo>
                <a:cubicBezTo>
                  <a:pt x="75629" y="161925"/>
                  <a:pt x="80963" y="167259"/>
                  <a:pt x="80963" y="173831"/>
                </a:cubicBezTo>
                <a:cubicBezTo>
                  <a:pt x="80963" y="180404"/>
                  <a:pt x="75629" y="185738"/>
                  <a:pt x="69056" y="185738"/>
                </a:cubicBezTo>
                <a:cubicBezTo>
                  <a:pt x="62484" y="185738"/>
                  <a:pt x="57150" y="180404"/>
                  <a:pt x="57150" y="173831"/>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9" name="TextBox 8">
            <a:extLst>
              <a:ext uri="{FF2B5EF4-FFF2-40B4-BE49-F238E27FC236}">
                <a16:creationId xmlns:a16="http://schemas.microsoft.com/office/drawing/2014/main" id="{6DE4C0CE-942F-BBE2-A34D-0748AC52B0ED}"/>
              </a:ext>
            </a:extLst>
          </p:cNvPr>
          <p:cNvSpPr txBox="1"/>
          <p:nvPr/>
        </p:nvSpPr>
        <p:spPr>
          <a:xfrm>
            <a:off x="8124349" y="3476503"/>
            <a:ext cx="2834640" cy="147732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Privacy, security, and accessibility standards are built into our workflow</a:t>
            </a:r>
          </a:p>
        </p:txBody>
      </p:sp>
      <p:sp>
        <p:nvSpPr>
          <p:cNvPr id="10" name="Oval 9">
            <a:extLst>
              <a:ext uri="{FF2B5EF4-FFF2-40B4-BE49-F238E27FC236}">
                <a16:creationId xmlns:a16="http://schemas.microsoft.com/office/drawing/2014/main" id="{F0C994ED-21C9-3190-F64E-9AC5D3E51A2D}"/>
              </a:ext>
              <a:ext uri="{C183D7F6-B498-43B3-948B-1728B52AA6E4}">
                <adec:decorative xmlns:adec="http://schemas.microsoft.com/office/drawing/2017/decorative" val="1"/>
              </a:ext>
            </a:extLst>
          </p:cNvPr>
          <p:cNvSpPr/>
          <p:nvPr/>
        </p:nvSpPr>
        <p:spPr bwMode="auto">
          <a:xfrm>
            <a:off x="9084469" y="2271797"/>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Semibold"/>
              <a:ea typeface="+mn-ea"/>
              <a:cs typeface="+mn-cs"/>
            </a:endParaRPr>
          </a:p>
        </p:txBody>
      </p:sp>
      <p:sp>
        <p:nvSpPr>
          <p:cNvPr id="11" name="Graphic 15" descr="Icon of shield with a checkmark">
            <a:extLst>
              <a:ext uri="{FF2B5EF4-FFF2-40B4-BE49-F238E27FC236}">
                <a16:creationId xmlns:a16="http://schemas.microsoft.com/office/drawing/2014/main" id="{92A8684A-E6B6-0D30-1A3C-142EB1B47686}"/>
              </a:ext>
              <a:ext uri="{C183D7F6-B498-43B3-948B-1728B52AA6E4}">
                <adec:decorative xmlns:adec="http://schemas.microsoft.com/office/drawing/2017/decorative" val="0"/>
              </a:ext>
            </a:extLst>
          </p:cNvPr>
          <p:cNvSpPr>
            <a:spLocks noChangeAspect="1"/>
          </p:cNvSpPr>
          <p:nvPr/>
        </p:nvSpPr>
        <p:spPr>
          <a:xfrm>
            <a:off x="9356504" y="2533197"/>
            <a:ext cx="370330" cy="411480"/>
          </a:xfrm>
          <a:custGeom>
            <a:avLst/>
            <a:gdLst>
              <a:gd name="connsiteX0" fmla="*/ 164306 w 171450"/>
              <a:gd name="connsiteY0" fmla="*/ 28575 h 190501"/>
              <a:gd name="connsiteX1" fmla="*/ 90011 w 171450"/>
              <a:gd name="connsiteY1" fmla="*/ 1429 h 190501"/>
              <a:gd name="connsiteX2" fmla="*/ 81439 w 171450"/>
              <a:gd name="connsiteY2" fmla="*/ 1429 h 190501"/>
              <a:gd name="connsiteX3" fmla="*/ 7144 w 171450"/>
              <a:gd name="connsiteY3" fmla="*/ 28575 h 190501"/>
              <a:gd name="connsiteX4" fmla="*/ 0 w 171450"/>
              <a:gd name="connsiteY4" fmla="*/ 35719 h 190501"/>
              <a:gd name="connsiteX5" fmla="*/ 0 w 171450"/>
              <a:gd name="connsiteY5" fmla="*/ 85725 h 190501"/>
              <a:gd name="connsiteX6" fmla="*/ 83106 w 171450"/>
              <a:gd name="connsiteY6" fmla="*/ 190005 h 190501"/>
              <a:gd name="connsiteX7" fmla="*/ 88344 w 171450"/>
              <a:gd name="connsiteY7" fmla="*/ 190005 h 190501"/>
              <a:gd name="connsiteX8" fmla="*/ 171450 w 171450"/>
              <a:gd name="connsiteY8" fmla="*/ 85725 h 190501"/>
              <a:gd name="connsiteX9" fmla="*/ 171450 w 171450"/>
              <a:gd name="connsiteY9" fmla="*/ 35719 h 190501"/>
              <a:gd name="connsiteX10" fmla="*/ 164306 w 171450"/>
              <a:gd name="connsiteY10" fmla="*/ 28575 h 190501"/>
              <a:gd name="connsiteX11" fmla="*/ 131035 w 171450"/>
              <a:gd name="connsiteY11" fmla="*/ 69561 h 190501"/>
              <a:gd name="connsiteX12" fmla="*/ 73885 w 171450"/>
              <a:gd name="connsiteY12" fmla="*/ 121949 h 190501"/>
              <a:gd name="connsiteX13" fmla="*/ 64008 w 171450"/>
              <a:gd name="connsiteY13" fmla="*/ 121730 h 190501"/>
              <a:gd name="connsiteX14" fmla="*/ 40195 w 171450"/>
              <a:gd name="connsiteY14" fmla="*/ 97917 h 190501"/>
              <a:gd name="connsiteX15" fmla="*/ 39839 w 171450"/>
              <a:gd name="connsiteY15" fmla="*/ 87821 h 190501"/>
              <a:gd name="connsiteX16" fmla="*/ 49936 w 171450"/>
              <a:gd name="connsiteY16" fmla="*/ 87464 h 190501"/>
              <a:gd name="connsiteX17" fmla="*/ 50292 w 171450"/>
              <a:gd name="connsiteY17" fmla="*/ 87821 h 190501"/>
              <a:gd name="connsiteX18" fmla="*/ 69275 w 171450"/>
              <a:gd name="connsiteY18" fmla="*/ 106794 h 190501"/>
              <a:gd name="connsiteX19" fmla="*/ 121377 w 171450"/>
              <a:gd name="connsiteY19" fmla="*/ 59026 h 190501"/>
              <a:gd name="connsiteX20" fmla="*/ 131474 w 171450"/>
              <a:gd name="connsiteY20" fmla="*/ 59465 h 190501"/>
              <a:gd name="connsiteX21" fmla="*/ 131035 w 171450"/>
              <a:gd name="connsiteY21" fmla="*/ 69561 h 19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1450" h="190501">
                <a:moveTo>
                  <a:pt x="164306" y="28575"/>
                </a:moveTo>
                <a:cubicBezTo>
                  <a:pt x="138941" y="28575"/>
                  <a:pt x="114224" y="19593"/>
                  <a:pt x="90011" y="1429"/>
                </a:cubicBezTo>
                <a:cubicBezTo>
                  <a:pt x="87471" y="-476"/>
                  <a:pt x="83979" y="-476"/>
                  <a:pt x="81439" y="1429"/>
                </a:cubicBezTo>
                <a:cubicBezTo>
                  <a:pt x="57226" y="19593"/>
                  <a:pt x="32509" y="28575"/>
                  <a:pt x="7144" y="28575"/>
                </a:cubicBezTo>
                <a:cubicBezTo>
                  <a:pt x="3198" y="28575"/>
                  <a:pt x="0" y="31773"/>
                  <a:pt x="0" y="35719"/>
                </a:cubicBezTo>
                <a:lnTo>
                  <a:pt x="0" y="85725"/>
                </a:lnTo>
                <a:cubicBezTo>
                  <a:pt x="0" y="133360"/>
                  <a:pt x="28175" y="168364"/>
                  <a:pt x="83106" y="190005"/>
                </a:cubicBezTo>
                <a:cubicBezTo>
                  <a:pt x="84789" y="190668"/>
                  <a:pt x="86661" y="190668"/>
                  <a:pt x="88344" y="190005"/>
                </a:cubicBezTo>
                <a:cubicBezTo>
                  <a:pt x="143275" y="168364"/>
                  <a:pt x="171450" y="133350"/>
                  <a:pt x="171450" y="85725"/>
                </a:cubicBezTo>
                <a:lnTo>
                  <a:pt x="171450" y="35719"/>
                </a:lnTo>
                <a:cubicBezTo>
                  <a:pt x="171450" y="31773"/>
                  <a:pt x="168252" y="28575"/>
                  <a:pt x="164306" y="28575"/>
                </a:cubicBezTo>
                <a:close/>
                <a:moveTo>
                  <a:pt x="131035" y="69561"/>
                </a:moveTo>
                <a:lnTo>
                  <a:pt x="73885" y="121949"/>
                </a:lnTo>
                <a:cubicBezTo>
                  <a:pt x="71065" y="124531"/>
                  <a:pt x="66711" y="124435"/>
                  <a:pt x="64008" y="121730"/>
                </a:cubicBezTo>
                <a:lnTo>
                  <a:pt x="40195" y="97917"/>
                </a:lnTo>
                <a:cubicBezTo>
                  <a:pt x="37309" y="95227"/>
                  <a:pt x="37149" y="90707"/>
                  <a:pt x="39839" y="87821"/>
                </a:cubicBezTo>
                <a:cubicBezTo>
                  <a:pt x="42529" y="84934"/>
                  <a:pt x="47049" y="84774"/>
                  <a:pt x="49936" y="87464"/>
                </a:cubicBezTo>
                <a:cubicBezTo>
                  <a:pt x="50059" y="87579"/>
                  <a:pt x="50177" y="87698"/>
                  <a:pt x="50292" y="87821"/>
                </a:cubicBezTo>
                <a:lnTo>
                  <a:pt x="69275" y="106794"/>
                </a:lnTo>
                <a:lnTo>
                  <a:pt x="121377" y="59026"/>
                </a:lnTo>
                <a:cubicBezTo>
                  <a:pt x="124286" y="56359"/>
                  <a:pt x="128807" y="56556"/>
                  <a:pt x="131474" y="59465"/>
                </a:cubicBezTo>
                <a:cubicBezTo>
                  <a:pt x="134141" y="62374"/>
                  <a:pt x="133944" y="66894"/>
                  <a:pt x="131035" y="69561"/>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2" name="Rounded Rectangle 11">
            <a:extLst>
              <a:ext uri="{FF2B5EF4-FFF2-40B4-BE49-F238E27FC236}">
                <a16:creationId xmlns:a16="http://schemas.microsoft.com/office/drawing/2014/main" id="{1254ADC8-8093-3ABA-CAAB-B8F639E51F95}"/>
              </a:ext>
            </a:extLst>
          </p:cNvPr>
          <p:cNvSpPr/>
          <p:nvPr/>
        </p:nvSpPr>
        <p:spPr bwMode="auto">
          <a:xfrm>
            <a:off x="980069" y="1714500"/>
            <a:ext cx="3305609" cy="428625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 name="Rounded Rectangle 12">
            <a:extLst>
              <a:ext uri="{FF2B5EF4-FFF2-40B4-BE49-F238E27FC236}">
                <a16:creationId xmlns:a16="http://schemas.microsoft.com/office/drawing/2014/main" id="{C763F412-3FF3-EA3D-F964-D8047ED21A4C}"/>
              </a:ext>
            </a:extLst>
          </p:cNvPr>
          <p:cNvSpPr/>
          <p:nvPr/>
        </p:nvSpPr>
        <p:spPr bwMode="auto">
          <a:xfrm>
            <a:off x="4444719" y="1714500"/>
            <a:ext cx="3305609" cy="428625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 name="Rounded Rectangle 13">
            <a:extLst>
              <a:ext uri="{FF2B5EF4-FFF2-40B4-BE49-F238E27FC236}">
                <a16:creationId xmlns:a16="http://schemas.microsoft.com/office/drawing/2014/main" id="{6F433107-A00D-65D9-32DA-69D5A1423899}"/>
              </a:ext>
            </a:extLst>
          </p:cNvPr>
          <p:cNvSpPr/>
          <p:nvPr/>
        </p:nvSpPr>
        <p:spPr bwMode="auto">
          <a:xfrm>
            <a:off x="7909369" y="1714500"/>
            <a:ext cx="3305609" cy="428625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15" name="Picture 2" descr="A logo on a black background&#10;&#10;Description automatically generated">
            <a:extLst>
              <a:ext uri="{FF2B5EF4-FFF2-40B4-BE49-F238E27FC236}">
                <a16:creationId xmlns:a16="http://schemas.microsoft.com/office/drawing/2014/main" id="{F9F53F56-2A81-503C-E836-67948286B7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029077"/>
            <a:ext cx="1659193" cy="743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75179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200"/>
                                  </p:stCondLst>
                                  <p:childTnLst>
                                    <p:animMotion origin="layout" path="M 0 -2.59259E-6 L 0 0.03542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200"/>
                                  </p:stCondLst>
                                  <p:childTnLst>
                                    <p:animMotion origin="layout" path="M 0 -2.59259E-6 L 0 0.03542 " pathEditMode="relative" rAng="0" ptsTypes="AA">
                                      <p:cBhvr>
                                        <p:cTn id="14" dur="700" spd="-100000" fill="hold"/>
                                        <p:tgtEl>
                                          <p:spTgt spid="5"/>
                                        </p:tgtEl>
                                        <p:attrNameLst>
                                          <p:attrName>ppt_x</p:attrName>
                                          <p:attrName>ppt_y</p:attrName>
                                        </p:attrNameLst>
                                      </p:cBhvr>
                                      <p:rCtr x="0" y="1759"/>
                                    </p:animMotion>
                                  </p:childTnLst>
                                </p:cTn>
                              </p:par>
                              <p:par>
                                <p:cTn id="15" presetID="10" presetClass="entr" presetSubtype="0" fill="hold" grpId="0" nodeType="withEffect">
                                  <p:stCondLst>
                                    <p:cond delay="3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grpId="1" nodeType="withEffect">
                                  <p:stCondLst>
                                    <p:cond delay="300"/>
                                  </p:stCondLst>
                                  <p:childTnLst>
                                    <p:animMotion origin="layout" path="M 2.29167E-6 -4.07407E-6 L 2.29167E-6 0.03542 " pathEditMode="relative" rAng="0" ptsTypes="AA">
                                      <p:cBhvr>
                                        <p:cTn id="19" dur="700" spd="-100000" fill="hold"/>
                                        <p:tgtEl>
                                          <p:spTgt spid="3"/>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100000" fill="hold" grpId="1" nodeType="withEffect">
                                  <p:stCondLst>
                                    <p:cond delay="200"/>
                                  </p:stCondLst>
                                  <p:childTnLst>
                                    <p:animMotion origin="layout" path="M 0 -2.59259E-6 L 0 0.03542 " pathEditMode="relative" rAng="0" ptsTypes="AA">
                                      <p:cBhvr>
                                        <p:cTn id="24" dur="700" spd="-100000" fill="hold"/>
                                        <p:tgtEl>
                                          <p:spTgt spid="7"/>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42" presetClass="path" presetSubtype="0" decel="100000" fill="hold" grpId="1" nodeType="withEffect">
                                  <p:stCondLst>
                                    <p:cond delay="200"/>
                                  </p:stCondLst>
                                  <p:childTnLst>
                                    <p:animMotion origin="layout" path="M 0 -2.59259E-6 L 0 0.03542 " pathEditMode="relative" rAng="0" ptsTypes="AA">
                                      <p:cBhvr>
                                        <p:cTn id="29" dur="700" spd="-100000" fill="hold"/>
                                        <p:tgtEl>
                                          <p:spTgt spid="8"/>
                                        </p:tgtEl>
                                        <p:attrNameLst>
                                          <p:attrName>ppt_x</p:attrName>
                                          <p:attrName>ppt_y</p:attrName>
                                        </p:attrNameLst>
                                      </p:cBhvr>
                                      <p:rCtr x="0" y="1759"/>
                                    </p:animMotion>
                                  </p:childTnLst>
                                </p:cTn>
                              </p:par>
                              <p:par>
                                <p:cTn id="30" presetID="10" presetClass="entr" presetSubtype="0" fill="hold" grpId="0" nodeType="withEffect">
                                  <p:stCondLst>
                                    <p:cond delay="3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42" presetClass="path" presetSubtype="0" decel="100000" fill="hold" grpId="1" nodeType="withEffect">
                                  <p:stCondLst>
                                    <p:cond delay="300"/>
                                  </p:stCondLst>
                                  <p:childTnLst>
                                    <p:animMotion origin="layout" path="M 0 -4.07407E-6 L 0 0.03542 " pathEditMode="relative" rAng="0" ptsTypes="AA">
                                      <p:cBhvr>
                                        <p:cTn id="34" dur="700" spd="-100000" fill="hold"/>
                                        <p:tgtEl>
                                          <p:spTgt spid="6"/>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42" presetClass="path" presetSubtype="0" decel="100000" fill="hold" grpId="1" nodeType="withEffect">
                                  <p:stCondLst>
                                    <p:cond delay="200"/>
                                  </p:stCondLst>
                                  <p:childTnLst>
                                    <p:animMotion origin="layout" path="M 0 -2.59259E-6 L 0 0.03542 " pathEditMode="relative" rAng="0" ptsTypes="AA">
                                      <p:cBhvr>
                                        <p:cTn id="39" dur="700" spd="-100000" fill="hold"/>
                                        <p:tgtEl>
                                          <p:spTgt spid="10"/>
                                        </p:tgtEl>
                                        <p:attrNameLst>
                                          <p:attrName>ppt_x</p:attrName>
                                          <p:attrName>ppt_y</p:attrName>
                                        </p:attrNameLst>
                                      </p:cBhvr>
                                      <p:rCtr x="0" y="1759"/>
                                    </p:animMotion>
                                  </p:childTnLst>
                                </p:cTn>
                              </p:par>
                              <p:par>
                                <p:cTn id="40" presetID="10" presetClass="entr" presetSubtype="0" fill="hold" grpId="0" nodeType="withEffect">
                                  <p:stCondLst>
                                    <p:cond delay="20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42" presetClass="path" presetSubtype="0" decel="100000" fill="hold" grpId="1" nodeType="withEffect">
                                  <p:stCondLst>
                                    <p:cond delay="200"/>
                                  </p:stCondLst>
                                  <p:childTnLst>
                                    <p:animMotion origin="layout" path="M 0 -2.59259E-6 L 0 0.03542 " pathEditMode="relative" rAng="0" ptsTypes="AA">
                                      <p:cBhvr>
                                        <p:cTn id="44" dur="700" spd="-100000" fill="hold"/>
                                        <p:tgtEl>
                                          <p:spTgt spid="11"/>
                                        </p:tgtEl>
                                        <p:attrNameLst>
                                          <p:attrName>ppt_x</p:attrName>
                                          <p:attrName>ppt_y</p:attrName>
                                        </p:attrNameLst>
                                      </p:cBhvr>
                                      <p:rCtr x="0" y="1759"/>
                                    </p:animMotion>
                                  </p:childTnLst>
                                </p:cTn>
                              </p:par>
                              <p:par>
                                <p:cTn id="45" presetID="10" presetClass="entr" presetSubtype="0" fill="hold" grpId="0" nodeType="withEffect">
                                  <p:stCondLst>
                                    <p:cond delay="30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42" presetClass="path" presetSubtype="0" decel="100000" fill="hold" grpId="1" nodeType="withEffect">
                                  <p:stCondLst>
                                    <p:cond delay="300"/>
                                  </p:stCondLst>
                                  <p:childTnLst>
                                    <p:animMotion origin="layout" path="M -2.08333E-6 -2.22222E-6 L -2.08333E-6 0.03542 " pathEditMode="relative" rAng="0" ptsTypes="AA">
                                      <p:cBhvr>
                                        <p:cTn id="49" dur="700" spd="-100000" fill="hold"/>
                                        <p:tgtEl>
                                          <p:spTgt spid="9"/>
                                        </p:tgtEl>
                                        <p:attrNameLst>
                                          <p:attrName>ppt_x</p:attrName>
                                          <p:attrName>ppt_y</p:attrName>
                                        </p:attrNameLst>
                                      </p:cBhvr>
                                      <p:rCtr x="0" y="1759"/>
                                    </p:animMotion>
                                  </p:childTnLst>
                                </p:cTn>
                              </p:par>
                              <p:par>
                                <p:cTn id="50" presetID="10" presetClass="entr" presetSubtype="0" fill="hold" grpId="0" nodeType="withEffect">
                                  <p:stCondLst>
                                    <p:cond delay="20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42" presetClass="path" presetSubtype="0" decel="100000" fill="hold" grpId="1" nodeType="withEffect">
                                  <p:stCondLst>
                                    <p:cond delay="200"/>
                                  </p:stCondLst>
                                  <p:childTnLst>
                                    <p:animMotion origin="layout" path="M 0 -2.59259E-6 L 0 0.03542 " pathEditMode="relative" rAng="0" ptsTypes="AA">
                                      <p:cBhvr>
                                        <p:cTn id="54" dur="700" spd="-100000" fill="hold"/>
                                        <p:tgtEl>
                                          <p:spTgt spid="12"/>
                                        </p:tgtEl>
                                        <p:attrNameLst>
                                          <p:attrName>ppt_x</p:attrName>
                                          <p:attrName>ppt_y</p:attrName>
                                        </p:attrNameLst>
                                      </p:cBhvr>
                                      <p:rCtr x="0" y="1759"/>
                                    </p:animMotion>
                                  </p:childTnLst>
                                </p:cTn>
                              </p:par>
                              <p:par>
                                <p:cTn id="55" presetID="10" presetClass="entr" presetSubtype="0" fill="hold" grpId="0" nodeType="withEffect">
                                  <p:stCondLst>
                                    <p:cond delay="30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par>
                                <p:cTn id="58" presetID="42" presetClass="path" presetSubtype="0" decel="100000" fill="hold" grpId="1" nodeType="withEffect">
                                  <p:stCondLst>
                                    <p:cond delay="300"/>
                                  </p:stCondLst>
                                  <p:childTnLst>
                                    <p:animMotion origin="layout" path="M 0 -2.59259E-6 L 0 0.03542 " pathEditMode="relative" rAng="0" ptsTypes="AA">
                                      <p:cBhvr>
                                        <p:cTn id="59" dur="700" spd="-100000" fill="hold"/>
                                        <p:tgtEl>
                                          <p:spTgt spid="13"/>
                                        </p:tgtEl>
                                        <p:attrNameLst>
                                          <p:attrName>ppt_x</p:attrName>
                                          <p:attrName>ppt_y</p:attrName>
                                        </p:attrNameLst>
                                      </p:cBhvr>
                                      <p:rCtr x="0" y="1759"/>
                                    </p:animMotion>
                                  </p:childTnLst>
                                </p:cTn>
                              </p:par>
                              <p:par>
                                <p:cTn id="60" presetID="10" presetClass="entr" presetSubtype="0" fill="hold" grpId="0" nodeType="withEffect">
                                  <p:stCondLst>
                                    <p:cond delay="30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par>
                                <p:cTn id="63" presetID="42" presetClass="path" presetSubtype="0" decel="100000" fill="hold" grpId="1" nodeType="withEffect">
                                  <p:stCondLst>
                                    <p:cond delay="300"/>
                                  </p:stCondLst>
                                  <p:childTnLst>
                                    <p:animMotion origin="layout" path="M 0 -2.59259E-6 L 0 0.03542 " pathEditMode="relative" rAng="0" ptsTypes="AA">
                                      <p:cBhvr>
                                        <p:cTn id="64" dur="700" spd="-100000" fill="hold"/>
                                        <p:tgtEl>
                                          <p:spTgt spid="1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animBg="1"/>
      <p:bldP spid="4" grpId="1" animBg="1"/>
      <p:bldP spid="5" grpId="0" animBg="1"/>
      <p:bldP spid="5" grpId="1" animBg="1"/>
      <p:bldP spid="6" grpId="0"/>
      <p:bldP spid="6" grpId="1"/>
      <p:bldP spid="7" grpId="0" animBg="1"/>
      <p:bldP spid="7" grpId="1" animBg="1"/>
      <p:bldP spid="8" grpId="0" animBg="1"/>
      <p:bldP spid="8" grpId="1" animBg="1"/>
      <p:bldP spid="9" grpId="0"/>
      <p:bldP spid="9" grpId="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11DED0-1BDC-54E5-A23F-1E23446C7A2F}"/>
            </a:ext>
          </a:extLst>
        </p:cNvPr>
        <p:cNvGrpSpPr/>
        <p:nvPr/>
      </p:nvGrpSpPr>
      <p:grpSpPr>
        <a:xfrm>
          <a:off x="0" y="0"/>
          <a:ext cx="0" cy="0"/>
          <a:chOff x="0" y="0"/>
          <a:chExt cx="0" cy="0"/>
        </a:xfrm>
      </p:grpSpPr>
      <p:sp>
        <p:nvSpPr>
          <p:cNvPr id="4" name="Title 23">
            <a:extLst>
              <a:ext uri="{FF2B5EF4-FFF2-40B4-BE49-F238E27FC236}">
                <a16:creationId xmlns:a16="http://schemas.microsoft.com/office/drawing/2014/main" id="{EBC299F1-0863-CD42-02E9-FDDF2EB822E3}"/>
              </a:ext>
            </a:extLst>
          </p:cNvPr>
          <p:cNvSpPr txBox="1">
            <a:spLocks/>
          </p:cNvSpPr>
          <p:nvPr/>
        </p:nvSpPr>
        <p:spPr>
          <a:xfrm>
            <a:off x="588263" y="457622"/>
            <a:ext cx="11018520" cy="492443"/>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FFFFFF"/>
                </a:solidFill>
                <a:effectLst/>
                <a:uLnTx/>
                <a:uFillTx/>
                <a:latin typeface="Segoe UI Semibold"/>
                <a:ea typeface="+mn-ea"/>
                <a:cs typeface="Segoe UI" pitchFamily="34" charset="0"/>
              </a:rPr>
              <a:t>Microsoft’s internal Engineering Platform</a:t>
            </a:r>
          </a:p>
        </p:txBody>
      </p:sp>
      <p:sp>
        <p:nvSpPr>
          <p:cNvPr id="7" name="Isosceles Triangle 6">
            <a:extLst>
              <a:ext uri="{FF2B5EF4-FFF2-40B4-BE49-F238E27FC236}">
                <a16:creationId xmlns:a16="http://schemas.microsoft.com/office/drawing/2014/main" id="{444EA201-979B-D178-5546-A6060C62A5E6}"/>
              </a:ext>
            </a:extLst>
          </p:cNvPr>
          <p:cNvSpPr/>
          <p:nvPr/>
        </p:nvSpPr>
        <p:spPr bwMode="auto">
          <a:xfrm>
            <a:off x="1214661" y="1435100"/>
            <a:ext cx="9611835" cy="4788591"/>
          </a:xfrm>
          <a:prstGeom prst="triangle">
            <a:avLst/>
          </a:prstGeom>
          <a:gradFill>
            <a:gsLst>
              <a:gs pos="0">
                <a:srgbClr val="C03BC4">
                  <a:alpha val="0"/>
                </a:srgbClr>
              </a:gs>
              <a:gs pos="80000">
                <a:srgbClr val="0078D4">
                  <a:alpha val="11000"/>
                </a:srgbClr>
              </a:gs>
            </a:gsLst>
            <a:path path="circle">
              <a:fillToRect l="100000" t="100000"/>
            </a:path>
          </a:gradFill>
          <a:ln>
            <a:noFill/>
            <a:headEnd type="none" w="med" len="med"/>
            <a:tailEnd type="none" w="med" len="med"/>
          </a:ln>
          <a:effectLst>
            <a:outerShdw blurRad="63500" dist="38100" dir="2700000" algn="tl" rotWithShape="0">
              <a:prstClr val="black">
                <a:alpha val="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graphicFrame>
        <p:nvGraphicFramePr>
          <p:cNvPr id="8" name="Diagram 7">
            <a:extLst>
              <a:ext uri="{FF2B5EF4-FFF2-40B4-BE49-F238E27FC236}">
                <a16:creationId xmlns:a16="http://schemas.microsoft.com/office/drawing/2014/main" id="{597D1F0D-72F2-0903-42B8-4CFB1AF3DB4E}"/>
              </a:ext>
            </a:extLst>
          </p:cNvPr>
          <p:cNvGraphicFramePr/>
          <p:nvPr/>
        </p:nvGraphicFramePr>
        <p:xfrm>
          <a:off x="1127924" y="1359900"/>
          <a:ext cx="9812207" cy="48238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9" name="Straight Connector 8">
            <a:extLst>
              <a:ext uri="{FF2B5EF4-FFF2-40B4-BE49-F238E27FC236}">
                <a16:creationId xmlns:a16="http://schemas.microsoft.com/office/drawing/2014/main" id="{F1B1528C-65BE-6203-00B9-571CA210E1DD}"/>
              </a:ext>
            </a:extLst>
          </p:cNvPr>
          <p:cNvCxnSpPr>
            <a:cxnSpLocks/>
          </p:cNvCxnSpPr>
          <p:nvPr/>
        </p:nvCxnSpPr>
        <p:spPr>
          <a:xfrm>
            <a:off x="4743951" y="3314353"/>
            <a:ext cx="3150369" cy="0"/>
          </a:xfrm>
          <a:prstGeom prst="line">
            <a:avLst/>
          </a:prstGeom>
          <a:ln w="12700" cap="rnd">
            <a:solidFill>
              <a:srgbClr val="B1B3B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A40EDB3-D9F7-B053-3708-4AA337DC30DE}"/>
              </a:ext>
            </a:extLst>
          </p:cNvPr>
          <p:cNvCxnSpPr>
            <a:cxnSpLocks/>
          </p:cNvCxnSpPr>
          <p:nvPr/>
        </p:nvCxnSpPr>
        <p:spPr>
          <a:xfrm>
            <a:off x="4295375" y="4596817"/>
            <a:ext cx="4867479" cy="0"/>
          </a:xfrm>
          <a:prstGeom prst="line">
            <a:avLst/>
          </a:prstGeom>
          <a:ln w="12700" cap="rnd">
            <a:solidFill>
              <a:srgbClr val="B1B3B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15C8421-5BF2-380D-F799-3DA963042D21}"/>
              </a:ext>
            </a:extLst>
          </p:cNvPr>
          <p:cNvCxnSpPr>
            <a:cxnSpLocks/>
          </p:cNvCxnSpPr>
          <p:nvPr/>
        </p:nvCxnSpPr>
        <p:spPr>
          <a:xfrm flipV="1">
            <a:off x="10350649" y="1435100"/>
            <a:ext cx="0" cy="837669"/>
          </a:xfrm>
          <a:prstGeom prst="straightConnector1">
            <a:avLst/>
          </a:prstGeom>
          <a:solidFill>
            <a:srgbClr val="091F2C"/>
          </a:solidFill>
          <a:ln w="76200">
            <a:solidFill>
              <a:srgbClr val="7030A0"/>
            </a:solidFill>
            <a:headEnd type="none" w="med" len="med"/>
            <a:tailEnd type="triangl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cxnSp>
      <p:grpSp>
        <p:nvGrpSpPr>
          <p:cNvPr id="2" name="Group 1">
            <a:extLst>
              <a:ext uri="{FF2B5EF4-FFF2-40B4-BE49-F238E27FC236}">
                <a16:creationId xmlns:a16="http://schemas.microsoft.com/office/drawing/2014/main" id="{2C4DE838-92BA-7E2F-5260-3601DC5F8B0A}"/>
              </a:ext>
            </a:extLst>
          </p:cNvPr>
          <p:cNvGrpSpPr/>
          <p:nvPr/>
        </p:nvGrpSpPr>
        <p:grpSpPr>
          <a:xfrm>
            <a:off x="2057438" y="5502094"/>
            <a:ext cx="7807923" cy="526236"/>
            <a:chOff x="980519" y="5500801"/>
            <a:chExt cx="9958962" cy="671210"/>
          </a:xfrm>
        </p:grpSpPr>
        <p:pic>
          <p:nvPicPr>
            <p:cNvPr id="13" name="Graphic 12">
              <a:extLst>
                <a:ext uri="{FF2B5EF4-FFF2-40B4-BE49-F238E27FC236}">
                  <a16:creationId xmlns:a16="http://schemas.microsoft.com/office/drawing/2014/main" id="{3A9320FE-6391-2083-C15E-711DB552F1C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41326" y="5671134"/>
              <a:ext cx="448905" cy="448904"/>
            </a:xfrm>
            <a:prstGeom prst="rect">
              <a:avLst/>
            </a:prstGeom>
          </p:spPr>
        </p:pic>
        <p:pic>
          <p:nvPicPr>
            <p:cNvPr id="14" name="Picture 4">
              <a:extLst>
                <a:ext uri="{FF2B5EF4-FFF2-40B4-BE49-F238E27FC236}">
                  <a16:creationId xmlns:a16="http://schemas.microsoft.com/office/drawing/2014/main" id="{46402780-3034-290A-590C-5C07DA32859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83007" y="5640207"/>
              <a:ext cx="445443" cy="44544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0BC14591-F145-3329-DAE1-A0FB40DFD396}"/>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3970768" y="5682276"/>
              <a:ext cx="436384" cy="423159"/>
            </a:xfrm>
            <a:prstGeom prst="rect">
              <a:avLst/>
            </a:prstGeom>
          </p:spPr>
        </p:pic>
        <p:pic>
          <p:nvPicPr>
            <p:cNvPr id="16" name="Picture 2">
              <a:extLst>
                <a:ext uri="{FF2B5EF4-FFF2-40B4-BE49-F238E27FC236}">
                  <a16:creationId xmlns:a16="http://schemas.microsoft.com/office/drawing/2014/main" id="{D37DED2F-925D-B653-4E60-8487B28FFB3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34781" y="5681001"/>
              <a:ext cx="435006" cy="435005"/>
            </a:xfrm>
            <a:prstGeom prst="rect">
              <a:avLst/>
            </a:prstGeom>
            <a:noFill/>
            <a:extLst>
              <a:ext uri="{909E8E84-426E-40DD-AFC4-6F175D3DCCD1}">
                <a14:hiddenFill xmlns:a14="http://schemas.microsoft.com/office/drawing/2010/main">
                  <a:solidFill>
                    <a:srgbClr val="FFFFFF"/>
                  </a:solidFill>
                </a14:hiddenFill>
              </a:ext>
            </a:extLst>
          </p:spPr>
        </p:pic>
        <p:pic>
          <p:nvPicPr>
            <p:cNvPr id="17" name="MS logo gray - EMF" descr="Microsoft logo, gray text version">
              <a:extLst>
                <a:ext uri="{FF2B5EF4-FFF2-40B4-BE49-F238E27FC236}">
                  <a16:creationId xmlns:a16="http://schemas.microsoft.com/office/drawing/2014/main" id="{73B7192C-CC6F-405E-3E6D-1E9BC2B40259}"/>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r="78055"/>
            <a:stretch/>
          </p:blipFill>
          <p:spPr bwMode="black">
            <a:xfrm>
              <a:off x="2996562" y="5736543"/>
              <a:ext cx="367876" cy="358964"/>
            </a:xfrm>
            <a:prstGeom prst="rect">
              <a:avLst/>
            </a:prstGeom>
          </p:spPr>
        </p:pic>
        <p:pic>
          <p:nvPicPr>
            <p:cNvPr id="18" name="Picture 17">
              <a:extLst>
                <a:ext uri="{FF2B5EF4-FFF2-40B4-BE49-F238E27FC236}">
                  <a16:creationId xmlns:a16="http://schemas.microsoft.com/office/drawing/2014/main" id="{E6493730-70B1-3D99-9EAF-9E06EBDBF026}"/>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8176117" y="5713674"/>
              <a:ext cx="339440" cy="339440"/>
            </a:xfrm>
            <a:prstGeom prst="rect">
              <a:avLst/>
            </a:prstGeom>
          </p:spPr>
        </p:pic>
        <p:pic>
          <p:nvPicPr>
            <p:cNvPr id="19" name="Graphic 18">
              <a:extLst>
                <a:ext uri="{FF2B5EF4-FFF2-40B4-BE49-F238E27FC236}">
                  <a16:creationId xmlns:a16="http://schemas.microsoft.com/office/drawing/2014/main" id="{4B96E40F-48A3-5716-BFEE-466D0429F73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121887" y="5500801"/>
              <a:ext cx="671210" cy="671210"/>
            </a:xfrm>
            <a:prstGeom prst="rect">
              <a:avLst/>
            </a:prstGeom>
          </p:spPr>
        </p:pic>
        <p:pic>
          <p:nvPicPr>
            <p:cNvPr id="20" name="Picture 19">
              <a:extLst>
                <a:ext uri="{FF2B5EF4-FFF2-40B4-BE49-F238E27FC236}">
                  <a16:creationId xmlns:a16="http://schemas.microsoft.com/office/drawing/2014/main" id="{7E199CF9-E76C-BA47-D7A3-7CC6133A3192}"/>
                </a:ext>
                <a:ext uri="{C183D7F6-B498-43B3-948B-1728B52AA6E4}">
                  <adec:decorative xmlns:adec="http://schemas.microsoft.com/office/drawing/2017/decorative" val="1"/>
                </a:ext>
              </a:extLst>
            </p:cNvPr>
            <p:cNvPicPr>
              <a:picLocks noChangeAspect="1"/>
            </p:cNvPicPr>
            <p:nvPr/>
          </p:nvPicPr>
          <p:blipFill>
            <a:blip r:embed="rId17">
              <a:clrChange>
                <a:clrFrom>
                  <a:srgbClr val="000000"/>
                </a:clrFrom>
                <a:clrTo>
                  <a:srgbClr val="000000">
                    <a:alpha val="0"/>
                  </a:srgbClr>
                </a:clrTo>
              </a:clrChange>
            </a:blip>
            <a:stretch>
              <a:fillRect/>
            </a:stretch>
          </p:blipFill>
          <p:spPr>
            <a:xfrm>
              <a:off x="10399426" y="5607029"/>
              <a:ext cx="540055" cy="540054"/>
            </a:xfrm>
            <a:prstGeom prst="rect">
              <a:avLst/>
            </a:prstGeom>
          </p:spPr>
        </p:pic>
        <p:pic>
          <p:nvPicPr>
            <p:cNvPr id="22" name="Graphic 21">
              <a:extLst>
                <a:ext uri="{FF2B5EF4-FFF2-40B4-BE49-F238E27FC236}">
                  <a16:creationId xmlns:a16="http://schemas.microsoft.com/office/drawing/2014/main" id="{8D473396-B0C5-7DDD-1A06-F8E7FCD22F78}"/>
                </a:ext>
              </a:extLst>
            </p:cNvPr>
            <p:cNvPicPr>
              <a:picLocks noChangeAspect="1"/>
            </p:cNvPicPr>
            <p:nvPr/>
          </p:nvPicPr>
          <p:blipFill rotWithShape="1">
            <a:blip r:embed="rId18">
              <a:extLst>
                <a:ext uri="{96DAC541-7B7A-43D3-8B79-37D633B846F1}">
                  <asvg:svgBlip xmlns:asvg="http://schemas.microsoft.com/office/drawing/2016/SVG/main" r:embed="rId19"/>
                </a:ext>
              </a:extLst>
            </a:blip>
            <a:srcRect l="27719" t="27511" r="24217" b="27351"/>
            <a:stretch/>
          </p:blipFill>
          <p:spPr>
            <a:xfrm>
              <a:off x="5013482" y="5667128"/>
              <a:ext cx="463195" cy="435005"/>
            </a:xfrm>
            <a:prstGeom prst="rect">
              <a:avLst/>
            </a:prstGeom>
          </p:spPr>
        </p:pic>
        <p:pic>
          <p:nvPicPr>
            <p:cNvPr id="23" name="Picture 2">
              <a:extLst>
                <a:ext uri="{FF2B5EF4-FFF2-40B4-BE49-F238E27FC236}">
                  <a16:creationId xmlns:a16="http://schemas.microsoft.com/office/drawing/2014/main" id="{44203B30-A2C6-6FAF-34DB-CB5EC708092E}"/>
                </a:ext>
                <a:ext uri="{C183D7F6-B498-43B3-948B-1728B52AA6E4}">
                  <adec:decorative xmlns:adec="http://schemas.microsoft.com/office/drawing/2017/decorative" val="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0519" y="5698639"/>
              <a:ext cx="354476" cy="354476"/>
            </a:xfrm>
            <a:prstGeom prst="rect">
              <a:avLst/>
            </a:prstGeom>
            <a:noFill/>
          </p:spPr>
        </p:pic>
      </p:grpSp>
      <p:sp>
        <p:nvSpPr>
          <p:cNvPr id="24" name="TextBox 23">
            <a:extLst>
              <a:ext uri="{FF2B5EF4-FFF2-40B4-BE49-F238E27FC236}">
                <a16:creationId xmlns:a16="http://schemas.microsoft.com/office/drawing/2014/main" id="{8E32827E-766C-961A-643B-5B4762AF884C}"/>
              </a:ext>
            </a:extLst>
          </p:cNvPr>
          <p:cNvSpPr txBox="1"/>
          <p:nvPr/>
        </p:nvSpPr>
        <p:spPr>
          <a:xfrm>
            <a:off x="4914580" y="3028914"/>
            <a:ext cx="2226702" cy="570878"/>
          </a:xfrm>
          <a:prstGeom prst="roundRect">
            <a:avLst>
              <a:gd name="adj" fmla="val 12910"/>
            </a:avLst>
          </a:prstGeom>
          <a:solidFill>
            <a:srgbClr val="18303D"/>
          </a:solidFill>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wrap="square" lIns="182880" tIns="45720" rIns="182880" bIns="45720" rtlCol="0" anchor="ctr" anchorCtr="0">
            <a:spAutoFit/>
          </a:bodyPr>
          <a:lstStyle/>
          <a:p>
            <a:pPr marL="0" marR="0" lvl="0" indent="0" algn="ctr" defTabSz="932472" rtl="0" eaLnBrk="1" fontAlgn="base" latinLnBrk="0" hangingPunct="1">
              <a:lnSpc>
                <a:spcPct val="91386"/>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502040204020203" pitchFamily="34" charset="0"/>
                <a:ea typeface="Segoe UI" pitchFamily="34" charset="0"/>
                <a:cs typeface="Segoe UI Semibold" panose="020B0502040204020203" pitchFamily="34" charset="0"/>
              </a:rPr>
              <a:t>Local customizations</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32472" rtl="0" eaLnBrk="1" fontAlgn="base" latinLnBrk="0" hangingPunct="1">
              <a:lnSpc>
                <a:spcPct val="91386"/>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502040204020203" pitchFamily="34" charset="0"/>
                <a:ea typeface="Segoe UI" pitchFamily="34" charset="0"/>
                <a:cs typeface="Segoe UI Semibold" panose="020B0502040204020203" pitchFamily="34" charset="0"/>
              </a:rPr>
              <a:t> and Extensibility</a:t>
            </a:r>
          </a:p>
        </p:txBody>
      </p:sp>
      <p:sp>
        <p:nvSpPr>
          <p:cNvPr id="25" name="TextBox 24">
            <a:extLst>
              <a:ext uri="{FF2B5EF4-FFF2-40B4-BE49-F238E27FC236}">
                <a16:creationId xmlns:a16="http://schemas.microsoft.com/office/drawing/2014/main" id="{C94F6168-6D38-FDAA-5A08-CE185A3C9B02}"/>
              </a:ext>
            </a:extLst>
          </p:cNvPr>
          <p:cNvSpPr txBox="1"/>
          <p:nvPr/>
        </p:nvSpPr>
        <p:spPr>
          <a:xfrm>
            <a:off x="4539284" y="4281022"/>
            <a:ext cx="2989487" cy="631591"/>
          </a:xfrm>
          <a:prstGeom prst="roundRect">
            <a:avLst>
              <a:gd name="adj" fmla="val 12910"/>
            </a:avLst>
          </a:prstGeom>
          <a:solidFill>
            <a:srgbClr val="18303D"/>
          </a:solidFill>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wrap="square" lIns="182880" tIns="45720" rIns="182880" bIns="45720" rtlCol="0" anchor="ctr" anchorCtr="0">
            <a:spAutoFit/>
          </a:bodyPr>
          <a:lstStyle>
            <a:defPPr>
              <a:defRPr lang="en-US"/>
            </a:defPPr>
            <a:lvl1pPr marR="0" lvl="0" indent="0" algn="ctr" defTabSz="932472" fontAlgn="base">
              <a:lnSpc>
                <a:spcPct val="91386"/>
              </a:lnSpc>
              <a:spcBef>
                <a:spcPct val="0"/>
              </a:spcBef>
              <a:spcAft>
                <a:spcPct val="0"/>
              </a:spcAft>
              <a:buClrTx/>
              <a:buSzTx/>
              <a:buFontTx/>
              <a:buNone/>
              <a:tabLst/>
              <a:defRPr kumimoji="0" sz="1400" b="1" i="0" u="none" strike="noStrike" cap="none" spc="0" normalizeH="0" baseline="0">
                <a:ln>
                  <a:noFill/>
                </a:ln>
                <a:effectLst/>
                <a:uLnTx/>
                <a:uFillTx/>
                <a:latin typeface="Segoe UI Semibold" panose="020B0502040204020203" pitchFamily="34" charset="0"/>
                <a:ea typeface="Segoe UI" pitchFamily="34" charset="0"/>
                <a:cs typeface="Segoe UI Semibold" panose="020B0502040204020203" pitchFamily="34" charset="0"/>
              </a:defRPr>
            </a:lvl1pPr>
          </a:lstStyle>
          <a:p>
            <a:pPr marL="0" marR="0" lvl="0" indent="0" algn="ctr" defTabSz="932472" rtl="0" eaLnBrk="1" fontAlgn="base" latinLnBrk="0" hangingPunct="1">
              <a:lnSpc>
                <a:spcPct val="91386"/>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502040204020203" pitchFamily="34" charset="0"/>
                <a:cs typeface="Segoe UI Semibold" panose="020B0502040204020203" pitchFamily="34" charset="0"/>
              </a:rPr>
              <a:t>Security, Platform Management and Integrated Experiences </a:t>
            </a:r>
          </a:p>
        </p:txBody>
      </p:sp>
      <p:sp>
        <p:nvSpPr>
          <p:cNvPr id="26" name="Rounded Rectangle 34">
            <a:extLst>
              <a:ext uri="{FF2B5EF4-FFF2-40B4-BE49-F238E27FC236}">
                <a16:creationId xmlns:a16="http://schemas.microsoft.com/office/drawing/2014/main" id="{D91DAF27-4035-217C-75CA-954C98D70568}"/>
              </a:ext>
            </a:extLst>
          </p:cNvPr>
          <p:cNvSpPr/>
          <p:nvPr/>
        </p:nvSpPr>
        <p:spPr bwMode="auto">
          <a:xfrm>
            <a:off x="584200" y="2019301"/>
            <a:ext cx="2443480" cy="1363980"/>
          </a:xfrm>
          <a:prstGeom prst="roundRect">
            <a:avLst>
              <a:gd name="adj" fmla="val 8912"/>
            </a:avLst>
          </a:prstGeom>
          <a:solidFill>
            <a:srgbClr val="091F2C"/>
          </a:solidFill>
          <a:ln>
            <a:solidFill>
              <a:srgbClr val="7030A0"/>
            </a:solid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Integrated developer experiences that improve productivity &amp; satisfaction</a:t>
            </a:r>
          </a:p>
        </p:txBody>
      </p:sp>
      <p:cxnSp>
        <p:nvCxnSpPr>
          <p:cNvPr id="27" name="Straight Arrow Connector 26">
            <a:extLst>
              <a:ext uri="{FF2B5EF4-FFF2-40B4-BE49-F238E27FC236}">
                <a16:creationId xmlns:a16="http://schemas.microsoft.com/office/drawing/2014/main" id="{086A0395-B3A0-CC98-6AC5-BCC7DA676E16}"/>
              </a:ext>
            </a:extLst>
          </p:cNvPr>
          <p:cNvCxnSpPr>
            <a:cxnSpLocks/>
            <a:stCxn id="26" idx="2"/>
          </p:cNvCxnSpPr>
          <p:nvPr/>
        </p:nvCxnSpPr>
        <p:spPr>
          <a:xfrm>
            <a:off x="1805940" y="3383281"/>
            <a:ext cx="0" cy="833119"/>
          </a:xfrm>
          <a:prstGeom prst="straightConnector1">
            <a:avLst/>
          </a:prstGeom>
          <a:solidFill>
            <a:srgbClr val="091F2C"/>
          </a:solidFill>
          <a:ln w="76200">
            <a:solidFill>
              <a:srgbClr val="7030A0"/>
            </a:solidFill>
            <a:headEnd type="none" w="med" len="med"/>
            <a:tailEnd type="triangl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cxnSp>
      <p:sp>
        <p:nvSpPr>
          <p:cNvPr id="28" name="Rounded Rectangle 39">
            <a:extLst>
              <a:ext uri="{FF2B5EF4-FFF2-40B4-BE49-F238E27FC236}">
                <a16:creationId xmlns:a16="http://schemas.microsoft.com/office/drawing/2014/main" id="{DF664947-93C7-159C-483B-509CD5F23198}"/>
              </a:ext>
            </a:extLst>
          </p:cNvPr>
          <p:cNvSpPr>
            <a:spLocks noChangeAspect="1"/>
          </p:cNvSpPr>
          <p:nvPr/>
        </p:nvSpPr>
        <p:spPr bwMode="auto">
          <a:xfrm>
            <a:off x="9362739" y="2190601"/>
            <a:ext cx="1975822" cy="1334920"/>
          </a:xfrm>
          <a:prstGeom prst="roundRect">
            <a:avLst>
              <a:gd name="adj" fmla="val 8912"/>
            </a:avLst>
          </a:prstGeom>
          <a:solidFill>
            <a:srgbClr val="091F2C"/>
          </a:solidFill>
          <a:ln>
            <a:solidFill>
              <a:srgbClr val="7030A0"/>
            </a:solid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Performance </a:t>
            </a:r>
            <a:b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b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and security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@enterprise scale</a:t>
            </a:r>
          </a:p>
        </p:txBody>
      </p:sp>
      <p:sp>
        <p:nvSpPr>
          <p:cNvPr id="29" name="TextBox 28">
            <a:extLst>
              <a:ext uri="{FF2B5EF4-FFF2-40B4-BE49-F238E27FC236}">
                <a16:creationId xmlns:a16="http://schemas.microsoft.com/office/drawing/2014/main" id="{10F0A149-B288-C9DF-B6D7-31E52641C51D}"/>
              </a:ext>
            </a:extLst>
          </p:cNvPr>
          <p:cNvSpPr txBox="1"/>
          <p:nvPr/>
        </p:nvSpPr>
        <p:spPr>
          <a:xfrm>
            <a:off x="3922369" y="2402951"/>
            <a:ext cx="421983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flip="none" rotWithShape="1">
                  <a:gsLst>
                    <a:gs pos="0">
                      <a:srgbClr val="D59ED7"/>
                    </a:gs>
                    <a:gs pos="68000">
                      <a:srgbClr val="8DC8E8"/>
                    </a:gs>
                  </a:gsLst>
                  <a:lin ang="10800000" scaled="1"/>
                  <a:tileRect/>
                </a:gradFill>
                <a:effectLst/>
                <a:uLnTx/>
                <a:uFillTx/>
                <a:latin typeface="Segoe UI Semibold"/>
                <a:ea typeface="+mn-ea"/>
                <a:cs typeface="+mn-cs"/>
              </a:rPr>
              <a:t>App Developers</a:t>
            </a:r>
          </a:p>
        </p:txBody>
      </p:sp>
      <p:sp>
        <p:nvSpPr>
          <p:cNvPr id="30" name="TextBox 29">
            <a:extLst>
              <a:ext uri="{FF2B5EF4-FFF2-40B4-BE49-F238E27FC236}">
                <a16:creationId xmlns:a16="http://schemas.microsoft.com/office/drawing/2014/main" id="{689C6C7C-762B-C96F-D3D5-F86CBD530103}"/>
              </a:ext>
            </a:extLst>
          </p:cNvPr>
          <p:cNvSpPr txBox="1"/>
          <p:nvPr/>
        </p:nvSpPr>
        <p:spPr>
          <a:xfrm>
            <a:off x="3950828" y="3807135"/>
            <a:ext cx="421983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flip="none" rotWithShape="1">
                  <a:gsLst>
                    <a:gs pos="0">
                      <a:srgbClr val="D59ED7"/>
                    </a:gs>
                    <a:gs pos="68000">
                      <a:srgbClr val="8DC8E8"/>
                    </a:gs>
                  </a:gsLst>
                  <a:lin ang="10800000" scaled="1"/>
                  <a:tileRect/>
                </a:gradFill>
                <a:effectLst/>
                <a:uLnTx/>
                <a:uFillTx/>
                <a:latin typeface="Segoe UI Semibold"/>
                <a:ea typeface="+mn-ea"/>
                <a:cs typeface="+mn-cs"/>
              </a:rPr>
              <a:t>Engineering Platform</a:t>
            </a:r>
          </a:p>
        </p:txBody>
      </p:sp>
      <p:sp>
        <p:nvSpPr>
          <p:cNvPr id="31" name="TextBox 30">
            <a:extLst>
              <a:ext uri="{FF2B5EF4-FFF2-40B4-BE49-F238E27FC236}">
                <a16:creationId xmlns:a16="http://schemas.microsoft.com/office/drawing/2014/main" id="{6E262EF7-539A-E8FF-7590-C075601CFD35}"/>
              </a:ext>
            </a:extLst>
          </p:cNvPr>
          <p:cNvSpPr txBox="1"/>
          <p:nvPr/>
        </p:nvSpPr>
        <p:spPr>
          <a:xfrm>
            <a:off x="3950828" y="5128940"/>
            <a:ext cx="421983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flip="none" rotWithShape="1">
                  <a:gsLst>
                    <a:gs pos="0">
                      <a:srgbClr val="D59ED7"/>
                    </a:gs>
                    <a:gs pos="68000">
                      <a:srgbClr val="8DC8E8"/>
                    </a:gs>
                  </a:gsLst>
                  <a:lin ang="10800000" scaled="1"/>
                  <a:tileRect/>
                </a:gradFill>
                <a:effectLst/>
                <a:uLnTx/>
                <a:uFillTx/>
                <a:latin typeface="Segoe UI Semibold"/>
                <a:ea typeface="+mn-ea"/>
                <a:cs typeface="+mn-cs"/>
              </a:rPr>
              <a:t>Retail Microsoft Developer Products</a:t>
            </a:r>
          </a:p>
        </p:txBody>
      </p:sp>
      <p:cxnSp>
        <p:nvCxnSpPr>
          <p:cNvPr id="35" name="Straight Connector 34">
            <a:extLst>
              <a:ext uri="{FF2B5EF4-FFF2-40B4-BE49-F238E27FC236}">
                <a16:creationId xmlns:a16="http://schemas.microsoft.com/office/drawing/2014/main" id="{EED27D22-CEA1-B8C4-5177-8C1C89699995}"/>
              </a:ext>
            </a:extLst>
          </p:cNvPr>
          <p:cNvCxnSpPr>
            <a:cxnSpLocks/>
          </p:cNvCxnSpPr>
          <p:nvPr/>
        </p:nvCxnSpPr>
        <p:spPr>
          <a:xfrm>
            <a:off x="4626992" y="3095151"/>
            <a:ext cx="0" cy="438404"/>
          </a:xfrm>
          <a:prstGeom prst="line">
            <a:avLst/>
          </a:prstGeom>
          <a:ln w="19050" cap="rnd">
            <a:gradFill flip="none" rotWithShape="1">
              <a:gsLst>
                <a:gs pos="0">
                  <a:srgbClr val="C03BC4"/>
                </a:gs>
                <a:gs pos="80000">
                  <a:srgbClr val="0078D4"/>
                </a:gs>
              </a:gsLst>
              <a:path path="circle">
                <a:fillToRect l="100000" t="100000"/>
              </a:path>
              <a:tileRect r="-100000" b="-100000"/>
            </a:gradFill>
            <a:headEnd type="arrow" w="lg" len="sm"/>
            <a:tailEnd type="arrow" w="lg" len="sm"/>
          </a:ln>
          <a:effectLst>
            <a:outerShdw blurRad="63500" dist="63500" dir="2700000" algn="tl" rotWithShape="0">
              <a:srgbClr val="000000">
                <a:alpha val="50000"/>
              </a:srgbClr>
            </a:outerShdw>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76578B8-58B9-EE3B-A99E-83E1B46DA970}"/>
              </a:ext>
            </a:extLst>
          </p:cNvPr>
          <p:cNvCxnSpPr>
            <a:cxnSpLocks/>
          </p:cNvCxnSpPr>
          <p:nvPr/>
        </p:nvCxnSpPr>
        <p:spPr>
          <a:xfrm>
            <a:off x="4195283" y="4377615"/>
            <a:ext cx="0" cy="438404"/>
          </a:xfrm>
          <a:prstGeom prst="line">
            <a:avLst/>
          </a:prstGeom>
          <a:ln w="19050" cap="rnd">
            <a:gradFill flip="none" rotWithShape="1">
              <a:gsLst>
                <a:gs pos="0">
                  <a:srgbClr val="C03BC4"/>
                </a:gs>
                <a:gs pos="80000">
                  <a:srgbClr val="0078D4"/>
                </a:gs>
              </a:gsLst>
              <a:path path="circle">
                <a:fillToRect l="100000" t="100000"/>
              </a:path>
              <a:tileRect r="-100000" b="-100000"/>
            </a:gradFill>
            <a:headEnd type="arrow" w="lg" len="sm"/>
            <a:tailEnd type="arrow" w="lg" len="sm"/>
          </a:ln>
          <a:effectLst>
            <a:outerShdw blurRad="63500" dist="63500" dir="2700000" algn="tl" rotWithShape="0">
              <a:srgbClr val="000000">
                <a:alpha val="50000"/>
              </a:srgbClr>
            </a:outerShdw>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1115013-C829-1C40-7121-A7D9F3015893}"/>
              </a:ext>
            </a:extLst>
          </p:cNvPr>
          <p:cNvCxnSpPr>
            <a:cxnSpLocks/>
          </p:cNvCxnSpPr>
          <p:nvPr/>
        </p:nvCxnSpPr>
        <p:spPr>
          <a:xfrm>
            <a:off x="4114800" y="3314353"/>
            <a:ext cx="411480" cy="0"/>
          </a:xfrm>
          <a:prstGeom prst="line">
            <a:avLst/>
          </a:prstGeom>
          <a:ln w="12700" cap="rnd">
            <a:solidFill>
              <a:srgbClr val="B1B3B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AD4B1E3-06BE-D882-7257-39C6F04D786C}"/>
              </a:ext>
            </a:extLst>
          </p:cNvPr>
          <p:cNvCxnSpPr>
            <a:cxnSpLocks/>
          </p:cNvCxnSpPr>
          <p:nvPr/>
        </p:nvCxnSpPr>
        <p:spPr>
          <a:xfrm>
            <a:off x="2856322" y="4599519"/>
            <a:ext cx="1258478" cy="0"/>
          </a:xfrm>
          <a:prstGeom prst="line">
            <a:avLst/>
          </a:prstGeom>
          <a:ln w="12700" cap="rnd">
            <a:solidFill>
              <a:srgbClr val="B1B3B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pic>
        <p:nvPicPr>
          <p:cNvPr id="3" name="Picture 2" descr="A logo on a black background&#10;&#10;Description automatically generated">
            <a:extLst>
              <a:ext uri="{FF2B5EF4-FFF2-40B4-BE49-F238E27FC236}">
                <a16:creationId xmlns:a16="http://schemas.microsoft.com/office/drawing/2014/main" id="{C80A8BAD-272F-E15F-0C89-C3176493328F}"/>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3366" y="6143982"/>
            <a:ext cx="1659193" cy="743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87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300"/>
                                  </p:stCondLst>
                                  <p:childTnLst>
                                    <p:animMotion origin="layout" path="M -1.04167E-6 -3.33333E-6 L -1.04167E-6 0.03542 " pathEditMode="relative" rAng="0" ptsTypes="AA">
                                      <p:cBhvr>
                                        <p:cTn id="9" dur="700" spd="-100000" fill="hold"/>
                                        <p:tgtEl>
                                          <p:spTgt spid="24"/>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42" presetClass="path" presetSubtype="0" decel="100000" fill="hold" grpId="1" nodeType="withEffect">
                                  <p:stCondLst>
                                    <p:cond delay="300"/>
                                  </p:stCondLst>
                                  <p:childTnLst>
                                    <p:animMotion origin="layout" path="M -2.08333E-7 2.59259E-6 L -2.08333E-7 0.03541 " pathEditMode="relative" rAng="0" ptsTypes="AA">
                                      <p:cBhvr>
                                        <p:cTn id="14" dur="700" spd="-100000" fill="hold"/>
                                        <p:tgtEl>
                                          <p:spTgt spid="25"/>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par>
                                <p:cTn id="18" presetID="42" presetClass="path" presetSubtype="0" decel="100000" fill="hold" grpId="1" nodeType="withEffect">
                                  <p:stCondLst>
                                    <p:cond delay="200"/>
                                  </p:stCondLst>
                                  <p:childTnLst>
                                    <p:animMotion origin="layout" path="M 3.125E-6 5.55112E-17 L 3.125E-6 0.03542 " pathEditMode="relative" rAng="0" ptsTypes="AA">
                                      <p:cBhvr>
                                        <p:cTn id="19" dur="700" spd="-100000" fill="hold"/>
                                        <p:tgtEl>
                                          <p:spTgt spid="26"/>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42" presetClass="path" presetSubtype="0" decel="100000" fill="hold" grpId="1" nodeType="withEffect">
                                  <p:stCondLst>
                                    <p:cond delay="200"/>
                                  </p:stCondLst>
                                  <p:childTnLst>
                                    <p:animMotion origin="layout" path="M 1.66667E-6 3.33333E-6 L 1.66667E-6 0.03541 " pathEditMode="relative" rAng="0" ptsTypes="AA">
                                      <p:cBhvr>
                                        <p:cTn id="24" dur="700" spd="-100000" fill="hold"/>
                                        <p:tgtEl>
                                          <p:spTgt spid="2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5" grpId="0" animBg="1"/>
      <p:bldP spid="25" grpId="1" animBg="1"/>
      <p:bldP spid="26" grpId="0" animBg="1"/>
      <p:bldP spid="26" grpId="1" animBg="1"/>
      <p:bldP spid="28" grpId="0" animBg="1"/>
      <p:bldP spid="28"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6A51A3-875F-B9A7-503C-161149A8227D}"/>
            </a:ext>
          </a:extLst>
        </p:cNvPr>
        <p:cNvGrpSpPr/>
        <p:nvPr/>
      </p:nvGrpSpPr>
      <p:grpSpPr>
        <a:xfrm>
          <a:off x="0" y="0"/>
          <a:ext cx="0" cy="0"/>
          <a:chOff x="0" y="0"/>
          <a:chExt cx="0" cy="0"/>
        </a:xfrm>
      </p:grpSpPr>
      <p:sp>
        <p:nvSpPr>
          <p:cNvPr id="6" name="Title 3">
            <a:extLst>
              <a:ext uri="{FF2B5EF4-FFF2-40B4-BE49-F238E27FC236}">
                <a16:creationId xmlns:a16="http://schemas.microsoft.com/office/drawing/2014/main" id="{1C7E5BE5-3651-0AF9-7BEE-BB1457CC5506}"/>
              </a:ext>
            </a:extLst>
          </p:cNvPr>
          <p:cNvSpPr>
            <a:spLocks noGrp="1"/>
          </p:cNvSpPr>
          <p:nvPr>
            <p:ph type="title"/>
          </p:nvPr>
        </p:nvSpPr>
        <p:spPr>
          <a:xfrm>
            <a:off x="588263" y="457200"/>
            <a:ext cx="11018520" cy="553998"/>
          </a:xfrm>
        </p:spPr>
        <p:txBody>
          <a:bodyPr/>
          <a:lstStyle/>
          <a:p>
            <a:pPr algn="ctr"/>
            <a:r>
              <a:rPr lang="en-US"/>
              <a:t>Key aspects of an Engineering Platform</a:t>
            </a:r>
          </a:p>
        </p:txBody>
      </p:sp>
      <p:sp>
        <p:nvSpPr>
          <p:cNvPr id="186" name="Rounded Rectangle 38">
            <a:extLst>
              <a:ext uri="{FF2B5EF4-FFF2-40B4-BE49-F238E27FC236}">
                <a16:creationId xmlns:a16="http://schemas.microsoft.com/office/drawing/2014/main" id="{045708FA-5AAC-E708-D3AA-25730DD51F91}"/>
              </a:ext>
              <a:ext uri="{C183D7F6-B498-43B3-948B-1728B52AA6E4}">
                <adec:decorative xmlns:adec="http://schemas.microsoft.com/office/drawing/2017/decorative" val="1"/>
              </a:ext>
            </a:extLst>
          </p:cNvPr>
          <p:cNvSpPr/>
          <p:nvPr/>
        </p:nvSpPr>
        <p:spPr bwMode="auto">
          <a:xfrm>
            <a:off x="584201" y="1436688"/>
            <a:ext cx="5955971" cy="1361815"/>
          </a:xfrm>
          <a:prstGeom prst="roundRect">
            <a:avLst>
              <a:gd name="adj" fmla="val 10643"/>
            </a:avLst>
          </a:prstGeom>
          <a:ln w="12700"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8" name="Rounded Rectangle 18">
            <a:extLst>
              <a:ext uri="{FF2B5EF4-FFF2-40B4-BE49-F238E27FC236}">
                <a16:creationId xmlns:a16="http://schemas.microsoft.com/office/drawing/2014/main" id="{94D9100E-808A-487D-C2DF-E53C62414C81}"/>
              </a:ext>
              <a:ext uri="{C183D7F6-B498-43B3-948B-1728B52AA6E4}">
                <adec:decorative xmlns:adec="http://schemas.microsoft.com/office/drawing/2017/decorative" val="0"/>
              </a:ext>
            </a:extLst>
          </p:cNvPr>
          <p:cNvSpPr/>
          <p:nvPr/>
        </p:nvSpPr>
        <p:spPr bwMode="auto">
          <a:xfrm>
            <a:off x="787792" y="1621013"/>
            <a:ext cx="5548790" cy="313056"/>
          </a:xfrm>
          <a:prstGeom prst="roundRect">
            <a:avLst>
              <a:gd name="adj" fmla="val 27478"/>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CA" sz="12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rPr>
              <a:t>Developer self-service capabilities</a:t>
            </a:r>
          </a:p>
        </p:txBody>
      </p:sp>
      <p:sp>
        <p:nvSpPr>
          <p:cNvPr id="195" name="Rectangle 154">
            <a:extLst>
              <a:ext uri="{FF2B5EF4-FFF2-40B4-BE49-F238E27FC236}">
                <a16:creationId xmlns:a16="http://schemas.microsoft.com/office/drawing/2014/main" id="{BE1DE822-4C54-07EB-EC11-52B791FDA816}"/>
              </a:ext>
            </a:extLst>
          </p:cNvPr>
          <p:cNvSpPr>
            <a:spLocks/>
          </p:cNvSpPr>
          <p:nvPr/>
        </p:nvSpPr>
        <p:spPr>
          <a:xfrm>
            <a:off x="787792" y="2073519"/>
            <a:ext cx="1028150" cy="564154"/>
          </a:xfrm>
          <a:prstGeom prst="roundRect">
            <a:avLst>
              <a:gd name="adj" fmla="val 18517"/>
            </a:avLst>
          </a:prstGeom>
          <a:ln w="12700" cap="rnd">
            <a:gradFill flip="none" rotWithShape="1">
              <a:gsLst>
                <a:gs pos="0">
                  <a:srgbClr val="369894"/>
                </a:gs>
                <a:gs pos="100000">
                  <a:srgbClr val="1D89B3"/>
                </a:gs>
              </a:gsLst>
              <a:lin ang="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Dev</a:t>
            </a:r>
            <a:b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identity</a:t>
            </a:r>
          </a:p>
        </p:txBody>
      </p:sp>
      <p:sp>
        <p:nvSpPr>
          <p:cNvPr id="196" name="Rectangle 119">
            <a:extLst>
              <a:ext uri="{FF2B5EF4-FFF2-40B4-BE49-F238E27FC236}">
                <a16:creationId xmlns:a16="http://schemas.microsoft.com/office/drawing/2014/main" id="{11F734E1-3A2A-5E51-910C-7C88F32C86D5}"/>
              </a:ext>
            </a:extLst>
          </p:cNvPr>
          <p:cNvSpPr>
            <a:spLocks/>
          </p:cNvSpPr>
          <p:nvPr/>
        </p:nvSpPr>
        <p:spPr>
          <a:xfrm>
            <a:off x="1917560" y="2072341"/>
            <a:ext cx="1025484" cy="566510"/>
          </a:xfrm>
          <a:prstGeom prst="roundRect">
            <a:avLst>
              <a:gd name="adj" fmla="val 20132"/>
            </a:avLst>
          </a:prstGeom>
          <a:ln w="12700" cap="rnd">
            <a:gradFill flip="none" rotWithShape="1">
              <a:gsLst>
                <a:gs pos="0">
                  <a:srgbClr val="1D89B3"/>
                </a:gs>
                <a:gs pos="100000">
                  <a:srgbClr val="0D74D3"/>
                </a:gs>
              </a:gsLst>
              <a:lin ang="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Orchestration</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&amp; automation</a:t>
            </a:r>
          </a:p>
        </p:txBody>
      </p:sp>
      <p:sp>
        <p:nvSpPr>
          <p:cNvPr id="197" name="Rectangle 189">
            <a:extLst>
              <a:ext uri="{FF2B5EF4-FFF2-40B4-BE49-F238E27FC236}">
                <a16:creationId xmlns:a16="http://schemas.microsoft.com/office/drawing/2014/main" id="{7FBE0A70-92DA-0969-CD7A-41FAA7691709}"/>
              </a:ext>
            </a:extLst>
          </p:cNvPr>
          <p:cNvSpPr>
            <a:spLocks/>
          </p:cNvSpPr>
          <p:nvPr/>
        </p:nvSpPr>
        <p:spPr>
          <a:xfrm>
            <a:off x="3044663" y="2072341"/>
            <a:ext cx="1025484" cy="566510"/>
          </a:xfrm>
          <a:prstGeom prst="roundRect">
            <a:avLst>
              <a:gd name="adj" fmla="val 19350"/>
            </a:avLst>
          </a:prstGeom>
          <a:ln w="12700" cap="rnd">
            <a:gradFill flip="none" rotWithShape="1">
              <a:gsLst>
                <a:gs pos="0">
                  <a:srgbClr val="2C6AD0"/>
                </a:gs>
                <a:gs pos="100000">
                  <a:srgbClr val="9948C7"/>
                </a:gs>
              </a:gsLst>
              <a:lin ang="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Component &amp;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API catalog</a:t>
            </a:r>
          </a:p>
        </p:txBody>
      </p:sp>
      <p:sp>
        <p:nvSpPr>
          <p:cNvPr id="198" name="Rectangle 181">
            <a:extLst>
              <a:ext uri="{FF2B5EF4-FFF2-40B4-BE49-F238E27FC236}">
                <a16:creationId xmlns:a16="http://schemas.microsoft.com/office/drawing/2014/main" id="{DD725FA5-1234-38AD-7FC2-F764B49BB1EE}"/>
              </a:ext>
            </a:extLst>
          </p:cNvPr>
          <p:cNvSpPr>
            <a:spLocks/>
          </p:cNvSpPr>
          <p:nvPr/>
        </p:nvSpPr>
        <p:spPr>
          <a:xfrm>
            <a:off x="4171765" y="2072341"/>
            <a:ext cx="1025484" cy="566510"/>
          </a:xfrm>
          <a:prstGeom prst="roundRect">
            <a:avLst>
              <a:gd name="adj" fmla="val 18948"/>
            </a:avLst>
          </a:prstGeom>
          <a:ln w="12700" cap="rnd">
            <a:gradFill flip="none" rotWithShape="1">
              <a:gsLst>
                <a:gs pos="0">
                  <a:srgbClr val="9B47C7"/>
                </a:gs>
                <a:gs pos="100000">
                  <a:srgbClr val="DA488D"/>
                </a:gs>
              </a:gsLst>
              <a:lin ang="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Team</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insights</a:t>
            </a:r>
          </a:p>
        </p:txBody>
      </p:sp>
      <p:sp>
        <p:nvSpPr>
          <p:cNvPr id="199" name="Rectangle 192">
            <a:extLst>
              <a:ext uri="{FF2B5EF4-FFF2-40B4-BE49-F238E27FC236}">
                <a16:creationId xmlns:a16="http://schemas.microsoft.com/office/drawing/2014/main" id="{FCC4A24A-9786-35A8-DA35-06E91E0D0472}"/>
              </a:ext>
            </a:extLst>
          </p:cNvPr>
          <p:cNvSpPr>
            <a:spLocks/>
          </p:cNvSpPr>
          <p:nvPr/>
        </p:nvSpPr>
        <p:spPr>
          <a:xfrm>
            <a:off x="5298867" y="2073519"/>
            <a:ext cx="1037715" cy="564154"/>
          </a:xfrm>
          <a:prstGeom prst="roundRect">
            <a:avLst>
              <a:gd name="adj" fmla="val 17223"/>
            </a:avLst>
          </a:prstGeom>
          <a:ln w="12700" cap="rnd">
            <a:gradFill flip="none" rotWithShape="1">
              <a:gsLst>
                <a:gs pos="100000">
                  <a:srgbClr val="FF5C39"/>
                </a:gs>
                <a:gs pos="0">
                  <a:srgbClr val="DB498B"/>
                </a:gs>
              </a:gsLst>
              <a:lin ang="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Dev </a:t>
            </a:r>
            <a:b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UX</a:t>
            </a:r>
          </a:p>
        </p:txBody>
      </p:sp>
      <p:grpSp>
        <p:nvGrpSpPr>
          <p:cNvPr id="226" name="Group 225">
            <a:extLst>
              <a:ext uri="{FF2B5EF4-FFF2-40B4-BE49-F238E27FC236}">
                <a16:creationId xmlns:a16="http://schemas.microsoft.com/office/drawing/2014/main" id="{AC0D4752-A30C-C69F-D95F-7F46841EDD76}"/>
              </a:ext>
              <a:ext uri="{C183D7F6-B498-43B3-948B-1728B52AA6E4}">
                <adec:decorative xmlns:adec="http://schemas.microsoft.com/office/drawing/2017/decorative" val="1"/>
              </a:ext>
            </a:extLst>
          </p:cNvPr>
          <p:cNvGrpSpPr/>
          <p:nvPr/>
        </p:nvGrpSpPr>
        <p:grpSpPr>
          <a:xfrm>
            <a:off x="6540172" y="2117596"/>
            <a:ext cx="2908628" cy="823312"/>
            <a:chOff x="6540172" y="2117596"/>
            <a:chExt cx="2908628" cy="823312"/>
          </a:xfrm>
        </p:grpSpPr>
        <p:cxnSp>
          <p:nvCxnSpPr>
            <p:cNvPr id="221" name="Straight Connector 220">
              <a:extLst>
                <a:ext uri="{FF2B5EF4-FFF2-40B4-BE49-F238E27FC236}">
                  <a16:creationId xmlns:a16="http://schemas.microsoft.com/office/drawing/2014/main" id="{EC1B9124-A3F8-F1EA-C711-747B35FE175E}"/>
                </a:ext>
              </a:extLst>
            </p:cNvPr>
            <p:cNvCxnSpPr>
              <a:stCxn id="186" idx="3"/>
            </p:cNvCxnSpPr>
            <p:nvPr/>
          </p:nvCxnSpPr>
          <p:spPr>
            <a:xfrm>
              <a:off x="6540172" y="2117596"/>
              <a:ext cx="2908628" cy="0"/>
            </a:xfrm>
            <a:prstGeom prst="line">
              <a:avLst/>
            </a:prstGeom>
            <a:ln w="12700" cap="rnd">
              <a:gradFill flip="none" rotWithShape="1">
                <a:gsLst>
                  <a:gs pos="0">
                    <a:srgbClr val="F65567"/>
                  </a:gs>
                  <a:gs pos="100000">
                    <a:srgbClr val="AC35AF"/>
                  </a:gs>
                </a:gsLst>
                <a:path path="circle">
                  <a:fillToRect l="100000" t="100000"/>
                </a:path>
                <a:tileRect r="-100000" b="-100000"/>
              </a:gradFill>
              <a:headEnd type="oval" w="lg" len="lg"/>
              <a:tailEnd type="none" w="lg" len="sm"/>
            </a:ln>
            <a:effectLst/>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9EC06DD5-0B87-785A-C946-7AC893D2E6AB}"/>
                </a:ext>
              </a:extLst>
            </p:cNvPr>
            <p:cNvCxnSpPr>
              <a:cxnSpLocks/>
            </p:cNvCxnSpPr>
            <p:nvPr/>
          </p:nvCxnSpPr>
          <p:spPr>
            <a:xfrm flipV="1">
              <a:off x="9448800" y="2117596"/>
              <a:ext cx="0" cy="823312"/>
            </a:xfrm>
            <a:prstGeom prst="line">
              <a:avLst/>
            </a:prstGeom>
            <a:ln w="12700" cap="rnd">
              <a:gradFill flip="none" rotWithShape="1">
                <a:gsLst>
                  <a:gs pos="79000">
                    <a:srgbClr val="F65567"/>
                  </a:gs>
                  <a:gs pos="100000">
                    <a:srgbClr val="AC35AF"/>
                  </a:gs>
                </a:gsLst>
                <a:path path="circle">
                  <a:fillToRect l="100000" t="100000"/>
                </a:path>
                <a:tileRect r="-100000" b="-100000"/>
              </a:gradFill>
              <a:headEnd type="arrow" w="lg" len="med"/>
              <a:tailEnd type="none" w="lg" len="sm"/>
            </a:ln>
            <a:effectLst/>
          </p:spPr>
          <p:style>
            <a:lnRef idx="1">
              <a:schemeClr val="accent1"/>
            </a:lnRef>
            <a:fillRef idx="0">
              <a:schemeClr val="accent1"/>
            </a:fillRef>
            <a:effectRef idx="0">
              <a:schemeClr val="accent1"/>
            </a:effectRef>
            <a:fontRef idx="minor">
              <a:schemeClr val="tx1"/>
            </a:fontRef>
          </p:style>
        </p:cxnSp>
      </p:grpSp>
      <p:sp>
        <p:nvSpPr>
          <p:cNvPr id="129" name="Rounded Rectangle 38">
            <a:extLst>
              <a:ext uri="{FF2B5EF4-FFF2-40B4-BE49-F238E27FC236}">
                <a16:creationId xmlns:a16="http://schemas.microsoft.com/office/drawing/2014/main" id="{7158CC9F-93C0-DE0A-B574-3A67D364447B}"/>
              </a:ext>
              <a:ext uri="{C183D7F6-B498-43B3-948B-1728B52AA6E4}">
                <adec:decorative xmlns:adec="http://schemas.microsoft.com/office/drawing/2017/decorative" val="1"/>
              </a:ext>
            </a:extLst>
          </p:cNvPr>
          <p:cNvSpPr/>
          <p:nvPr/>
        </p:nvSpPr>
        <p:spPr bwMode="auto">
          <a:xfrm>
            <a:off x="584201" y="2940908"/>
            <a:ext cx="11017250" cy="3328131"/>
          </a:xfrm>
          <a:prstGeom prst="roundRect">
            <a:avLst>
              <a:gd name="adj" fmla="val 466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0" name="Content Placeholder 2">
            <a:extLst>
              <a:ext uri="{FF2B5EF4-FFF2-40B4-BE49-F238E27FC236}">
                <a16:creationId xmlns:a16="http://schemas.microsoft.com/office/drawing/2014/main" id="{5361EFD2-237F-F42C-863A-27E904B83E6D}"/>
              </a:ext>
            </a:extLst>
          </p:cNvPr>
          <p:cNvSpPr txBox="1">
            <a:spLocks/>
          </p:cNvSpPr>
          <p:nvPr/>
        </p:nvSpPr>
        <p:spPr>
          <a:xfrm>
            <a:off x="995680" y="3280103"/>
            <a:ext cx="1881448" cy="556563"/>
          </a:xfrm>
          <a:prstGeom prst="rect">
            <a:avLst/>
          </a:prstGeom>
        </p:spPr>
        <p:txBody>
          <a:bodyPr vert="horz" wrap="square" lIns="0" tIns="0" rIns="0" bIns="0" numCol="1"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500"/>
              </a:spcBef>
              <a:spcAft>
                <a:spcPts val="0"/>
              </a:spcAft>
              <a:buClr>
                <a:srgbClr val="379994"/>
              </a:buClr>
              <a:buSzPct val="130000"/>
              <a:buFont typeface="Arial" panose="020B0604020202020204" pitchFamily="34" charset="0"/>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Self-service </a:t>
            </a:r>
          </a:p>
          <a:p>
            <a:pPr marL="0" marR="0" lvl="0" indent="0" algn="l" defTabSz="914400" rtl="0" eaLnBrk="1" fontAlgn="auto" latinLnBrk="0" hangingPunct="1">
              <a:lnSpc>
                <a:spcPct val="100000"/>
              </a:lnSpc>
              <a:spcBef>
                <a:spcPts val="500"/>
              </a:spcBef>
              <a:spcAft>
                <a:spcPts val="0"/>
              </a:spcAft>
              <a:buClr>
                <a:srgbClr val="379994"/>
              </a:buClr>
              <a:buSzPct val="130000"/>
              <a:buFont typeface="Arial" panose="020B0604020202020204" pitchFamily="34" charset="0"/>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Templates</a:t>
            </a:r>
          </a:p>
        </p:txBody>
      </p:sp>
      <p:sp>
        <p:nvSpPr>
          <p:cNvPr id="133" name="TextBox 132">
            <a:extLst>
              <a:ext uri="{FF2B5EF4-FFF2-40B4-BE49-F238E27FC236}">
                <a16:creationId xmlns:a16="http://schemas.microsoft.com/office/drawing/2014/main" id="{F1FB5573-0D61-C169-E63D-58BF921D67AE}"/>
              </a:ext>
            </a:extLst>
          </p:cNvPr>
          <p:cNvSpPr txBox="1"/>
          <p:nvPr/>
        </p:nvSpPr>
        <p:spPr>
          <a:xfrm>
            <a:off x="2583397" y="3098128"/>
            <a:ext cx="893321" cy="913685"/>
          </a:xfrm>
          <a:prstGeom prst="rect">
            <a:avLst/>
          </a:prstGeom>
          <a:noFill/>
        </p:spPr>
        <p:txBody>
          <a:bodyPr wrap="square" lIns="0" tIns="0" rIns="0" bIns="0" anchor="ctr" anchorCtr="0">
            <a:noAutofit/>
          </a:bodyPr>
          <a:lstStyle/>
          <a:p>
            <a:pPr marL="114300" marR="0" lvl="0" indent="-114300" algn="l" defTabSz="932472" rtl="0" eaLnBrk="1" fontAlgn="base" latinLnBrk="0" hangingPunct="1">
              <a:lnSpc>
                <a:spcPct val="100000"/>
              </a:lnSpc>
              <a:spcBef>
                <a:spcPct val="0"/>
              </a:spcBef>
              <a:spcAft>
                <a:spcPts val="200"/>
              </a:spcAft>
              <a:buClr>
                <a:srgbClr val="379994"/>
              </a:buClr>
              <a:buSzPct val="130000"/>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Segoe UI"/>
                <a:ea typeface="+mn-ea"/>
                <a:cs typeface="Helvetica" panose="020B0604020202020204" pitchFamily="34" charset="0"/>
              </a:rPr>
              <a:t>Languages</a:t>
            </a:r>
          </a:p>
          <a:p>
            <a:pPr marL="114300" marR="0" lvl="0" indent="-114300" algn="l" defTabSz="932472" rtl="0" eaLnBrk="1" fontAlgn="base" latinLnBrk="0" hangingPunct="1">
              <a:lnSpc>
                <a:spcPct val="100000"/>
              </a:lnSpc>
              <a:spcBef>
                <a:spcPct val="0"/>
              </a:spcBef>
              <a:spcAft>
                <a:spcPts val="200"/>
              </a:spcAft>
              <a:buClr>
                <a:srgbClr val="379994"/>
              </a:buClr>
              <a:buSzPct val="130000"/>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Segoe UI"/>
                <a:ea typeface="+mn-ea"/>
                <a:cs typeface="Helvetica" panose="020B0604020202020204" pitchFamily="34" charset="0"/>
              </a:rPr>
              <a:t>Source</a:t>
            </a:r>
          </a:p>
          <a:p>
            <a:pPr marL="114300" marR="0" lvl="0" indent="-114300" algn="l" defTabSz="932472" rtl="0" eaLnBrk="1" fontAlgn="base" latinLnBrk="0" hangingPunct="1">
              <a:lnSpc>
                <a:spcPct val="100000"/>
              </a:lnSpc>
              <a:spcBef>
                <a:spcPct val="0"/>
              </a:spcBef>
              <a:spcAft>
                <a:spcPts val="200"/>
              </a:spcAft>
              <a:buClr>
                <a:srgbClr val="379994"/>
              </a:buClr>
              <a:buSzPct val="130000"/>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Segoe UI"/>
                <a:ea typeface="+mn-ea"/>
                <a:cs typeface="Helvetica" panose="020B0604020202020204" pitchFamily="34" charset="0"/>
              </a:rPr>
              <a:t>APIs </a:t>
            </a:r>
          </a:p>
          <a:p>
            <a:pPr marL="114300" marR="0" lvl="0" indent="-114300" algn="l" defTabSz="932472" rtl="0" eaLnBrk="1" fontAlgn="base" latinLnBrk="0" hangingPunct="1">
              <a:lnSpc>
                <a:spcPct val="100000"/>
              </a:lnSpc>
              <a:spcBef>
                <a:spcPct val="0"/>
              </a:spcBef>
              <a:spcAft>
                <a:spcPts val="200"/>
              </a:spcAft>
              <a:buClr>
                <a:srgbClr val="379994"/>
              </a:buClr>
              <a:buSzPct val="130000"/>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Segoe UI"/>
                <a:ea typeface="+mn-ea"/>
                <a:cs typeface="Helvetica" panose="020B0604020202020204" pitchFamily="34" charset="0"/>
              </a:rPr>
              <a:t>Resources</a:t>
            </a:r>
          </a:p>
          <a:p>
            <a:pPr marL="114300" marR="0" lvl="0" indent="-114300" algn="l" defTabSz="932472" rtl="0" eaLnBrk="1" fontAlgn="base" latinLnBrk="0" hangingPunct="1">
              <a:lnSpc>
                <a:spcPct val="100000"/>
              </a:lnSpc>
              <a:spcBef>
                <a:spcPct val="0"/>
              </a:spcBef>
              <a:spcAft>
                <a:spcPts val="200"/>
              </a:spcAft>
              <a:buClr>
                <a:srgbClr val="379994"/>
              </a:buClr>
              <a:buSzPct val="130000"/>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Segoe UI"/>
                <a:ea typeface="+mn-ea"/>
                <a:cs typeface="Helvetica" panose="020B0604020202020204" pitchFamily="34" charset="0"/>
              </a:rPr>
              <a:t>Pipelines</a:t>
            </a:r>
          </a:p>
        </p:txBody>
      </p:sp>
      <p:sp>
        <p:nvSpPr>
          <p:cNvPr id="136" name="Rectangle 154">
            <a:extLst>
              <a:ext uri="{FF2B5EF4-FFF2-40B4-BE49-F238E27FC236}">
                <a16:creationId xmlns:a16="http://schemas.microsoft.com/office/drawing/2014/main" id="{459704ED-1637-97CD-9784-F66749A5951F}"/>
              </a:ext>
            </a:extLst>
          </p:cNvPr>
          <p:cNvSpPr>
            <a:spLocks/>
          </p:cNvSpPr>
          <p:nvPr/>
        </p:nvSpPr>
        <p:spPr>
          <a:xfrm>
            <a:off x="3662751" y="3276307"/>
            <a:ext cx="792537" cy="564154"/>
          </a:xfrm>
          <a:prstGeom prst="roundRect">
            <a:avLst>
              <a:gd name="adj" fmla="val 18517"/>
            </a:avLst>
          </a:prstGeom>
          <a:ln w="12700" cap="rnd">
            <a:gradFill flip="none" rotWithShape="1">
              <a:gsLst>
                <a:gs pos="0">
                  <a:srgbClr val="0078D4"/>
                </a:gs>
                <a:gs pos="79000">
                  <a:srgbClr val="399A91"/>
                </a:gs>
              </a:gsLst>
              <a:lin ang="162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Web consumer</a:t>
            </a:r>
          </a:p>
        </p:txBody>
      </p:sp>
      <p:sp>
        <p:nvSpPr>
          <p:cNvPr id="137" name="Rectangle 119">
            <a:extLst>
              <a:ext uri="{FF2B5EF4-FFF2-40B4-BE49-F238E27FC236}">
                <a16:creationId xmlns:a16="http://schemas.microsoft.com/office/drawing/2014/main" id="{5FFF8051-C5E0-FF50-5045-ACD23189D486}"/>
              </a:ext>
            </a:extLst>
          </p:cNvPr>
          <p:cNvSpPr>
            <a:spLocks/>
          </p:cNvSpPr>
          <p:nvPr/>
        </p:nvSpPr>
        <p:spPr>
          <a:xfrm>
            <a:off x="4640484" y="3275129"/>
            <a:ext cx="790481" cy="566510"/>
          </a:xfrm>
          <a:prstGeom prst="roundRect">
            <a:avLst>
              <a:gd name="adj" fmla="val 20132"/>
            </a:avLst>
          </a:prstGeom>
          <a:ln w="12700" cap="rnd">
            <a:gradFill flip="none" rotWithShape="1">
              <a:gsLst>
                <a:gs pos="0">
                  <a:srgbClr val="0078D4"/>
                </a:gs>
                <a:gs pos="79000">
                  <a:srgbClr val="399A91"/>
                </a:gs>
              </a:gsLst>
              <a:lin ang="162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Web employee</a:t>
            </a:r>
          </a:p>
        </p:txBody>
      </p:sp>
      <p:sp>
        <p:nvSpPr>
          <p:cNvPr id="138" name="Rectangle 189">
            <a:extLst>
              <a:ext uri="{FF2B5EF4-FFF2-40B4-BE49-F238E27FC236}">
                <a16:creationId xmlns:a16="http://schemas.microsoft.com/office/drawing/2014/main" id="{0C83069F-72A2-0E1C-7DBC-9D04EB1E876D}"/>
              </a:ext>
            </a:extLst>
          </p:cNvPr>
          <p:cNvSpPr>
            <a:spLocks/>
          </p:cNvSpPr>
          <p:nvPr/>
        </p:nvSpPr>
        <p:spPr>
          <a:xfrm>
            <a:off x="5616162" y="3275129"/>
            <a:ext cx="790481" cy="566510"/>
          </a:xfrm>
          <a:prstGeom prst="roundRect">
            <a:avLst>
              <a:gd name="adj" fmla="val 19350"/>
            </a:avLst>
          </a:prstGeom>
          <a:ln w="12700" cap="rnd">
            <a:gradFill flip="none" rotWithShape="1">
              <a:gsLst>
                <a:gs pos="0">
                  <a:srgbClr val="0078D4"/>
                </a:gs>
                <a:gs pos="79000">
                  <a:srgbClr val="399A91"/>
                </a:gs>
              </a:gsLst>
              <a:lin ang="162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Mobile consumer</a:t>
            </a:r>
          </a:p>
        </p:txBody>
      </p:sp>
      <p:sp>
        <p:nvSpPr>
          <p:cNvPr id="139" name="Rectangle 181">
            <a:extLst>
              <a:ext uri="{FF2B5EF4-FFF2-40B4-BE49-F238E27FC236}">
                <a16:creationId xmlns:a16="http://schemas.microsoft.com/office/drawing/2014/main" id="{4E6BFEE1-AB3B-3EB6-1003-109116F3C06B}"/>
              </a:ext>
            </a:extLst>
          </p:cNvPr>
          <p:cNvSpPr>
            <a:spLocks/>
          </p:cNvSpPr>
          <p:nvPr/>
        </p:nvSpPr>
        <p:spPr>
          <a:xfrm>
            <a:off x="6591841" y="3275129"/>
            <a:ext cx="790481" cy="566510"/>
          </a:xfrm>
          <a:prstGeom prst="roundRect">
            <a:avLst>
              <a:gd name="adj" fmla="val 18948"/>
            </a:avLst>
          </a:prstGeom>
          <a:ln w="12700" cap="rnd">
            <a:gradFill flip="none" rotWithShape="1">
              <a:gsLst>
                <a:gs pos="0">
                  <a:srgbClr val="0078D4"/>
                </a:gs>
                <a:gs pos="79000">
                  <a:srgbClr val="399A91"/>
                </a:gs>
              </a:gsLst>
              <a:lin ang="162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Mobile employee</a:t>
            </a:r>
          </a:p>
        </p:txBody>
      </p:sp>
      <p:sp>
        <p:nvSpPr>
          <p:cNvPr id="140" name="Rectangle 192">
            <a:extLst>
              <a:ext uri="{FF2B5EF4-FFF2-40B4-BE49-F238E27FC236}">
                <a16:creationId xmlns:a16="http://schemas.microsoft.com/office/drawing/2014/main" id="{47A63DE0-D54C-4235-C5F5-1F0EE7EC8DE3}"/>
              </a:ext>
            </a:extLst>
          </p:cNvPr>
          <p:cNvSpPr>
            <a:spLocks/>
          </p:cNvSpPr>
          <p:nvPr/>
        </p:nvSpPr>
        <p:spPr>
          <a:xfrm>
            <a:off x="7567520" y="3276307"/>
            <a:ext cx="799910" cy="564154"/>
          </a:xfrm>
          <a:prstGeom prst="roundRect">
            <a:avLst>
              <a:gd name="adj" fmla="val 17223"/>
            </a:avLst>
          </a:prstGeom>
          <a:ln w="12700" cap="rnd">
            <a:gradFill flip="none" rotWithShape="1">
              <a:gsLst>
                <a:gs pos="0">
                  <a:srgbClr val="0078D4"/>
                </a:gs>
                <a:gs pos="79000">
                  <a:srgbClr val="399A91"/>
                </a:gs>
              </a:gsLst>
              <a:lin ang="162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AI/Data Science</a:t>
            </a:r>
          </a:p>
        </p:txBody>
      </p:sp>
      <p:sp>
        <p:nvSpPr>
          <p:cNvPr id="141" name="Rectangle 195">
            <a:extLst>
              <a:ext uri="{FF2B5EF4-FFF2-40B4-BE49-F238E27FC236}">
                <a16:creationId xmlns:a16="http://schemas.microsoft.com/office/drawing/2014/main" id="{FDF64CAE-6634-95CF-07C9-4773D2D7C4AA}"/>
              </a:ext>
            </a:extLst>
          </p:cNvPr>
          <p:cNvSpPr>
            <a:spLocks/>
          </p:cNvSpPr>
          <p:nvPr/>
        </p:nvSpPr>
        <p:spPr>
          <a:xfrm>
            <a:off x="8552626" y="3275129"/>
            <a:ext cx="790481" cy="566510"/>
          </a:xfrm>
          <a:prstGeom prst="roundRect">
            <a:avLst>
              <a:gd name="adj" fmla="val 16940"/>
            </a:avLst>
          </a:prstGeom>
          <a:ln w="12700" cap="rnd">
            <a:gradFill flip="none" rotWithShape="1">
              <a:gsLst>
                <a:gs pos="0">
                  <a:srgbClr val="0078D4"/>
                </a:gs>
                <a:gs pos="79000">
                  <a:srgbClr val="399A91"/>
                </a:gs>
              </a:gsLst>
              <a:lin ang="162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Service</a:t>
            </a:r>
          </a:p>
        </p:txBody>
      </p:sp>
      <p:sp>
        <p:nvSpPr>
          <p:cNvPr id="142" name="Rectangle 184">
            <a:extLst>
              <a:ext uri="{FF2B5EF4-FFF2-40B4-BE49-F238E27FC236}">
                <a16:creationId xmlns:a16="http://schemas.microsoft.com/office/drawing/2014/main" id="{57504DA1-9568-7A92-5699-94BB385F612A}"/>
              </a:ext>
            </a:extLst>
          </p:cNvPr>
          <p:cNvSpPr>
            <a:spLocks/>
          </p:cNvSpPr>
          <p:nvPr/>
        </p:nvSpPr>
        <p:spPr>
          <a:xfrm>
            <a:off x="9528304" y="3275129"/>
            <a:ext cx="790481" cy="566510"/>
          </a:xfrm>
          <a:prstGeom prst="roundRect">
            <a:avLst>
              <a:gd name="adj" fmla="val 17743"/>
            </a:avLst>
          </a:prstGeom>
          <a:ln w="12700" cap="rnd">
            <a:gradFill flip="none" rotWithShape="1">
              <a:gsLst>
                <a:gs pos="0">
                  <a:srgbClr val="0078D4"/>
                </a:gs>
                <a:gs pos="79000">
                  <a:srgbClr val="399A91"/>
                </a:gs>
              </a:gsLst>
              <a:lin ang="162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IaC</a:t>
            </a:r>
            <a:endParaRPr kumimoji="0" lang="en-US" sz="105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143" name="Rectangle 198">
            <a:extLst>
              <a:ext uri="{FF2B5EF4-FFF2-40B4-BE49-F238E27FC236}">
                <a16:creationId xmlns:a16="http://schemas.microsoft.com/office/drawing/2014/main" id="{BAF32C1F-9692-6BF2-F9E0-18A36BEACC93}"/>
              </a:ext>
            </a:extLst>
          </p:cNvPr>
          <p:cNvSpPr/>
          <p:nvPr/>
        </p:nvSpPr>
        <p:spPr>
          <a:xfrm>
            <a:off x="10503982" y="3275129"/>
            <a:ext cx="790481" cy="566510"/>
          </a:xfrm>
          <a:prstGeom prst="roundRect">
            <a:avLst>
              <a:gd name="adj" fmla="val 19350"/>
            </a:avLst>
          </a:prstGeom>
          <a:ln w="12700" cap="rnd">
            <a:gradFill flip="none" rotWithShape="1">
              <a:gsLst>
                <a:gs pos="0">
                  <a:srgbClr val="0078D4"/>
                </a:gs>
                <a:gs pos="79000">
                  <a:srgbClr val="399A91"/>
                </a:gs>
              </a:gsLst>
              <a:lin ang="162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t>
            </a:r>
          </a:p>
        </p:txBody>
      </p:sp>
      <p:cxnSp>
        <p:nvCxnSpPr>
          <p:cNvPr id="134" name="Straight Connector 133">
            <a:extLst>
              <a:ext uri="{FF2B5EF4-FFF2-40B4-BE49-F238E27FC236}">
                <a16:creationId xmlns:a16="http://schemas.microsoft.com/office/drawing/2014/main" id="{D47736F6-3C5C-CD25-D4F3-B1CE59E8A1AC}"/>
              </a:ext>
              <a:ext uri="{C183D7F6-B498-43B3-948B-1728B52AA6E4}">
                <adec:decorative xmlns:adec="http://schemas.microsoft.com/office/drawing/2017/decorative" val="1"/>
              </a:ext>
            </a:extLst>
          </p:cNvPr>
          <p:cNvCxnSpPr>
            <a:cxnSpLocks/>
          </p:cNvCxnSpPr>
          <p:nvPr/>
        </p:nvCxnSpPr>
        <p:spPr>
          <a:xfrm>
            <a:off x="584201" y="4101554"/>
            <a:ext cx="11017250"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1" name="Content Placeholder 2">
            <a:extLst>
              <a:ext uri="{FF2B5EF4-FFF2-40B4-BE49-F238E27FC236}">
                <a16:creationId xmlns:a16="http://schemas.microsoft.com/office/drawing/2014/main" id="{AA4F9C6D-3EAE-00A7-1ED7-7936A36AA5E7}"/>
              </a:ext>
            </a:extLst>
          </p:cNvPr>
          <p:cNvSpPr txBox="1">
            <a:spLocks/>
          </p:cNvSpPr>
          <p:nvPr/>
        </p:nvSpPr>
        <p:spPr>
          <a:xfrm>
            <a:off x="995680" y="4326691"/>
            <a:ext cx="1881448" cy="556563"/>
          </a:xfrm>
          <a:prstGeom prst="rect">
            <a:avLst/>
          </a:prstGeom>
        </p:spPr>
        <p:txBody>
          <a:bodyPr vert="horz" wrap="square" lIns="0" tIns="0" rIns="0" bIns="0" numCol="1"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500"/>
              </a:spcBef>
              <a:spcAft>
                <a:spcPts val="0"/>
              </a:spcAft>
              <a:buClr>
                <a:srgbClr val="379994"/>
              </a:buClr>
              <a:buSzPct val="130000"/>
              <a:buFont typeface="Arial" panose="020B0604020202020204" pitchFamily="34" charset="0"/>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Application</a:t>
            </a:r>
          </a:p>
          <a:p>
            <a:pPr marL="0" marR="0" lvl="0" indent="0" algn="l" defTabSz="914400" rtl="0" eaLnBrk="1" fontAlgn="auto" latinLnBrk="0" hangingPunct="1">
              <a:lnSpc>
                <a:spcPct val="100000"/>
              </a:lnSpc>
              <a:spcBef>
                <a:spcPts val="500"/>
              </a:spcBef>
              <a:spcAft>
                <a:spcPts val="0"/>
              </a:spcAft>
              <a:buClr>
                <a:srgbClr val="379994"/>
              </a:buClr>
              <a:buSzPct val="130000"/>
              <a:buFont typeface="Arial" panose="020B0604020202020204" pitchFamily="34" charset="0"/>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Platform</a:t>
            </a:r>
          </a:p>
        </p:txBody>
      </p:sp>
      <p:sp>
        <p:nvSpPr>
          <p:cNvPr id="148" name="Rectangle 119">
            <a:extLst>
              <a:ext uri="{FF2B5EF4-FFF2-40B4-BE49-F238E27FC236}">
                <a16:creationId xmlns:a16="http://schemas.microsoft.com/office/drawing/2014/main" id="{1074BBE7-5DEF-6F5E-84A1-6747038FB0ED}"/>
              </a:ext>
              <a:ext uri="{C183D7F6-B498-43B3-948B-1728B52AA6E4}">
                <adec:decorative xmlns:adec="http://schemas.microsoft.com/office/drawing/2017/decorative" val="1"/>
              </a:ext>
            </a:extLst>
          </p:cNvPr>
          <p:cNvSpPr>
            <a:spLocks/>
          </p:cNvSpPr>
          <p:nvPr/>
        </p:nvSpPr>
        <p:spPr>
          <a:xfrm>
            <a:off x="2583397" y="4243484"/>
            <a:ext cx="2131123" cy="712065"/>
          </a:xfrm>
          <a:prstGeom prst="roundRect">
            <a:avLst>
              <a:gd name="adj" fmla="val 13992"/>
            </a:avLst>
          </a:prstGeom>
          <a:ln w="12700" cap="rnd">
            <a:gradFill flip="none" rotWithShape="1">
              <a:gsLst>
                <a:gs pos="0">
                  <a:srgbClr val="C03BC4"/>
                </a:gs>
                <a:gs pos="80000">
                  <a:srgbClr val="0078D4"/>
                </a:gs>
              </a:gsLst>
              <a:lin ang="162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8000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flip="none" rotWithShape="1">
                <a:gsLst>
                  <a:gs pos="0">
                    <a:srgbClr val="D59ED7"/>
                  </a:gs>
                  <a:gs pos="68000">
                    <a:srgbClr val="8DC8E8"/>
                  </a:gs>
                </a:gsLst>
                <a:lin ang="10800000" scaled="1"/>
                <a:tileRect/>
              </a:gradFill>
              <a:effectLst/>
              <a:uLnTx/>
              <a:uFillTx/>
              <a:latin typeface="Segoe UI Semibold"/>
              <a:ea typeface="+mn-ea"/>
              <a:cs typeface="+mn-cs"/>
            </a:endParaRPr>
          </a:p>
        </p:txBody>
      </p:sp>
      <p:sp>
        <p:nvSpPr>
          <p:cNvPr id="151" name="Rounded Rectangle 18">
            <a:extLst>
              <a:ext uri="{FF2B5EF4-FFF2-40B4-BE49-F238E27FC236}">
                <a16:creationId xmlns:a16="http://schemas.microsoft.com/office/drawing/2014/main" id="{C5835D49-ADEB-1BE5-418A-431384482219}"/>
              </a:ext>
            </a:extLst>
          </p:cNvPr>
          <p:cNvSpPr/>
          <p:nvPr/>
        </p:nvSpPr>
        <p:spPr bwMode="auto">
          <a:xfrm>
            <a:off x="2657439" y="4311170"/>
            <a:ext cx="1983038" cy="160859"/>
          </a:xfrm>
          <a:prstGeom prst="roundRect">
            <a:avLst>
              <a:gd name="adj" fmla="val 26835"/>
            </a:avLst>
          </a:prstGeom>
          <a:gradFill flip="none" rotWithShape="1">
            <a:gsLst>
              <a:gs pos="0">
                <a:srgbClr val="3069D0"/>
              </a:gs>
              <a:gs pos="84000">
                <a:srgbClr val="0078D4"/>
              </a:gs>
            </a:gsLst>
            <a:lin ang="16200000" scaled="1"/>
            <a:tileRect/>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rPr>
              <a:t>Runtime</a:t>
            </a:r>
          </a:p>
        </p:txBody>
      </p:sp>
      <p:sp>
        <p:nvSpPr>
          <p:cNvPr id="168" name="TextBox 167">
            <a:extLst>
              <a:ext uri="{FF2B5EF4-FFF2-40B4-BE49-F238E27FC236}">
                <a16:creationId xmlns:a16="http://schemas.microsoft.com/office/drawing/2014/main" id="{C7C50500-9598-AD71-D08B-9C1EDF120B8E}"/>
              </a:ext>
            </a:extLst>
          </p:cNvPr>
          <p:cNvSpPr txBox="1"/>
          <p:nvPr/>
        </p:nvSpPr>
        <p:spPr>
          <a:xfrm>
            <a:off x="2748736" y="4596904"/>
            <a:ext cx="1120500" cy="222569"/>
          </a:xfrm>
          <a:prstGeom prst="rect">
            <a:avLst/>
          </a:prstGeom>
          <a:noFill/>
        </p:spPr>
        <p:txBody>
          <a:bodyPr wrap="none" lIns="0" tIns="0" rIns="0" bIns="0" rtlCol="0" anchor="ctr">
            <a:spAutoFit/>
          </a:bodyPr>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Compute, Network</a:t>
            </a:r>
          </a:p>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&amp; Storage</a:t>
            </a:r>
          </a:p>
        </p:txBody>
      </p:sp>
      <p:cxnSp>
        <p:nvCxnSpPr>
          <p:cNvPr id="178" name="Straight Arrow Connector 177" descr="Dark grey line">
            <a:extLst>
              <a:ext uri="{FF2B5EF4-FFF2-40B4-BE49-F238E27FC236}">
                <a16:creationId xmlns:a16="http://schemas.microsoft.com/office/drawing/2014/main" id="{E71F1875-9A54-8D0F-700C-FFA7EB7AF44F}"/>
              </a:ext>
              <a:ext uri="{C183D7F6-B498-43B3-948B-1728B52AA6E4}">
                <adec:decorative xmlns:adec="http://schemas.microsoft.com/office/drawing/2017/decorative" val="0"/>
              </a:ext>
            </a:extLst>
          </p:cNvPr>
          <p:cNvCxnSpPr>
            <a:cxnSpLocks/>
          </p:cNvCxnSpPr>
          <p:nvPr/>
        </p:nvCxnSpPr>
        <p:spPr>
          <a:xfrm flipV="1">
            <a:off x="4032878" y="4621328"/>
            <a:ext cx="0" cy="173721"/>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E391EDB3-6850-A6D3-F631-A6F097420ABF}"/>
              </a:ext>
            </a:extLst>
          </p:cNvPr>
          <p:cNvSpPr txBox="1"/>
          <p:nvPr/>
        </p:nvSpPr>
        <p:spPr>
          <a:xfrm>
            <a:off x="4196520" y="4596904"/>
            <a:ext cx="352661" cy="222569"/>
          </a:xfrm>
          <a:prstGeom prst="rect">
            <a:avLst/>
          </a:prstGeom>
          <a:noFill/>
        </p:spPr>
        <p:txBody>
          <a:bodyPr wrap="none" lIns="0" tIns="0" rIns="0" bIns="0" rtlCol="0" anchor="ctr">
            <a:spAutoFit/>
          </a:bodyPr>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K8s &amp;</a:t>
            </a:r>
          </a:p>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PaaS</a:t>
            </a:r>
          </a:p>
        </p:txBody>
      </p:sp>
      <p:sp>
        <p:nvSpPr>
          <p:cNvPr id="149" name="Rectangle 119">
            <a:extLst>
              <a:ext uri="{FF2B5EF4-FFF2-40B4-BE49-F238E27FC236}">
                <a16:creationId xmlns:a16="http://schemas.microsoft.com/office/drawing/2014/main" id="{D02977DE-7E91-CA3A-85C1-B12ECA68EAF7}"/>
              </a:ext>
              <a:ext uri="{C183D7F6-B498-43B3-948B-1728B52AA6E4}">
                <adec:decorative xmlns:adec="http://schemas.microsoft.com/office/drawing/2017/decorative" val="1"/>
              </a:ext>
            </a:extLst>
          </p:cNvPr>
          <p:cNvSpPr>
            <a:spLocks/>
          </p:cNvSpPr>
          <p:nvPr/>
        </p:nvSpPr>
        <p:spPr>
          <a:xfrm>
            <a:off x="4899717" y="4249813"/>
            <a:ext cx="2701446" cy="712065"/>
          </a:xfrm>
          <a:prstGeom prst="roundRect">
            <a:avLst>
              <a:gd name="adj" fmla="val 13071"/>
            </a:avLst>
          </a:prstGeom>
          <a:ln w="12700" cap="rnd">
            <a:gradFill flip="none" rotWithShape="1">
              <a:gsLst>
                <a:gs pos="0">
                  <a:srgbClr val="C03BC4"/>
                </a:gs>
                <a:gs pos="80000">
                  <a:srgbClr val="0078D4"/>
                </a:gs>
              </a:gsLst>
              <a:lin ang="162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8000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flip="none" rotWithShape="1">
                <a:gsLst>
                  <a:gs pos="0">
                    <a:srgbClr val="D59ED7"/>
                  </a:gs>
                  <a:gs pos="68000">
                    <a:srgbClr val="8DC8E8"/>
                  </a:gs>
                </a:gsLst>
                <a:lin ang="10800000" scaled="1"/>
                <a:tileRect/>
              </a:gradFill>
              <a:effectLst/>
              <a:uLnTx/>
              <a:uFillTx/>
              <a:latin typeface="Segoe UI Semibold"/>
              <a:ea typeface="+mn-ea"/>
              <a:cs typeface="+mn-cs"/>
            </a:endParaRPr>
          </a:p>
        </p:txBody>
      </p:sp>
      <p:sp>
        <p:nvSpPr>
          <p:cNvPr id="153" name="Rounded Rectangle 18">
            <a:extLst>
              <a:ext uri="{FF2B5EF4-FFF2-40B4-BE49-F238E27FC236}">
                <a16:creationId xmlns:a16="http://schemas.microsoft.com/office/drawing/2014/main" id="{5EF8B9F7-D390-C7DA-2363-9F676D4C8226}"/>
              </a:ext>
            </a:extLst>
          </p:cNvPr>
          <p:cNvSpPr/>
          <p:nvPr/>
        </p:nvSpPr>
        <p:spPr bwMode="auto">
          <a:xfrm>
            <a:off x="4986001" y="4311170"/>
            <a:ext cx="2528878" cy="160859"/>
          </a:xfrm>
          <a:prstGeom prst="roundRect">
            <a:avLst>
              <a:gd name="adj" fmla="val 26835"/>
            </a:avLst>
          </a:prstGeom>
          <a:gradFill flip="none" rotWithShape="1">
            <a:gsLst>
              <a:gs pos="0">
                <a:srgbClr val="3069D0"/>
              </a:gs>
              <a:gs pos="84000">
                <a:srgbClr val="0078D4"/>
              </a:gs>
            </a:gsLst>
            <a:lin ang="16200000" scaled="1"/>
            <a:tileRect/>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CA" sz="10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rPr>
              <a:t>Security &amp; Governance</a:t>
            </a:r>
          </a:p>
        </p:txBody>
      </p:sp>
      <p:sp>
        <p:nvSpPr>
          <p:cNvPr id="170" name="TextBox 169">
            <a:extLst>
              <a:ext uri="{FF2B5EF4-FFF2-40B4-BE49-F238E27FC236}">
                <a16:creationId xmlns:a16="http://schemas.microsoft.com/office/drawing/2014/main" id="{A608B041-3B5A-F001-4829-EFB3367C5A24}"/>
              </a:ext>
            </a:extLst>
          </p:cNvPr>
          <p:cNvSpPr txBox="1"/>
          <p:nvPr/>
        </p:nvSpPr>
        <p:spPr>
          <a:xfrm>
            <a:off x="5087485" y="4596904"/>
            <a:ext cx="569066" cy="222569"/>
          </a:xfrm>
          <a:prstGeom prst="rect">
            <a:avLst/>
          </a:prstGeom>
          <a:noFill/>
        </p:spPr>
        <p:txBody>
          <a:bodyPr wrap="none" lIns="0" tIns="0" rIns="0" bIns="0" rtlCol="0" anchor="ctr">
            <a:spAutoFit/>
          </a:bodyPr>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Identity</a:t>
            </a:r>
          </a:p>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&amp; Secrets</a:t>
            </a:r>
          </a:p>
        </p:txBody>
      </p:sp>
      <p:cxnSp>
        <p:nvCxnSpPr>
          <p:cNvPr id="175" name="Straight Arrow Connector 174" descr="Dark grey line">
            <a:extLst>
              <a:ext uri="{FF2B5EF4-FFF2-40B4-BE49-F238E27FC236}">
                <a16:creationId xmlns:a16="http://schemas.microsoft.com/office/drawing/2014/main" id="{9EB4DA5E-C79E-DAC8-8A3F-86E9FDF1DA35}"/>
              </a:ext>
              <a:ext uri="{C183D7F6-B498-43B3-948B-1728B52AA6E4}">
                <adec:decorative xmlns:adec="http://schemas.microsoft.com/office/drawing/2017/decorative" val="0"/>
              </a:ext>
            </a:extLst>
          </p:cNvPr>
          <p:cNvCxnSpPr>
            <a:cxnSpLocks/>
          </p:cNvCxnSpPr>
          <p:nvPr/>
        </p:nvCxnSpPr>
        <p:spPr>
          <a:xfrm flipV="1">
            <a:off x="5793997" y="4621328"/>
            <a:ext cx="0" cy="173721"/>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71" name="TextBox 170">
            <a:extLst>
              <a:ext uri="{FF2B5EF4-FFF2-40B4-BE49-F238E27FC236}">
                <a16:creationId xmlns:a16="http://schemas.microsoft.com/office/drawing/2014/main" id="{0F21C4DB-B16F-704F-7C17-83C7D609667D}"/>
              </a:ext>
            </a:extLst>
          </p:cNvPr>
          <p:cNvSpPr txBox="1"/>
          <p:nvPr/>
        </p:nvSpPr>
        <p:spPr>
          <a:xfrm>
            <a:off x="5931443" y="4596904"/>
            <a:ext cx="471283" cy="222569"/>
          </a:xfrm>
          <a:prstGeom prst="rect">
            <a:avLst/>
          </a:prstGeom>
          <a:noFill/>
        </p:spPr>
        <p:txBody>
          <a:bodyPr wrap="none" lIns="0" tIns="0" rIns="0" bIns="0" rtlCol="0" anchor="ctr">
            <a:spAutoFit/>
          </a:bodyPr>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Policies</a:t>
            </a:r>
          </a:p>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&amp; RBAC</a:t>
            </a:r>
          </a:p>
        </p:txBody>
      </p:sp>
      <p:cxnSp>
        <p:nvCxnSpPr>
          <p:cNvPr id="174" name="Straight Arrow Connector 173" descr="Dark grey line">
            <a:extLst>
              <a:ext uri="{FF2B5EF4-FFF2-40B4-BE49-F238E27FC236}">
                <a16:creationId xmlns:a16="http://schemas.microsoft.com/office/drawing/2014/main" id="{177D021B-BD9B-D622-6122-759512E095CF}"/>
              </a:ext>
              <a:ext uri="{C183D7F6-B498-43B3-948B-1728B52AA6E4}">
                <adec:decorative xmlns:adec="http://schemas.microsoft.com/office/drawing/2017/decorative" val="0"/>
              </a:ext>
            </a:extLst>
          </p:cNvPr>
          <p:cNvCxnSpPr>
            <a:cxnSpLocks/>
          </p:cNvCxnSpPr>
          <p:nvPr/>
        </p:nvCxnSpPr>
        <p:spPr>
          <a:xfrm flipV="1">
            <a:off x="6540172" y="4621328"/>
            <a:ext cx="0" cy="173721"/>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6B4C8F4F-24B7-2E0E-FE49-576C6586B76F}"/>
              </a:ext>
            </a:extLst>
          </p:cNvPr>
          <p:cNvSpPr txBox="1"/>
          <p:nvPr/>
        </p:nvSpPr>
        <p:spPr>
          <a:xfrm>
            <a:off x="6677617" y="4596904"/>
            <a:ext cx="735778" cy="222569"/>
          </a:xfrm>
          <a:prstGeom prst="rect">
            <a:avLst/>
          </a:prstGeom>
          <a:noFill/>
        </p:spPr>
        <p:txBody>
          <a:bodyPr wrap="none" lIns="0" tIns="0" rIns="0" bIns="0" rtlCol="0" anchor="ctr">
            <a:spAutoFit/>
          </a:bodyPr>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Compliance </a:t>
            </a:r>
          </a:p>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&amp; Auditing</a:t>
            </a:r>
          </a:p>
        </p:txBody>
      </p:sp>
      <p:sp>
        <p:nvSpPr>
          <p:cNvPr id="147" name="Rectangle 119">
            <a:extLst>
              <a:ext uri="{FF2B5EF4-FFF2-40B4-BE49-F238E27FC236}">
                <a16:creationId xmlns:a16="http://schemas.microsoft.com/office/drawing/2014/main" id="{4468DF13-404C-7996-99CC-61D1102E6CAE}"/>
              </a:ext>
              <a:ext uri="{C183D7F6-B498-43B3-948B-1728B52AA6E4}">
                <adec:decorative xmlns:adec="http://schemas.microsoft.com/office/drawing/2017/decorative" val="1"/>
              </a:ext>
            </a:extLst>
          </p:cNvPr>
          <p:cNvSpPr>
            <a:spLocks/>
          </p:cNvSpPr>
          <p:nvPr/>
        </p:nvSpPr>
        <p:spPr>
          <a:xfrm>
            <a:off x="7783196" y="4249813"/>
            <a:ext cx="1963734" cy="712065"/>
          </a:xfrm>
          <a:prstGeom prst="roundRect">
            <a:avLst>
              <a:gd name="adj" fmla="val 13071"/>
            </a:avLst>
          </a:prstGeom>
          <a:ln w="12700" cap="rnd">
            <a:gradFill flip="none" rotWithShape="1">
              <a:gsLst>
                <a:gs pos="0">
                  <a:srgbClr val="C03BC4"/>
                </a:gs>
                <a:gs pos="80000">
                  <a:srgbClr val="0078D4"/>
                </a:gs>
              </a:gsLst>
              <a:lin ang="162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8000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flip="none" rotWithShape="1">
                <a:gsLst>
                  <a:gs pos="0">
                    <a:srgbClr val="D59ED7"/>
                  </a:gs>
                  <a:gs pos="68000">
                    <a:srgbClr val="8DC8E8"/>
                  </a:gs>
                </a:gsLst>
                <a:lin ang="10800000" scaled="1"/>
                <a:tileRect/>
              </a:gradFill>
              <a:effectLst/>
              <a:uLnTx/>
              <a:uFillTx/>
              <a:latin typeface="Segoe UI Semibold"/>
              <a:ea typeface="+mn-ea"/>
              <a:cs typeface="+mn-cs"/>
            </a:endParaRPr>
          </a:p>
        </p:txBody>
      </p:sp>
      <p:sp>
        <p:nvSpPr>
          <p:cNvPr id="155" name="Rounded Rectangle 18">
            <a:extLst>
              <a:ext uri="{FF2B5EF4-FFF2-40B4-BE49-F238E27FC236}">
                <a16:creationId xmlns:a16="http://schemas.microsoft.com/office/drawing/2014/main" id="{67CC68AC-BFCF-034B-4276-59D98738A852}"/>
              </a:ext>
            </a:extLst>
          </p:cNvPr>
          <p:cNvSpPr/>
          <p:nvPr/>
        </p:nvSpPr>
        <p:spPr bwMode="auto">
          <a:xfrm>
            <a:off x="7864789" y="4311170"/>
            <a:ext cx="1800548" cy="160859"/>
          </a:xfrm>
          <a:prstGeom prst="roundRect">
            <a:avLst>
              <a:gd name="adj" fmla="val 26835"/>
            </a:avLst>
          </a:prstGeom>
          <a:gradFill flip="none" rotWithShape="1">
            <a:gsLst>
              <a:gs pos="0">
                <a:srgbClr val="3069D0"/>
              </a:gs>
              <a:gs pos="84000">
                <a:srgbClr val="0078D4"/>
              </a:gs>
            </a:gsLst>
            <a:lin ang="16200000" scaled="1"/>
            <a:tileRect/>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CA" sz="10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rPr>
              <a:t>Continuous Improvement</a:t>
            </a:r>
          </a:p>
        </p:txBody>
      </p:sp>
      <p:sp>
        <p:nvSpPr>
          <p:cNvPr id="166" name="TextBox 165">
            <a:extLst>
              <a:ext uri="{FF2B5EF4-FFF2-40B4-BE49-F238E27FC236}">
                <a16:creationId xmlns:a16="http://schemas.microsoft.com/office/drawing/2014/main" id="{F977172F-B845-E462-4B25-DF73B852582D}"/>
              </a:ext>
            </a:extLst>
          </p:cNvPr>
          <p:cNvSpPr txBox="1"/>
          <p:nvPr/>
        </p:nvSpPr>
        <p:spPr>
          <a:xfrm>
            <a:off x="7967749" y="4596904"/>
            <a:ext cx="645562" cy="222569"/>
          </a:xfrm>
          <a:prstGeom prst="rect">
            <a:avLst/>
          </a:prstGeom>
          <a:noFill/>
        </p:spPr>
        <p:txBody>
          <a:bodyPr wrap="square" lIns="0" tIns="0" rIns="0" bIns="0" rtlCol="0" anchor="ctr">
            <a:spAutoFit/>
          </a:bodyPr>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Usage Insights</a:t>
            </a:r>
          </a:p>
        </p:txBody>
      </p:sp>
      <p:cxnSp>
        <p:nvCxnSpPr>
          <p:cNvPr id="179" name="Straight Arrow Connector 178" descr="Dark grey line">
            <a:extLst>
              <a:ext uri="{FF2B5EF4-FFF2-40B4-BE49-F238E27FC236}">
                <a16:creationId xmlns:a16="http://schemas.microsoft.com/office/drawing/2014/main" id="{ED0A69F9-BCDA-AD69-ABDA-1685AC34511C}"/>
              </a:ext>
              <a:ext uri="{C183D7F6-B498-43B3-948B-1728B52AA6E4}">
                <adec:decorative xmlns:adec="http://schemas.microsoft.com/office/drawing/2017/decorative" val="0"/>
              </a:ext>
            </a:extLst>
          </p:cNvPr>
          <p:cNvCxnSpPr>
            <a:cxnSpLocks/>
          </p:cNvCxnSpPr>
          <p:nvPr/>
        </p:nvCxnSpPr>
        <p:spPr>
          <a:xfrm flipV="1">
            <a:off x="8755221" y="4621328"/>
            <a:ext cx="0" cy="173721"/>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33E34CF4-0AE4-F377-9036-6F21BF4C9784}"/>
              </a:ext>
            </a:extLst>
          </p:cNvPr>
          <p:cNvSpPr txBox="1"/>
          <p:nvPr/>
        </p:nvSpPr>
        <p:spPr>
          <a:xfrm>
            <a:off x="8897131" y="4596904"/>
            <a:ext cx="665246" cy="222569"/>
          </a:xfrm>
          <a:prstGeom prst="rect">
            <a:avLst/>
          </a:prstGeom>
          <a:noFill/>
        </p:spPr>
        <p:txBody>
          <a:bodyPr wrap="none" lIns="0" tIns="0" rIns="0" bIns="0" rtlCol="0" anchor="ctr">
            <a:spAutoFit/>
          </a:bodyPr>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Observe &amp;</a:t>
            </a:r>
          </a:p>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Experiment</a:t>
            </a:r>
          </a:p>
        </p:txBody>
      </p:sp>
      <p:sp>
        <p:nvSpPr>
          <p:cNvPr id="150" name="Rectangle 119">
            <a:extLst>
              <a:ext uri="{FF2B5EF4-FFF2-40B4-BE49-F238E27FC236}">
                <a16:creationId xmlns:a16="http://schemas.microsoft.com/office/drawing/2014/main" id="{9D2190D1-048C-9CBB-FF98-9D418A1DFA29}"/>
              </a:ext>
              <a:ext uri="{C183D7F6-B498-43B3-948B-1728B52AA6E4}">
                <adec:decorative xmlns:adec="http://schemas.microsoft.com/office/drawing/2017/decorative" val="1"/>
              </a:ext>
            </a:extLst>
          </p:cNvPr>
          <p:cNvSpPr>
            <a:spLocks/>
          </p:cNvSpPr>
          <p:nvPr/>
        </p:nvSpPr>
        <p:spPr>
          <a:xfrm>
            <a:off x="9928964" y="4249813"/>
            <a:ext cx="1365500" cy="712065"/>
          </a:xfrm>
          <a:prstGeom prst="roundRect">
            <a:avLst>
              <a:gd name="adj" fmla="val 12457"/>
            </a:avLst>
          </a:prstGeom>
          <a:ln w="12700" cap="rnd">
            <a:gradFill flip="none" rotWithShape="1">
              <a:gsLst>
                <a:gs pos="0">
                  <a:srgbClr val="C03BC4"/>
                </a:gs>
                <a:gs pos="80000">
                  <a:srgbClr val="0078D4"/>
                </a:gs>
              </a:gsLst>
              <a:lin ang="162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8000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flip="none" rotWithShape="1">
                <a:gsLst>
                  <a:gs pos="0">
                    <a:srgbClr val="D59ED7"/>
                  </a:gs>
                  <a:gs pos="68000">
                    <a:srgbClr val="8DC8E8"/>
                  </a:gs>
                </a:gsLst>
                <a:lin ang="10800000" scaled="1"/>
                <a:tileRect/>
              </a:gradFill>
              <a:effectLst/>
              <a:uLnTx/>
              <a:uFillTx/>
              <a:latin typeface="Segoe UI Semibold"/>
              <a:ea typeface="+mn-ea"/>
              <a:cs typeface="+mn-cs"/>
            </a:endParaRPr>
          </a:p>
        </p:txBody>
      </p:sp>
      <p:sp>
        <p:nvSpPr>
          <p:cNvPr id="156" name="Rounded Rectangle 18">
            <a:extLst>
              <a:ext uri="{FF2B5EF4-FFF2-40B4-BE49-F238E27FC236}">
                <a16:creationId xmlns:a16="http://schemas.microsoft.com/office/drawing/2014/main" id="{AB9B5783-999E-8888-18B0-48DDB1447C25}"/>
              </a:ext>
            </a:extLst>
          </p:cNvPr>
          <p:cNvSpPr/>
          <p:nvPr/>
        </p:nvSpPr>
        <p:spPr bwMode="auto">
          <a:xfrm>
            <a:off x="10005172" y="4311170"/>
            <a:ext cx="1213085" cy="160859"/>
          </a:xfrm>
          <a:prstGeom prst="roundRect">
            <a:avLst>
              <a:gd name="adj" fmla="val 26835"/>
            </a:avLst>
          </a:prstGeom>
          <a:gradFill flip="none" rotWithShape="1">
            <a:gsLst>
              <a:gs pos="0">
                <a:srgbClr val="3069D0"/>
              </a:gs>
              <a:gs pos="84000">
                <a:srgbClr val="0078D4"/>
              </a:gs>
            </a:gsLst>
            <a:lin ang="16200000" scaled="1"/>
            <a:tileRect/>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rPr>
              <a:t>Ops</a:t>
            </a:r>
          </a:p>
        </p:txBody>
      </p:sp>
      <p:sp>
        <p:nvSpPr>
          <p:cNvPr id="173" name="TextBox 172">
            <a:extLst>
              <a:ext uri="{FF2B5EF4-FFF2-40B4-BE49-F238E27FC236}">
                <a16:creationId xmlns:a16="http://schemas.microsoft.com/office/drawing/2014/main" id="{8192CFA3-76E4-3990-8B24-FE43BA0893DE}"/>
              </a:ext>
            </a:extLst>
          </p:cNvPr>
          <p:cNvSpPr txBox="1"/>
          <p:nvPr/>
        </p:nvSpPr>
        <p:spPr>
          <a:xfrm>
            <a:off x="9971973" y="4596904"/>
            <a:ext cx="1279482" cy="222569"/>
          </a:xfrm>
          <a:prstGeom prst="rect">
            <a:avLst/>
          </a:prstGeom>
          <a:noFill/>
        </p:spPr>
        <p:txBody>
          <a:bodyPr wrap="square" lIns="0" tIns="0" rIns="0" bIns="0" rtlCol="0" anchor="ctr">
            <a:spAutoFit/>
          </a:bodyPr>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Monitoring </a:t>
            </a:r>
          </a:p>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&amp; Incident </a:t>
            </a:r>
            <a:r>
              <a:rPr kumimoji="0" lang="en-US" sz="1050" b="0" i="0" u="none" strike="noStrike" kern="1200" cap="none" spc="0" normalizeH="0" baseline="0" noProof="0" err="1">
                <a:ln>
                  <a:noFill/>
                </a:ln>
                <a:solidFill>
                  <a:srgbClr val="FFFFFF"/>
                </a:solidFill>
                <a:effectLst/>
                <a:uLnTx/>
                <a:uFillTx/>
                <a:latin typeface="Segoe UI"/>
                <a:ea typeface="Segoe UI" panose="020B0502040204020203" pitchFamily="34" charset="0"/>
                <a:cs typeface="Segoe UI" panose="020B0502040204020203" pitchFamily="34" charset="0"/>
              </a:rPr>
              <a:t>Mgmt</a:t>
            </a:r>
            <a:endPar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endParaRPr>
          </a:p>
        </p:txBody>
      </p:sp>
      <p:cxnSp>
        <p:nvCxnSpPr>
          <p:cNvPr id="135" name="Straight Connector 134">
            <a:extLst>
              <a:ext uri="{FF2B5EF4-FFF2-40B4-BE49-F238E27FC236}">
                <a16:creationId xmlns:a16="http://schemas.microsoft.com/office/drawing/2014/main" id="{FF454171-B41E-87DA-832C-B5CE4273431F}"/>
              </a:ext>
              <a:ext uri="{C183D7F6-B498-43B3-948B-1728B52AA6E4}">
                <adec:decorative xmlns:adec="http://schemas.microsoft.com/office/drawing/2017/decorative" val="1"/>
              </a:ext>
            </a:extLst>
          </p:cNvPr>
          <p:cNvCxnSpPr>
            <a:cxnSpLocks/>
          </p:cNvCxnSpPr>
          <p:nvPr/>
        </p:nvCxnSpPr>
        <p:spPr>
          <a:xfrm>
            <a:off x="584201" y="5104979"/>
            <a:ext cx="11017250"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2" name="Content Placeholder 2">
            <a:extLst>
              <a:ext uri="{FF2B5EF4-FFF2-40B4-BE49-F238E27FC236}">
                <a16:creationId xmlns:a16="http://schemas.microsoft.com/office/drawing/2014/main" id="{BE61D20E-B828-4610-4DB8-AE6BC7CAEB27}"/>
              </a:ext>
            </a:extLst>
          </p:cNvPr>
          <p:cNvSpPr txBox="1">
            <a:spLocks/>
          </p:cNvSpPr>
          <p:nvPr/>
        </p:nvSpPr>
        <p:spPr>
          <a:xfrm>
            <a:off x="995680" y="5373281"/>
            <a:ext cx="1881448" cy="556563"/>
          </a:xfrm>
          <a:prstGeom prst="rect">
            <a:avLst/>
          </a:prstGeom>
        </p:spPr>
        <p:txBody>
          <a:bodyPr vert="horz" wrap="square" lIns="0" tIns="0" rIns="0" bIns="0" numCol="1"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500"/>
              </a:spcBef>
              <a:spcAft>
                <a:spcPts val="0"/>
              </a:spcAft>
              <a:buClr>
                <a:srgbClr val="379994"/>
              </a:buClr>
              <a:buSzPct val="130000"/>
              <a:buFont typeface="Arial" panose="020B0604020202020204" pitchFamily="34" charset="0"/>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Engineering</a:t>
            </a:r>
          </a:p>
          <a:p>
            <a:pPr marL="0" marR="0" lvl="0" indent="0" algn="l" defTabSz="914400" rtl="0" eaLnBrk="1" fontAlgn="auto" latinLnBrk="0" hangingPunct="1">
              <a:lnSpc>
                <a:spcPct val="100000"/>
              </a:lnSpc>
              <a:spcBef>
                <a:spcPts val="500"/>
              </a:spcBef>
              <a:spcAft>
                <a:spcPts val="0"/>
              </a:spcAft>
              <a:buClr>
                <a:srgbClr val="379994"/>
              </a:buClr>
              <a:buSzPct val="130000"/>
              <a:buFont typeface="Arial" panose="020B0604020202020204" pitchFamily="34" charset="0"/>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System</a:t>
            </a:r>
          </a:p>
        </p:txBody>
      </p:sp>
      <p:sp>
        <p:nvSpPr>
          <p:cNvPr id="144" name="Rectangle 119">
            <a:extLst>
              <a:ext uri="{FF2B5EF4-FFF2-40B4-BE49-F238E27FC236}">
                <a16:creationId xmlns:a16="http://schemas.microsoft.com/office/drawing/2014/main" id="{DF9E7744-D029-DE21-53FE-9C9BFDDABEC1}"/>
              </a:ext>
              <a:ext uri="{C183D7F6-B498-43B3-948B-1728B52AA6E4}">
                <adec:decorative xmlns:adec="http://schemas.microsoft.com/office/drawing/2017/decorative" val="1"/>
              </a:ext>
            </a:extLst>
          </p:cNvPr>
          <p:cNvSpPr>
            <a:spLocks/>
          </p:cNvSpPr>
          <p:nvPr/>
        </p:nvSpPr>
        <p:spPr>
          <a:xfrm>
            <a:off x="2588455" y="5353206"/>
            <a:ext cx="1216667" cy="668472"/>
          </a:xfrm>
          <a:prstGeom prst="roundRect">
            <a:avLst>
              <a:gd name="adj" fmla="val 14801"/>
            </a:avLst>
          </a:prstGeom>
          <a:ln w="12700" cap="rnd">
            <a:gradFill flip="none" rotWithShape="1">
              <a:gsLst>
                <a:gs pos="0">
                  <a:srgbClr val="F4364C"/>
                </a:gs>
                <a:gs pos="80000">
                  <a:srgbClr val="C03BC4"/>
                </a:gs>
              </a:gsLst>
              <a:lin ang="162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8000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flip="none" rotWithShape="1">
                <a:gsLst>
                  <a:gs pos="0">
                    <a:srgbClr val="D59ED7"/>
                  </a:gs>
                  <a:gs pos="68000">
                    <a:srgbClr val="8DC8E8"/>
                  </a:gs>
                </a:gsLst>
                <a:lin ang="10800000" scaled="1"/>
                <a:tileRect/>
              </a:gradFill>
              <a:effectLst/>
              <a:uLnTx/>
              <a:uFillTx/>
              <a:latin typeface="Segoe UI Semibold"/>
              <a:ea typeface="+mn-ea"/>
              <a:cs typeface="+mn-cs"/>
            </a:endParaRPr>
          </a:p>
        </p:txBody>
      </p:sp>
      <p:sp>
        <p:nvSpPr>
          <p:cNvPr id="152" name="Rounded Rectangle 18">
            <a:extLst>
              <a:ext uri="{FF2B5EF4-FFF2-40B4-BE49-F238E27FC236}">
                <a16:creationId xmlns:a16="http://schemas.microsoft.com/office/drawing/2014/main" id="{A8D9AEBB-0644-F4F8-A005-9630505E09D2}"/>
              </a:ext>
            </a:extLst>
          </p:cNvPr>
          <p:cNvSpPr/>
          <p:nvPr/>
        </p:nvSpPr>
        <p:spPr bwMode="auto">
          <a:xfrm>
            <a:off x="2666801" y="5420893"/>
            <a:ext cx="1059975" cy="163487"/>
          </a:xfrm>
          <a:prstGeom prst="roundRect">
            <a:avLst>
              <a:gd name="adj" fmla="val 29151"/>
            </a:avLst>
          </a:prstGeom>
          <a:gradFill flip="none" rotWithShape="1">
            <a:gsLst>
              <a:gs pos="0">
                <a:srgbClr val="D044A2"/>
              </a:gs>
              <a:gs pos="90000">
                <a:srgbClr val="C03BC4"/>
              </a:gs>
            </a:gsLst>
            <a:lin ang="16200000" scaled="1"/>
            <a:tileRect/>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US" sz="10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rPr>
              <a:t>IC Dev</a:t>
            </a:r>
          </a:p>
        </p:txBody>
      </p:sp>
      <p:sp>
        <p:nvSpPr>
          <p:cNvPr id="161" name="TextBox 160">
            <a:extLst>
              <a:ext uri="{FF2B5EF4-FFF2-40B4-BE49-F238E27FC236}">
                <a16:creationId xmlns:a16="http://schemas.microsoft.com/office/drawing/2014/main" id="{5A5CDA5D-0EEB-3B72-872C-A679C1C0E2F3}"/>
              </a:ext>
            </a:extLst>
          </p:cNvPr>
          <p:cNvSpPr txBox="1"/>
          <p:nvPr/>
        </p:nvSpPr>
        <p:spPr>
          <a:xfrm>
            <a:off x="2730825" y="5667302"/>
            <a:ext cx="931927" cy="211972"/>
          </a:xfrm>
          <a:prstGeom prst="rect">
            <a:avLst/>
          </a:prstGeom>
          <a:noFill/>
        </p:spPr>
        <p:txBody>
          <a:bodyPr wrap="square" lIns="0" tIns="0" rIns="0" bIns="0" rtlCol="0" anchor="ctr">
            <a:spAutoFit/>
          </a:bodyPr>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IDE / Editor </a:t>
            </a:r>
            <a:br>
              <a:rPr kumimoji="0" lang="en-US" sz="10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br>
            <a:r>
              <a:rPr kumimoji="0" lang="en-US" sz="10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Dev Box</a:t>
            </a:r>
          </a:p>
        </p:txBody>
      </p:sp>
      <p:sp>
        <p:nvSpPr>
          <p:cNvPr id="145" name="Rectangle 119">
            <a:extLst>
              <a:ext uri="{FF2B5EF4-FFF2-40B4-BE49-F238E27FC236}">
                <a16:creationId xmlns:a16="http://schemas.microsoft.com/office/drawing/2014/main" id="{D8D6CFDE-7D66-C421-E077-C2C068A77427}"/>
              </a:ext>
              <a:ext uri="{C183D7F6-B498-43B3-948B-1728B52AA6E4}">
                <adec:decorative xmlns:adec="http://schemas.microsoft.com/office/drawing/2017/decorative" val="1"/>
              </a:ext>
            </a:extLst>
          </p:cNvPr>
          <p:cNvSpPr>
            <a:spLocks/>
          </p:cNvSpPr>
          <p:nvPr/>
        </p:nvSpPr>
        <p:spPr>
          <a:xfrm>
            <a:off x="3990318" y="5353206"/>
            <a:ext cx="3607682" cy="668472"/>
          </a:xfrm>
          <a:prstGeom prst="roundRect">
            <a:avLst>
              <a:gd name="adj" fmla="val 16007"/>
            </a:avLst>
          </a:prstGeom>
          <a:ln w="12700" cap="rnd">
            <a:gradFill flip="none" rotWithShape="1">
              <a:gsLst>
                <a:gs pos="0">
                  <a:srgbClr val="F4364C"/>
                </a:gs>
                <a:gs pos="80000">
                  <a:srgbClr val="C03BC4"/>
                </a:gs>
              </a:gsLst>
              <a:lin ang="162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8000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154" name="Rounded Rectangle 18">
            <a:extLst>
              <a:ext uri="{FF2B5EF4-FFF2-40B4-BE49-F238E27FC236}">
                <a16:creationId xmlns:a16="http://schemas.microsoft.com/office/drawing/2014/main" id="{DE1514D8-5A4F-4E23-2F01-4DDDC66B0574}"/>
              </a:ext>
            </a:extLst>
          </p:cNvPr>
          <p:cNvSpPr/>
          <p:nvPr/>
        </p:nvSpPr>
        <p:spPr bwMode="auto">
          <a:xfrm>
            <a:off x="4076654" y="5420893"/>
            <a:ext cx="3435011" cy="163487"/>
          </a:xfrm>
          <a:prstGeom prst="roundRect">
            <a:avLst>
              <a:gd name="adj" fmla="val 29151"/>
            </a:avLst>
          </a:prstGeom>
          <a:gradFill flip="none" rotWithShape="1">
            <a:gsLst>
              <a:gs pos="0">
                <a:srgbClr val="D044A2"/>
              </a:gs>
              <a:gs pos="90000">
                <a:srgbClr val="C03BC4"/>
              </a:gs>
            </a:gsLst>
            <a:lin ang="16200000" scaled="1"/>
            <a:tileRect/>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CA" sz="10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rPr>
              <a:t>Collaboration</a:t>
            </a:r>
          </a:p>
        </p:txBody>
      </p:sp>
      <p:sp>
        <p:nvSpPr>
          <p:cNvPr id="158" name="TextBox 157">
            <a:extLst>
              <a:ext uri="{FF2B5EF4-FFF2-40B4-BE49-F238E27FC236}">
                <a16:creationId xmlns:a16="http://schemas.microsoft.com/office/drawing/2014/main" id="{DE3610D9-6A2D-938C-7117-84F78031F42E}"/>
              </a:ext>
            </a:extLst>
          </p:cNvPr>
          <p:cNvSpPr txBox="1"/>
          <p:nvPr/>
        </p:nvSpPr>
        <p:spPr>
          <a:xfrm>
            <a:off x="4242462" y="5667302"/>
            <a:ext cx="900584" cy="211972"/>
          </a:xfrm>
          <a:prstGeom prst="rect">
            <a:avLst/>
          </a:prstGeom>
          <a:noFill/>
        </p:spPr>
        <p:txBody>
          <a:bodyPr wrap="square" lIns="0" tIns="0" rIns="0" bIns="0" rtlCol="0" anchor="ctr">
            <a:spAutoFit/>
          </a:bodyPr>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Source Code</a:t>
            </a:r>
          </a:p>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Control</a:t>
            </a:r>
          </a:p>
        </p:txBody>
      </p:sp>
      <p:cxnSp>
        <p:nvCxnSpPr>
          <p:cNvPr id="176" name="Straight Arrow Connector 175" descr="Dark grey line">
            <a:extLst>
              <a:ext uri="{FF2B5EF4-FFF2-40B4-BE49-F238E27FC236}">
                <a16:creationId xmlns:a16="http://schemas.microsoft.com/office/drawing/2014/main" id="{355DAB48-11A1-BAA5-CFAD-66F8DB9A8765}"/>
              </a:ext>
              <a:ext uri="{C183D7F6-B498-43B3-948B-1728B52AA6E4}">
                <adec:decorative xmlns:adec="http://schemas.microsoft.com/office/drawing/2017/decorative" val="0"/>
              </a:ext>
            </a:extLst>
          </p:cNvPr>
          <p:cNvCxnSpPr>
            <a:cxnSpLocks/>
          </p:cNvCxnSpPr>
          <p:nvPr/>
        </p:nvCxnSpPr>
        <p:spPr>
          <a:xfrm flipV="1">
            <a:off x="5302616" y="5686427"/>
            <a:ext cx="0" cy="173721"/>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72A86BDF-CA0F-68C9-0866-3AB76D1E158F}"/>
              </a:ext>
            </a:extLst>
          </p:cNvPr>
          <p:cNvSpPr txBox="1"/>
          <p:nvPr/>
        </p:nvSpPr>
        <p:spPr>
          <a:xfrm>
            <a:off x="5462186" y="5667302"/>
            <a:ext cx="767839" cy="211972"/>
          </a:xfrm>
          <a:prstGeom prst="rect">
            <a:avLst/>
          </a:prstGeom>
          <a:noFill/>
        </p:spPr>
        <p:txBody>
          <a:bodyPr wrap="none" lIns="0" tIns="0" rIns="0" bIns="0" rtlCol="0" anchor="ctr">
            <a:spAutoFit/>
          </a:bodyPr>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Sync &amp; Async</a:t>
            </a:r>
            <a:br>
              <a:rPr kumimoji="0" lang="en-US" sz="10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br>
            <a:r>
              <a:rPr kumimoji="0" lang="en-US" sz="10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Collab</a:t>
            </a:r>
          </a:p>
        </p:txBody>
      </p:sp>
      <p:cxnSp>
        <p:nvCxnSpPr>
          <p:cNvPr id="177" name="Straight Arrow Connector 176" descr="Dark grey line">
            <a:extLst>
              <a:ext uri="{FF2B5EF4-FFF2-40B4-BE49-F238E27FC236}">
                <a16:creationId xmlns:a16="http://schemas.microsoft.com/office/drawing/2014/main" id="{081FBFF4-A7D1-B512-6C3C-714F6CC12EAA}"/>
              </a:ext>
              <a:ext uri="{C183D7F6-B498-43B3-948B-1728B52AA6E4}">
                <adec:decorative xmlns:adec="http://schemas.microsoft.com/office/drawing/2017/decorative" val="0"/>
              </a:ext>
            </a:extLst>
          </p:cNvPr>
          <p:cNvCxnSpPr>
            <a:cxnSpLocks/>
          </p:cNvCxnSpPr>
          <p:nvPr/>
        </p:nvCxnSpPr>
        <p:spPr>
          <a:xfrm flipV="1">
            <a:off x="6389595" y="5686427"/>
            <a:ext cx="0" cy="173721"/>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60" name="TextBox 159">
            <a:extLst>
              <a:ext uri="{FF2B5EF4-FFF2-40B4-BE49-F238E27FC236}">
                <a16:creationId xmlns:a16="http://schemas.microsoft.com/office/drawing/2014/main" id="{388E265E-1030-1065-7C83-530C30B86CF4}"/>
              </a:ext>
            </a:extLst>
          </p:cNvPr>
          <p:cNvSpPr txBox="1"/>
          <p:nvPr/>
        </p:nvSpPr>
        <p:spPr>
          <a:xfrm>
            <a:off x="6549164" y="5667302"/>
            <a:ext cx="796692" cy="211972"/>
          </a:xfrm>
          <a:prstGeom prst="rect">
            <a:avLst/>
          </a:prstGeom>
          <a:noFill/>
        </p:spPr>
        <p:txBody>
          <a:bodyPr wrap="none" lIns="0" tIns="0" rIns="0" bIns="0" rtlCol="0" anchor="ctr">
            <a:spAutoFit/>
          </a:bodyPr>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Work Item &amp; </a:t>
            </a:r>
            <a:br>
              <a:rPr kumimoji="0" lang="en-US" sz="10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br>
            <a:r>
              <a:rPr kumimoji="0" lang="en-US" sz="10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Issue Tracking</a:t>
            </a:r>
          </a:p>
        </p:txBody>
      </p:sp>
      <p:sp>
        <p:nvSpPr>
          <p:cNvPr id="146" name="Rectangle 119">
            <a:extLst>
              <a:ext uri="{FF2B5EF4-FFF2-40B4-BE49-F238E27FC236}">
                <a16:creationId xmlns:a16="http://schemas.microsoft.com/office/drawing/2014/main" id="{DE400876-4C16-062A-0B31-B97FF9FDBD03}"/>
              </a:ext>
              <a:ext uri="{C183D7F6-B498-43B3-948B-1728B52AA6E4}">
                <adec:decorative xmlns:adec="http://schemas.microsoft.com/office/drawing/2017/decorative" val="1"/>
              </a:ext>
            </a:extLst>
          </p:cNvPr>
          <p:cNvSpPr>
            <a:spLocks/>
          </p:cNvSpPr>
          <p:nvPr/>
        </p:nvSpPr>
        <p:spPr>
          <a:xfrm>
            <a:off x="7783196" y="5353206"/>
            <a:ext cx="3511266" cy="668472"/>
          </a:xfrm>
          <a:prstGeom prst="roundRect">
            <a:avLst>
              <a:gd name="adj" fmla="val 15319"/>
            </a:avLst>
          </a:prstGeom>
          <a:ln w="12700" cap="rnd">
            <a:gradFill flip="none" rotWithShape="1">
              <a:gsLst>
                <a:gs pos="0">
                  <a:srgbClr val="F4364C"/>
                </a:gs>
                <a:gs pos="80000">
                  <a:srgbClr val="C03BC4"/>
                </a:gs>
              </a:gsLst>
              <a:lin ang="162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8000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flip="none" rotWithShape="1">
                <a:gsLst>
                  <a:gs pos="0">
                    <a:srgbClr val="D59ED7"/>
                  </a:gs>
                  <a:gs pos="68000">
                    <a:srgbClr val="8DC8E8"/>
                  </a:gs>
                </a:gsLst>
                <a:lin ang="10800000" scaled="1"/>
                <a:tileRect/>
              </a:gradFill>
              <a:effectLst/>
              <a:uLnTx/>
              <a:uFillTx/>
              <a:latin typeface="Segoe UI Semibold"/>
              <a:ea typeface="+mn-ea"/>
              <a:cs typeface="+mn-cs"/>
            </a:endParaRPr>
          </a:p>
        </p:txBody>
      </p:sp>
      <p:sp>
        <p:nvSpPr>
          <p:cNvPr id="157" name="Rounded Rectangle 18">
            <a:extLst>
              <a:ext uri="{FF2B5EF4-FFF2-40B4-BE49-F238E27FC236}">
                <a16:creationId xmlns:a16="http://schemas.microsoft.com/office/drawing/2014/main" id="{710CE9C7-2ACA-384F-AD11-996D7C3F32D4}"/>
              </a:ext>
            </a:extLst>
          </p:cNvPr>
          <p:cNvSpPr/>
          <p:nvPr/>
        </p:nvSpPr>
        <p:spPr bwMode="auto">
          <a:xfrm>
            <a:off x="7861925" y="5420893"/>
            <a:ext cx="3353809" cy="163487"/>
          </a:xfrm>
          <a:prstGeom prst="roundRect">
            <a:avLst>
              <a:gd name="adj" fmla="val 29151"/>
            </a:avLst>
          </a:prstGeom>
          <a:gradFill flip="none" rotWithShape="1">
            <a:gsLst>
              <a:gs pos="0">
                <a:srgbClr val="D044A2"/>
              </a:gs>
              <a:gs pos="90000">
                <a:srgbClr val="C03BC4"/>
              </a:gs>
            </a:gsLst>
            <a:lin ang="16200000" scaled="1"/>
            <a:tileRect/>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CA" sz="10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rPr>
              <a:t>Continuous Integration &amp; Deployment</a:t>
            </a:r>
          </a:p>
        </p:txBody>
      </p:sp>
      <p:sp>
        <p:nvSpPr>
          <p:cNvPr id="162" name="TextBox 161">
            <a:extLst>
              <a:ext uri="{FF2B5EF4-FFF2-40B4-BE49-F238E27FC236}">
                <a16:creationId xmlns:a16="http://schemas.microsoft.com/office/drawing/2014/main" id="{66E468E5-415B-D8F6-22F5-C5B3BC05AFCC}"/>
              </a:ext>
            </a:extLst>
          </p:cNvPr>
          <p:cNvSpPr txBox="1"/>
          <p:nvPr/>
        </p:nvSpPr>
        <p:spPr>
          <a:xfrm>
            <a:off x="8086233" y="5720295"/>
            <a:ext cx="282129" cy="105986"/>
          </a:xfrm>
          <a:prstGeom prst="rect">
            <a:avLst/>
          </a:prstGeom>
          <a:noFill/>
        </p:spPr>
        <p:txBody>
          <a:bodyPr wrap="none" lIns="0" tIns="0" rIns="0" bIns="0" rtlCol="0" anchor="t">
            <a:spAutoFit/>
          </a:bodyPr>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Build</a:t>
            </a:r>
          </a:p>
        </p:txBody>
      </p:sp>
      <p:cxnSp>
        <p:nvCxnSpPr>
          <p:cNvPr id="180" name="Straight Arrow Connector 179" descr="Dark grey line">
            <a:extLst>
              <a:ext uri="{FF2B5EF4-FFF2-40B4-BE49-F238E27FC236}">
                <a16:creationId xmlns:a16="http://schemas.microsoft.com/office/drawing/2014/main" id="{73BDF25D-FE6A-F3B0-1F57-F72A4C073F48}"/>
              </a:ext>
              <a:ext uri="{C183D7F6-B498-43B3-948B-1728B52AA6E4}">
                <adec:decorative xmlns:adec="http://schemas.microsoft.com/office/drawing/2017/decorative" val="0"/>
              </a:ext>
            </a:extLst>
          </p:cNvPr>
          <p:cNvCxnSpPr>
            <a:cxnSpLocks/>
          </p:cNvCxnSpPr>
          <p:nvPr/>
        </p:nvCxnSpPr>
        <p:spPr>
          <a:xfrm flipV="1">
            <a:off x="8616118" y="5686427"/>
            <a:ext cx="0" cy="173721"/>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9177688B-F913-FBBB-A225-5411D632FF17}"/>
              </a:ext>
            </a:extLst>
          </p:cNvPr>
          <p:cNvSpPr txBox="1"/>
          <p:nvPr/>
        </p:nvSpPr>
        <p:spPr>
          <a:xfrm>
            <a:off x="8863874" y="5667302"/>
            <a:ext cx="516167" cy="211972"/>
          </a:xfrm>
          <a:prstGeom prst="rect">
            <a:avLst/>
          </a:prstGeom>
          <a:noFill/>
        </p:spPr>
        <p:txBody>
          <a:bodyPr wrap="none" lIns="0" tIns="0" rIns="0" bIns="0" rtlCol="0" anchor="t">
            <a:spAutoFit/>
          </a:bodyPr>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Security</a:t>
            </a:r>
            <a:br>
              <a:rPr kumimoji="0" lang="en-US" sz="10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br>
            <a:r>
              <a:rPr kumimoji="0" lang="en-US" sz="10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Scanning</a:t>
            </a:r>
          </a:p>
        </p:txBody>
      </p:sp>
      <p:cxnSp>
        <p:nvCxnSpPr>
          <p:cNvPr id="181" name="Straight Arrow Connector 180" descr="Dark grey line">
            <a:extLst>
              <a:ext uri="{FF2B5EF4-FFF2-40B4-BE49-F238E27FC236}">
                <a16:creationId xmlns:a16="http://schemas.microsoft.com/office/drawing/2014/main" id="{2F4D42E4-C66B-14D2-8F46-557CCC9BBFFC}"/>
              </a:ext>
              <a:ext uri="{C183D7F6-B498-43B3-948B-1728B52AA6E4}">
                <adec:decorative xmlns:adec="http://schemas.microsoft.com/office/drawing/2017/decorative" val="0"/>
              </a:ext>
            </a:extLst>
          </p:cNvPr>
          <p:cNvCxnSpPr>
            <a:cxnSpLocks/>
          </p:cNvCxnSpPr>
          <p:nvPr/>
        </p:nvCxnSpPr>
        <p:spPr>
          <a:xfrm flipV="1">
            <a:off x="9627797" y="5686427"/>
            <a:ext cx="0" cy="173721"/>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EFF00FCF-71E2-E99B-B519-DADD899CBB61}"/>
              </a:ext>
            </a:extLst>
          </p:cNvPr>
          <p:cNvSpPr txBox="1"/>
          <p:nvPr/>
        </p:nvSpPr>
        <p:spPr>
          <a:xfrm>
            <a:off x="9875553" y="5720295"/>
            <a:ext cx="232436" cy="105986"/>
          </a:xfrm>
          <a:prstGeom prst="rect">
            <a:avLst/>
          </a:prstGeom>
          <a:noFill/>
        </p:spPr>
        <p:txBody>
          <a:bodyPr wrap="none" lIns="0" tIns="0" rIns="0" bIns="0" rtlCol="0" anchor="t">
            <a:spAutoFit/>
          </a:bodyPr>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Test</a:t>
            </a:r>
          </a:p>
        </p:txBody>
      </p:sp>
      <p:cxnSp>
        <p:nvCxnSpPr>
          <p:cNvPr id="182" name="Straight Arrow Connector 181" descr="Dark grey line">
            <a:extLst>
              <a:ext uri="{FF2B5EF4-FFF2-40B4-BE49-F238E27FC236}">
                <a16:creationId xmlns:a16="http://schemas.microsoft.com/office/drawing/2014/main" id="{46CA5B67-A956-6C2A-C3FC-C8511651DA0B}"/>
              </a:ext>
              <a:ext uri="{C183D7F6-B498-43B3-948B-1728B52AA6E4}">
                <adec:decorative xmlns:adec="http://schemas.microsoft.com/office/drawing/2017/decorative" val="0"/>
              </a:ext>
            </a:extLst>
          </p:cNvPr>
          <p:cNvCxnSpPr>
            <a:cxnSpLocks/>
          </p:cNvCxnSpPr>
          <p:nvPr/>
        </p:nvCxnSpPr>
        <p:spPr>
          <a:xfrm flipV="1">
            <a:off x="10355745" y="5686427"/>
            <a:ext cx="0" cy="173721"/>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B32AAC38-475E-F169-E506-81A189A0BF82}"/>
              </a:ext>
            </a:extLst>
          </p:cNvPr>
          <p:cNvSpPr txBox="1"/>
          <p:nvPr/>
        </p:nvSpPr>
        <p:spPr>
          <a:xfrm>
            <a:off x="10603499" y="5667302"/>
            <a:ext cx="387927" cy="211972"/>
          </a:xfrm>
          <a:prstGeom prst="rect">
            <a:avLst/>
          </a:prstGeom>
          <a:noFill/>
        </p:spPr>
        <p:txBody>
          <a:bodyPr wrap="none" lIns="0" tIns="0" rIns="0" bIns="0" rtlCol="0" anchor="t">
            <a:spAutoFit/>
          </a:bodyPr>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CD / </a:t>
            </a:r>
            <a:br>
              <a:rPr kumimoji="0" lang="en-US" sz="10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br>
            <a:r>
              <a:rPr kumimoji="0" lang="en-US" sz="10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GitOps</a:t>
            </a:r>
          </a:p>
        </p:txBody>
      </p:sp>
    </p:spTree>
    <p:extLst>
      <p:ext uri="{BB962C8B-B14F-4D97-AF65-F5344CB8AC3E}">
        <p14:creationId xmlns:p14="http://schemas.microsoft.com/office/powerpoint/2010/main" val="609802310"/>
      </p:ext>
    </p:extLst>
  </p:cSld>
  <p:clrMapOvr>
    <a:masterClrMapping/>
  </p:clrMapOvr>
  <p:transition>
    <p:fade/>
  </p:transition>
</p:sld>
</file>

<file path=ppt/theme/theme1.xml><?xml version="1.0" encoding="utf-8"?>
<a:theme xmlns:a="http://schemas.openxmlformats.org/drawingml/2006/main" name="MS Ignite 16:9 Template Dark">
  <a:themeElements>
    <a:clrScheme name="Custom 198">
      <a:dk1>
        <a:srgbClr val="091F2C"/>
      </a:dk1>
      <a:lt1>
        <a:srgbClr val="FFFFFF"/>
      </a:lt1>
      <a:dk2>
        <a:srgbClr val="2A446F"/>
      </a:dk2>
      <a:lt2>
        <a:srgbClr val="E8E6DF"/>
      </a:lt2>
      <a:accent1>
        <a:srgbClr val="8661C5"/>
      </a:accent1>
      <a:accent2>
        <a:srgbClr val="8DE971"/>
      </a:accent2>
      <a:accent3>
        <a:srgbClr val="0078D4"/>
      </a:accent3>
      <a:accent4>
        <a:srgbClr val="D7D2CB"/>
      </a:accent4>
      <a:accent5>
        <a:srgbClr val="FFE399"/>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_2024_16-9 Event-template.potx  -  Last saved by user" id="{25E4B35E-646D-4F3A-8D0B-C2BDF548142B}" vid="{8A17B14A-69D5-4F26-BC7B-8547BA50C10C}"/>
    </a:ext>
  </a:extLst>
</a:theme>
</file>

<file path=ppt/theme/theme2.xml><?xml version="1.0" encoding="utf-8"?>
<a:theme xmlns:a="http://schemas.openxmlformats.org/drawingml/2006/main" name="1_MS Ignite 16:9 Template Dark">
  <a:themeElements>
    <a:clrScheme name="Custom 198">
      <a:dk1>
        <a:srgbClr val="091F2C"/>
      </a:dk1>
      <a:lt1>
        <a:srgbClr val="FFFFFF"/>
      </a:lt1>
      <a:dk2>
        <a:srgbClr val="2A446F"/>
      </a:dk2>
      <a:lt2>
        <a:srgbClr val="E8E6DF"/>
      </a:lt2>
      <a:accent1>
        <a:srgbClr val="8661C5"/>
      </a:accent1>
      <a:accent2>
        <a:srgbClr val="8DE971"/>
      </a:accent2>
      <a:accent3>
        <a:srgbClr val="0078D4"/>
      </a:accent3>
      <a:accent4>
        <a:srgbClr val="D7D2CB"/>
      </a:accent4>
      <a:accent5>
        <a:srgbClr val="FFE399"/>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_2024_16-9 Event-template" id="{FB658228-87DA-4B29-B327-4A907F1DA0EA}" vid="{6BBE06D0-EF28-46DB-BEB9-DFED3E4565A7}"/>
    </a:ext>
  </a:extLst>
</a:theme>
</file>

<file path=ppt/theme/theme3.xml><?xml version="1.0" encoding="utf-8"?>
<a:theme xmlns:a="http://schemas.openxmlformats.org/drawingml/2006/main" name="Microsoft Build">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4.xml><?xml version="1.0" encoding="utf-8"?>
<a:theme xmlns:a="http://schemas.openxmlformats.org/drawingml/2006/main" name="KEEP_WHITE TEMPLATE">
  <a:themeElements>
    <a:clrScheme name="Custom 2">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B0F0"/>
      </a:hlink>
      <a:folHlink>
        <a:srgbClr val="00B0F0"/>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Mar_2018.potx" id="{E6E7320F-0976-4448-A4BF-D51A0C5EB1D3}" vid="{32B45AB0-DFEC-4DC0-A9B7-8CEA1E4B85C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MediaServiceKeyPoints xmlns="3b549110-9cb4-45a6-b038-e0064ab94134" xsi:nil="true"/>
    <lcf76f155ced4ddcb4097134ff3c332f xmlns="3b549110-9cb4-45a6-b038-e0064ab94134">
      <Terms xmlns="http://schemas.microsoft.com/office/infopath/2007/PartnerControls"/>
    </lcf76f155ced4ddcb4097134ff3c332f>
    <Date xmlns="3b549110-9cb4-45a6-b038-e0064ab9413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89DDB5B1B9DBD44AD708BDAD1BCDD88" ma:contentTypeVersion="23" ma:contentTypeDescription="Create a new document." ma:contentTypeScope="" ma:versionID="3d936c38f642525fcf0173524d5f00f2">
  <xsd:schema xmlns:xsd="http://www.w3.org/2001/XMLSchema" xmlns:xs="http://www.w3.org/2001/XMLSchema" xmlns:p="http://schemas.microsoft.com/office/2006/metadata/properties" xmlns:ns1="http://schemas.microsoft.com/sharepoint/v3" xmlns:ns2="3b549110-9cb4-45a6-b038-e0064ab94134" xmlns:ns3="8ee2d3da-df73-4cd8-bbb4-bf092c811366" xmlns:ns4="230e9df3-be65-4c73-a93b-d1236ebd677e" targetNamespace="http://schemas.microsoft.com/office/2006/metadata/properties" ma:root="true" ma:fieldsID="994171148956ac2c1fc038b9aeddaca9" ns1:_="" ns2:_="" ns3:_="" ns4:_="">
    <xsd:import namespace="http://schemas.microsoft.com/sharepoint/v3"/>
    <xsd:import namespace="3b549110-9cb4-45a6-b038-e0064ab94134"/>
    <xsd:import namespace="8ee2d3da-df73-4cd8-bbb4-bf092c811366"/>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element ref="ns1:_ip_UnifiedCompliancePolicyProperties" minOccurs="0"/>
                <xsd:element ref="ns1:_ip_UnifiedCompliancePolicyUIAction" minOccurs="0"/>
                <xsd:element ref="ns2:MediaServiceSearchProperties" minOccurs="0"/>
                <xsd:element ref="ns2:MediaServiceDocTags" minOccurs="0"/>
                <xsd:element ref="ns2:MediaServiceOCR" minOccurs="0"/>
                <xsd:element ref="ns2:MediaServiceGenerationTime" minOccurs="0"/>
                <xsd:element ref="ns2:MediaServiceEventHashCode" minOccurs="0"/>
                <xsd:element ref="ns2:lcf76f155ced4ddcb4097134ff3c332f" minOccurs="0"/>
                <xsd:element ref="ns4:TaxCatchAll" minOccurs="0"/>
                <xsd:element ref="ns2:MediaServiceObjectDetectorVersions" minOccurs="0"/>
                <xsd:element ref="ns2:Date"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Unified Compliance Policy Properties" ma:hidden="true" ma:internalName="_ip_UnifiedCompliancePolicyProperties">
      <xsd:simpleType>
        <xsd:restriction base="dms:Note"/>
      </xsd:simpleType>
    </xsd:element>
    <xsd:element name="_ip_UnifiedCompliancePolicyUIAction" ma:index="1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b549110-9cb4-45a6-b038-e0064ab9413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SearchProperties" ma:index="18" nillable="true" ma:displayName="MediaServiceSearchProperties" ma:hidden="true" ma:internalName="MediaServiceSearchProperties" ma:readOnly="true">
      <xsd:simpleType>
        <xsd:restriction base="dms:Note"/>
      </xsd:simpleType>
    </xsd:element>
    <xsd:element name="MediaServiceDocTags" ma:index="19" nillable="true" ma:displayName="MediaServiceDocTags" ma:hidden="true" ma:internalName="MediaServiceDocTags" ma:readOnly="true">
      <xsd:simpleType>
        <xsd:restriction base="dms:Note"/>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element name="Date" ma:index="27" nillable="true" ma:displayName="Date" ma:format="DateOnly" ma:internalName="Date">
      <xsd:simpleType>
        <xsd:restriction base="dms:DateTime"/>
      </xsd:simpleType>
    </xsd:element>
    <xsd:element name="MediaServiceBillingMetadata" ma:index="28"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ee2d3da-df73-4cd8-bbb4-bf092c81136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d58f7ae5-44fa-4fe6-8a18-4e615326e0b1}" ma:internalName="TaxCatchAll" ma:showField="CatchAllData" ma:web="8ee2d3da-df73-4cd8-bbb4-bf092c81136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230e9df3-be65-4c73-a93b-d1236ebd677e"/>
    <ds:schemaRef ds:uri="3b549110-9cb4-45a6-b038-e0064ab94134"/>
    <ds:schemaRef ds:uri="8ee2d3da-df73-4cd8-bbb4-bf092c81136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9FCC8E40-DBF4-49AB-BC1D-D79C9EA24454}">
  <ds:schemaRefs>
    <ds:schemaRef ds:uri="230e9df3-be65-4c73-a93b-d1236ebd677e"/>
    <ds:schemaRef ds:uri="3b549110-9cb4-45a6-b038-e0064ab94134"/>
    <ds:schemaRef ds:uri="8ee2d3da-df73-4cd8-bbb4-bf092c81136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MS Ignite 16:9 Template Light</Template>
  <TotalTime>0</TotalTime>
  <Words>7637</Words>
  <Application>Microsoft Office PowerPoint</Application>
  <PresentationFormat>Widescreen</PresentationFormat>
  <Paragraphs>831</Paragraphs>
  <Slides>50</Slides>
  <Notes>45</Notes>
  <HiddenSlides>1</HiddenSlides>
  <MMClips>0</MMClips>
  <ScaleCrop>false</ScaleCrop>
  <HeadingPairs>
    <vt:vector size="6" baseType="variant">
      <vt:variant>
        <vt:lpstr>Fonts Used</vt:lpstr>
      </vt:variant>
      <vt:variant>
        <vt:i4>19</vt:i4>
      </vt:variant>
      <vt:variant>
        <vt:lpstr>Theme</vt:lpstr>
      </vt:variant>
      <vt:variant>
        <vt:i4>4</vt:i4>
      </vt:variant>
      <vt:variant>
        <vt:lpstr>Slide Titles</vt:lpstr>
      </vt:variant>
      <vt:variant>
        <vt:i4>50</vt:i4>
      </vt:variant>
    </vt:vector>
  </HeadingPairs>
  <TitlesOfParts>
    <vt:vector size="73" baseType="lpstr">
      <vt:lpstr>Aptos</vt:lpstr>
      <vt:lpstr>Arial</vt:lpstr>
      <vt:lpstr>Calibri</vt:lpstr>
      <vt:lpstr>Consolas</vt:lpstr>
      <vt:lpstr>Helvetica</vt:lpstr>
      <vt:lpstr>Helvetica Neue</vt:lpstr>
      <vt:lpstr>Proxima Nova</vt:lpstr>
      <vt:lpstr>Proxima Nova Extrabold</vt:lpstr>
      <vt:lpstr>Roboto</vt:lpstr>
      <vt:lpstr>Segoe Sans Text Semibold</vt:lpstr>
      <vt:lpstr>Segoe UI</vt:lpstr>
      <vt:lpstr>Segoe UI Light</vt:lpstr>
      <vt:lpstr>Segoe UI Semibold</vt:lpstr>
      <vt:lpstr>Segoe UI Semilight</vt:lpstr>
      <vt:lpstr>Segoe UI Variable Small</vt:lpstr>
      <vt:lpstr>Slack-Lato</vt:lpstr>
      <vt:lpstr>Söhne</vt:lpstr>
      <vt:lpstr>Symbol</vt:lpstr>
      <vt:lpstr>Wingdings</vt:lpstr>
      <vt:lpstr>MS Ignite 16:9 Template Dark</vt:lpstr>
      <vt:lpstr>1_MS Ignite 16:9 Template Dark</vt:lpstr>
      <vt:lpstr>Microsoft Build</vt:lpstr>
      <vt:lpstr>KEEP_WHITE TEMPLATE</vt:lpstr>
      <vt:lpstr>Platform Engineering: Creating Scalable and Resilient Systems</vt:lpstr>
      <vt:lpstr>A few topics… </vt:lpstr>
      <vt:lpstr>Challenges with cloud operations at scale</vt:lpstr>
      <vt:lpstr>Common goals for  Platform Engineering practices</vt:lpstr>
      <vt:lpstr>A Bit About Microsoft’s Journey “1ES”</vt:lpstr>
      <vt:lpstr>Provide a standardized, secure, and scalable foundation for software development teams</vt:lpstr>
      <vt:lpstr>The three traits of 1ES</vt:lpstr>
      <vt:lpstr>PowerPoint Presentation</vt:lpstr>
      <vt:lpstr>Key aspects of an Engineering Platform</vt:lpstr>
      <vt:lpstr>Platform Engineering Journey </vt:lpstr>
      <vt:lpstr>PowerPoint Presentation</vt:lpstr>
      <vt:lpstr>Metrics &amp; KPIs</vt:lpstr>
      <vt:lpstr>How we measure Engineering Thrive</vt:lpstr>
      <vt:lpstr>Platform Engineering Capability Model </vt:lpstr>
      <vt:lpstr>Platform Engineering Capability Model – Matrix intro</vt:lpstr>
      <vt:lpstr>Platform Engineering Capability Model – Summary</vt:lpstr>
      <vt:lpstr>Platform Engineering Capability Model</vt:lpstr>
      <vt:lpstr>Three Motions of  Platform Engineering</vt:lpstr>
      <vt:lpstr>Platform  engineering  motions</vt:lpstr>
      <vt:lpstr>Key infrastructure components</vt:lpstr>
      <vt:lpstr>PowerPoint Presentation</vt:lpstr>
      <vt:lpstr>PowerPoint Presentation</vt:lpstr>
      <vt:lpstr>Templates, guidance, governance &amp; policy enforcement Part 2</vt:lpstr>
      <vt:lpstr>Start Right Team Development</vt:lpstr>
      <vt:lpstr>Importance of managing repositories at scale</vt:lpstr>
      <vt:lpstr>Managing repositories at scale</vt:lpstr>
      <vt:lpstr>Enterprise Custom Repository Properties</vt:lpstr>
      <vt:lpstr>Enterprise Repository Policies</vt:lpstr>
      <vt:lpstr>Start Right Self Service  Infrastructure</vt:lpstr>
      <vt:lpstr>Key infrastructure components</vt:lpstr>
      <vt:lpstr>Onboarding journey for a new project</vt:lpstr>
      <vt:lpstr>Demo Teams As Code</vt:lpstr>
      <vt:lpstr>Demo DevBox Self Service </vt:lpstr>
      <vt:lpstr>Demo IssueOps</vt:lpstr>
      <vt:lpstr>Demo ChatOps</vt:lpstr>
      <vt:lpstr>Demo Azure Deployment Environments</vt:lpstr>
      <vt:lpstr>Stay Right:  Codifying your guardrails</vt:lpstr>
      <vt:lpstr>Challenges with Stay Right</vt:lpstr>
      <vt:lpstr>How Azure Policy can help</vt:lpstr>
      <vt:lpstr>Policy as Code</vt:lpstr>
      <vt:lpstr>Organizing your  environment</vt:lpstr>
      <vt:lpstr>Get Right: Working towards  compliance </vt:lpstr>
      <vt:lpstr>Get Right</vt:lpstr>
      <vt:lpstr>Secure Future Initiative (SFI)</vt:lpstr>
      <vt:lpstr>GitHub Advanced Security (GHAS)</vt:lpstr>
      <vt:lpstr>Secret Scanning</vt:lpstr>
      <vt:lpstr>Dependency Scanning </vt:lpstr>
      <vt:lpstr>Code Scanning</vt:lpstr>
      <vt:lpstr>Demo GHAS</vt:lpstr>
      <vt:lpstr>Microsoft Defender for Cloud</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Microsoft Ignite</dc:subject>
  <dc:creator>Mark Weitzel</dc:creator>
  <cp:keywords>Microsoft Ignite</cp:keywords>
  <dc:description/>
  <cp:lastModifiedBy>Jason Cook</cp:lastModifiedBy>
  <cp:revision>1</cp:revision>
  <cp:lastPrinted>2023-02-15T20:48:24Z</cp:lastPrinted>
  <dcterms:created xsi:type="dcterms:W3CDTF">2024-10-10T16:05:27Z</dcterms:created>
  <dcterms:modified xsi:type="dcterms:W3CDTF">2025-03-11T12:44:33Z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0x010100289DDB5B1B9DBD44AD708BDAD1BCDD88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